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4" r:id="rId3"/>
    <p:sldId id="258" r:id="rId4"/>
    <p:sldId id="259" r:id="rId5"/>
    <p:sldId id="263" r:id="rId6"/>
    <p:sldId id="267" r:id="rId7"/>
    <p:sldId id="268" r:id="rId8"/>
    <p:sldId id="266" r:id="rId9"/>
    <p:sldId id="270" r:id="rId10"/>
    <p:sldId id="261" r:id="rId11"/>
    <p:sldId id="260" r:id="rId12"/>
    <p:sldId id="262" r:id="rId13"/>
    <p:sldId id="25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image" Target="../media/image2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7F964-4724-4031-925E-2A07EC16C29E}" type="doc">
      <dgm:prSet loTypeId="urn:microsoft.com/office/officeart/2005/8/layout/pyramid2" loCatId="pyramid" qsTypeId="urn:microsoft.com/office/officeart/2005/8/quickstyle/3d3" qsCatId="3D" csTypeId="urn:microsoft.com/office/officeart/2005/8/colors/colorful2" csCatId="colorful" phldr="1"/>
      <dgm:spPr/>
    </dgm:pt>
    <dgm:pt modelId="{47FC6C85-2596-4F7E-B189-1E6BFBCE521A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Свободный ремесленник (мастер).</a:t>
          </a:r>
        </a:p>
        <a:p>
          <a:r>
            <a:rPr lang="ru-RU" dirty="0"/>
            <a:t> Глава мастерской</a:t>
          </a:r>
        </a:p>
      </dgm:t>
    </dgm:pt>
    <dgm:pt modelId="{E3065141-F389-4588-9ED7-2A3AAC3F79D4}" type="parTrans" cxnId="{1C262068-9AFD-4AC8-8E9A-B88B9BE42B3B}">
      <dgm:prSet/>
      <dgm:spPr/>
      <dgm:t>
        <a:bodyPr/>
        <a:lstStyle/>
        <a:p>
          <a:endParaRPr lang="ru-RU"/>
        </a:p>
      </dgm:t>
    </dgm:pt>
    <dgm:pt modelId="{843D9D15-96DC-456F-B6B2-2C56C5926B79}" type="sibTrans" cxnId="{1C262068-9AFD-4AC8-8E9A-B88B9BE42B3B}">
      <dgm:prSet/>
      <dgm:spPr/>
      <dgm:t>
        <a:bodyPr/>
        <a:lstStyle/>
        <a:p>
          <a:endParaRPr lang="ru-RU"/>
        </a:p>
      </dgm:t>
    </dgm:pt>
    <dgm:pt modelId="{7A158A5E-FD53-40CC-A944-026D5A32A250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Свободные мастера-ремесленники </a:t>
          </a:r>
          <a:r>
            <a:rPr lang="ru-RU" dirty="0"/>
            <a:t>(рабочие мастерской)</a:t>
          </a:r>
        </a:p>
      </dgm:t>
    </dgm:pt>
    <dgm:pt modelId="{070B4643-61DC-49C8-8081-D0803198298D}" type="parTrans" cxnId="{43C48D54-D07F-4308-A58E-D861B1DA07FC}">
      <dgm:prSet/>
      <dgm:spPr/>
      <dgm:t>
        <a:bodyPr/>
        <a:lstStyle/>
        <a:p>
          <a:endParaRPr lang="ru-RU"/>
        </a:p>
      </dgm:t>
    </dgm:pt>
    <dgm:pt modelId="{0D4BB606-B1AF-46E6-8133-109BA5E793FA}" type="sibTrans" cxnId="{43C48D54-D07F-4308-A58E-D861B1DA07FC}">
      <dgm:prSet/>
      <dgm:spPr/>
      <dgm:t>
        <a:bodyPr/>
        <a:lstStyle/>
        <a:p>
          <a:endParaRPr lang="ru-RU"/>
        </a:p>
      </dgm:t>
    </dgm:pt>
    <dgm:pt modelId="{A90C97F2-BE74-4889-926F-79E78FFC5A2B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Подмастерья –свободные.</a:t>
          </a:r>
        </a:p>
        <a:p>
          <a:r>
            <a:rPr lang="ru-RU" dirty="0"/>
            <a:t> (ученики мастера, выполняли низкоквалифицированный труд)</a:t>
          </a:r>
        </a:p>
      </dgm:t>
    </dgm:pt>
    <dgm:pt modelId="{8BE013EB-EBE0-4AD7-A152-BBDD3792F1FB}" type="parTrans" cxnId="{F7B00F97-D542-45EB-83CB-7BEAB34164E9}">
      <dgm:prSet/>
      <dgm:spPr/>
      <dgm:t>
        <a:bodyPr/>
        <a:lstStyle/>
        <a:p>
          <a:endParaRPr lang="ru-RU"/>
        </a:p>
      </dgm:t>
    </dgm:pt>
    <dgm:pt modelId="{A4255CE7-A3B3-4511-BE51-A0A86EFBDF03}" type="sibTrans" cxnId="{F7B00F97-D542-45EB-83CB-7BEAB34164E9}">
      <dgm:prSet/>
      <dgm:spPr/>
      <dgm:t>
        <a:bodyPr/>
        <a:lstStyle/>
        <a:p>
          <a:endParaRPr lang="ru-RU"/>
        </a:p>
      </dgm:t>
    </dgm:pt>
    <dgm:pt modelId="{CA755085-7D11-45F8-8D3C-A14EFB6829F0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Рабы-ремесленники. </a:t>
          </a:r>
        </a:p>
        <a:p>
          <a:r>
            <a:rPr lang="ru-RU" dirty="0"/>
            <a:t>Не имеющие прав, находящиеся в подчинении мастеровых.</a:t>
          </a:r>
        </a:p>
      </dgm:t>
    </dgm:pt>
    <dgm:pt modelId="{D760D2E3-574D-4304-8EF3-DEB6BB42D4CC}" type="parTrans" cxnId="{5BE0741D-03D5-4BC2-B91D-F88734C4DE59}">
      <dgm:prSet/>
      <dgm:spPr/>
      <dgm:t>
        <a:bodyPr/>
        <a:lstStyle/>
        <a:p>
          <a:endParaRPr lang="ru-RU"/>
        </a:p>
      </dgm:t>
    </dgm:pt>
    <dgm:pt modelId="{A3E3ADDE-4FA7-412D-AE00-BD8B59F59337}" type="sibTrans" cxnId="{5BE0741D-03D5-4BC2-B91D-F88734C4DE59}">
      <dgm:prSet/>
      <dgm:spPr/>
      <dgm:t>
        <a:bodyPr/>
        <a:lstStyle/>
        <a:p>
          <a:endParaRPr lang="ru-RU"/>
        </a:p>
      </dgm:t>
    </dgm:pt>
    <dgm:pt modelId="{7DE6CC67-E693-4CBD-9643-F0FCA63CF415}" type="pres">
      <dgm:prSet presAssocID="{7497F964-4724-4031-925E-2A07EC16C29E}" presName="compositeShape" presStyleCnt="0">
        <dgm:presLayoutVars>
          <dgm:dir/>
          <dgm:resizeHandles/>
        </dgm:presLayoutVars>
      </dgm:prSet>
      <dgm:spPr/>
    </dgm:pt>
    <dgm:pt modelId="{D6BD9B3D-4D56-4DAD-AFD8-534D971A585A}" type="pres">
      <dgm:prSet presAssocID="{7497F964-4724-4031-925E-2A07EC16C29E}" presName="pyramid" presStyleLbl="node1" presStyleIdx="0" presStyleCnt="1"/>
      <dgm:spPr/>
    </dgm:pt>
    <dgm:pt modelId="{7B6EC820-1505-4C6A-8B3F-AEE45E25FB89}" type="pres">
      <dgm:prSet presAssocID="{7497F964-4724-4031-925E-2A07EC16C29E}" presName="theList" presStyleCnt="0"/>
      <dgm:spPr/>
    </dgm:pt>
    <dgm:pt modelId="{2B384DB0-527D-4C37-8A29-104E43990584}" type="pres">
      <dgm:prSet presAssocID="{47FC6C85-2596-4F7E-B189-1E6BFBCE521A}" presName="aNode" presStyleLbl="fgAcc1" presStyleIdx="0" presStyleCnt="4">
        <dgm:presLayoutVars>
          <dgm:bulletEnabled val="1"/>
        </dgm:presLayoutVars>
      </dgm:prSet>
      <dgm:spPr/>
    </dgm:pt>
    <dgm:pt modelId="{20973E00-329D-4272-A2C8-0A782D0648A6}" type="pres">
      <dgm:prSet presAssocID="{47FC6C85-2596-4F7E-B189-1E6BFBCE521A}" presName="aSpace" presStyleCnt="0"/>
      <dgm:spPr/>
    </dgm:pt>
    <dgm:pt modelId="{94D0240F-C383-4A29-8B4C-02C1BDDB9E2D}" type="pres">
      <dgm:prSet presAssocID="{7A158A5E-FD53-40CC-A944-026D5A32A250}" presName="aNode" presStyleLbl="fgAcc1" presStyleIdx="1" presStyleCnt="4">
        <dgm:presLayoutVars>
          <dgm:bulletEnabled val="1"/>
        </dgm:presLayoutVars>
      </dgm:prSet>
      <dgm:spPr/>
    </dgm:pt>
    <dgm:pt modelId="{0BECC8D1-435B-4249-A86B-E20C9CD9586D}" type="pres">
      <dgm:prSet presAssocID="{7A158A5E-FD53-40CC-A944-026D5A32A250}" presName="aSpace" presStyleCnt="0"/>
      <dgm:spPr/>
    </dgm:pt>
    <dgm:pt modelId="{DC81F42F-CB79-4449-9991-DA00F4C5B23A}" type="pres">
      <dgm:prSet presAssocID="{A90C97F2-BE74-4889-926F-79E78FFC5A2B}" presName="aNode" presStyleLbl="fgAcc1" presStyleIdx="2" presStyleCnt="4">
        <dgm:presLayoutVars>
          <dgm:bulletEnabled val="1"/>
        </dgm:presLayoutVars>
      </dgm:prSet>
      <dgm:spPr/>
    </dgm:pt>
    <dgm:pt modelId="{EBF2CFEA-33BC-4FE4-A146-633440174E0F}" type="pres">
      <dgm:prSet presAssocID="{A90C97F2-BE74-4889-926F-79E78FFC5A2B}" presName="aSpace" presStyleCnt="0"/>
      <dgm:spPr/>
    </dgm:pt>
    <dgm:pt modelId="{3F2B1662-CC40-4B23-8107-C3909B7F4AEB}" type="pres">
      <dgm:prSet presAssocID="{CA755085-7D11-45F8-8D3C-A14EFB6829F0}" presName="aNode" presStyleLbl="fgAcc1" presStyleIdx="3" presStyleCnt="4">
        <dgm:presLayoutVars>
          <dgm:bulletEnabled val="1"/>
        </dgm:presLayoutVars>
      </dgm:prSet>
      <dgm:spPr/>
    </dgm:pt>
    <dgm:pt modelId="{7E89D051-52FC-400F-8BB1-CD06497A6B56}" type="pres">
      <dgm:prSet presAssocID="{CA755085-7D11-45F8-8D3C-A14EFB6829F0}" presName="aSpace" presStyleCnt="0"/>
      <dgm:spPr/>
    </dgm:pt>
  </dgm:ptLst>
  <dgm:cxnLst>
    <dgm:cxn modelId="{5BE0741D-03D5-4BC2-B91D-F88734C4DE59}" srcId="{7497F964-4724-4031-925E-2A07EC16C29E}" destId="{CA755085-7D11-45F8-8D3C-A14EFB6829F0}" srcOrd="3" destOrd="0" parTransId="{D760D2E3-574D-4304-8EF3-DEB6BB42D4CC}" sibTransId="{A3E3ADDE-4FA7-412D-AE00-BD8B59F59337}"/>
    <dgm:cxn modelId="{A664CE39-0593-449A-B44A-1C65AAFA048C}" type="presOf" srcId="{7A158A5E-FD53-40CC-A944-026D5A32A250}" destId="{94D0240F-C383-4A29-8B4C-02C1BDDB9E2D}" srcOrd="0" destOrd="0" presId="urn:microsoft.com/office/officeart/2005/8/layout/pyramid2"/>
    <dgm:cxn modelId="{443B9463-C6AE-4809-A677-F497E683C32E}" type="presOf" srcId="{7497F964-4724-4031-925E-2A07EC16C29E}" destId="{7DE6CC67-E693-4CBD-9643-F0FCA63CF415}" srcOrd="0" destOrd="0" presId="urn:microsoft.com/office/officeart/2005/8/layout/pyramid2"/>
    <dgm:cxn modelId="{1C262068-9AFD-4AC8-8E9A-B88B9BE42B3B}" srcId="{7497F964-4724-4031-925E-2A07EC16C29E}" destId="{47FC6C85-2596-4F7E-B189-1E6BFBCE521A}" srcOrd="0" destOrd="0" parTransId="{E3065141-F389-4588-9ED7-2A3AAC3F79D4}" sibTransId="{843D9D15-96DC-456F-B6B2-2C56C5926B79}"/>
    <dgm:cxn modelId="{43C48D54-D07F-4308-A58E-D861B1DA07FC}" srcId="{7497F964-4724-4031-925E-2A07EC16C29E}" destId="{7A158A5E-FD53-40CC-A944-026D5A32A250}" srcOrd="1" destOrd="0" parTransId="{070B4643-61DC-49C8-8081-D0803198298D}" sibTransId="{0D4BB606-B1AF-46E6-8133-109BA5E793FA}"/>
    <dgm:cxn modelId="{E1C4B67A-F942-47B2-808D-48D6E96DEEF5}" type="presOf" srcId="{47FC6C85-2596-4F7E-B189-1E6BFBCE521A}" destId="{2B384DB0-527D-4C37-8A29-104E43990584}" srcOrd="0" destOrd="0" presId="urn:microsoft.com/office/officeart/2005/8/layout/pyramid2"/>
    <dgm:cxn modelId="{8B64AC93-97F7-4763-91E1-C06BAB8ECE18}" type="presOf" srcId="{A90C97F2-BE74-4889-926F-79E78FFC5A2B}" destId="{DC81F42F-CB79-4449-9991-DA00F4C5B23A}" srcOrd="0" destOrd="0" presId="urn:microsoft.com/office/officeart/2005/8/layout/pyramid2"/>
    <dgm:cxn modelId="{F7B00F97-D542-45EB-83CB-7BEAB34164E9}" srcId="{7497F964-4724-4031-925E-2A07EC16C29E}" destId="{A90C97F2-BE74-4889-926F-79E78FFC5A2B}" srcOrd="2" destOrd="0" parTransId="{8BE013EB-EBE0-4AD7-A152-BBDD3792F1FB}" sibTransId="{A4255CE7-A3B3-4511-BE51-A0A86EFBDF03}"/>
    <dgm:cxn modelId="{0C2792B1-4755-46C9-941E-F6ABE463D27F}" type="presOf" srcId="{CA755085-7D11-45F8-8D3C-A14EFB6829F0}" destId="{3F2B1662-CC40-4B23-8107-C3909B7F4AEB}" srcOrd="0" destOrd="0" presId="urn:microsoft.com/office/officeart/2005/8/layout/pyramid2"/>
    <dgm:cxn modelId="{E110A88D-E517-4F3D-986C-98302CC5B2C2}" type="presParOf" srcId="{7DE6CC67-E693-4CBD-9643-F0FCA63CF415}" destId="{D6BD9B3D-4D56-4DAD-AFD8-534D971A585A}" srcOrd="0" destOrd="0" presId="urn:microsoft.com/office/officeart/2005/8/layout/pyramid2"/>
    <dgm:cxn modelId="{502ADE3B-C361-424C-988D-59531EA4647F}" type="presParOf" srcId="{7DE6CC67-E693-4CBD-9643-F0FCA63CF415}" destId="{7B6EC820-1505-4C6A-8B3F-AEE45E25FB89}" srcOrd="1" destOrd="0" presId="urn:microsoft.com/office/officeart/2005/8/layout/pyramid2"/>
    <dgm:cxn modelId="{E97D3CF0-B361-417E-B80B-764A34B481B0}" type="presParOf" srcId="{7B6EC820-1505-4C6A-8B3F-AEE45E25FB89}" destId="{2B384DB0-527D-4C37-8A29-104E43990584}" srcOrd="0" destOrd="0" presId="urn:microsoft.com/office/officeart/2005/8/layout/pyramid2"/>
    <dgm:cxn modelId="{4751D440-CC00-4BD6-B37D-54B0A17507A7}" type="presParOf" srcId="{7B6EC820-1505-4C6A-8B3F-AEE45E25FB89}" destId="{20973E00-329D-4272-A2C8-0A782D0648A6}" srcOrd="1" destOrd="0" presId="urn:microsoft.com/office/officeart/2005/8/layout/pyramid2"/>
    <dgm:cxn modelId="{E1D9477C-B269-4D5F-B44E-1EC6AEEA926F}" type="presParOf" srcId="{7B6EC820-1505-4C6A-8B3F-AEE45E25FB89}" destId="{94D0240F-C383-4A29-8B4C-02C1BDDB9E2D}" srcOrd="2" destOrd="0" presId="urn:microsoft.com/office/officeart/2005/8/layout/pyramid2"/>
    <dgm:cxn modelId="{13CB9E9D-E05B-425F-BFB4-74542B6F216D}" type="presParOf" srcId="{7B6EC820-1505-4C6A-8B3F-AEE45E25FB89}" destId="{0BECC8D1-435B-4249-A86B-E20C9CD9586D}" srcOrd="3" destOrd="0" presId="urn:microsoft.com/office/officeart/2005/8/layout/pyramid2"/>
    <dgm:cxn modelId="{9BB947EF-5F16-468F-B8F8-4A76DB1F2CC6}" type="presParOf" srcId="{7B6EC820-1505-4C6A-8B3F-AEE45E25FB89}" destId="{DC81F42F-CB79-4449-9991-DA00F4C5B23A}" srcOrd="4" destOrd="0" presId="urn:microsoft.com/office/officeart/2005/8/layout/pyramid2"/>
    <dgm:cxn modelId="{5E178532-26AE-48A3-8862-8C5E31738435}" type="presParOf" srcId="{7B6EC820-1505-4C6A-8B3F-AEE45E25FB89}" destId="{EBF2CFEA-33BC-4FE4-A146-633440174E0F}" srcOrd="5" destOrd="0" presId="urn:microsoft.com/office/officeart/2005/8/layout/pyramid2"/>
    <dgm:cxn modelId="{3F75BC54-FFA3-420D-94D0-E33D698FE140}" type="presParOf" srcId="{7B6EC820-1505-4C6A-8B3F-AEE45E25FB89}" destId="{3F2B1662-CC40-4B23-8107-C3909B7F4AEB}" srcOrd="6" destOrd="0" presId="urn:microsoft.com/office/officeart/2005/8/layout/pyramid2"/>
    <dgm:cxn modelId="{8E2A0D17-7D42-4935-8C97-AF2C9E0D19AD}" type="presParOf" srcId="{7B6EC820-1505-4C6A-8B3F-AEE45E25FB89}" destId="{7E89D051-52FC-400F-8BB1-CD06497A6B5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D9A379-836E-475C-840B-6F0646A09D5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304B98D-CA05-4EBE-8BEE-9883391E383E}">
      <dgm:prSet phldrT="[Текст]"/>
      <dgm:spPr/>
      <dgm:t>
        <a:bodyPr/>
        <a:lstStyle/>
        <a:p>
          <a:pPr algn="ctr"/>
          <a:r>
            <a:rPr lang="ru-RU" dirty="0"/>
            <a:t>Сельская мастерская</a:t>
          </a:r>
        </a:p>
      </dgm:t>
    </dgm:pt>
    <dgm:pt modelId="{BE3873E7-55B7-4F21-9336-55665DCF8A3C}" type="parTrans" cxnId="{2223AC79-A246-4ACE-B6D0-DAD70BA59821}">
      <dgm:prSet/>
      <dgm:spPr/>
      <dgm:t>
        <a:bodyPr/>
        <a:lstStyle/>
        <a:p>
          <a:endParaRPr lang="ru-RU"/>
        </a:p>
      </dgm:t>
    </dgm:pt>
    <dgm:pt modelId="{C6707884-7A30-4C9F-92A9-5D6C348A3895}" type="sibTrans" cxnId="{2223AC79-A246-4ACE-B6D0-DAD70BA59821}">
      <dgm:prSet/>
      <dgm:spPr/>
      <dgm:t>
        <a:bodyPr/>
        <a:lstStyle/>
        <a:p>
          <a:endParaRPr lang="ru-RU"/>
        </a:p>
      </dgm:t>
    </dgm:pt>
    <dgm:pt modelId="{7DF160D7-14D7-4850-8146-263DFA52A78A}">
      <dgm:prSet phldrT="[Текст]"/>
      <dgm:spPr/>
      <dgm:t>
        <a:bodyPr/>
        <a:lstStyle/>
        <a:p>
          <a:pPr algn="ctr"/>
          <a:r>
            <a:rPr lang="ru-RU" dirty="0"/>
            <a:t>Городская мастерская</a:t>
          </a:r>
        </a:p>
      </dgm:t>
    </dgm:pt>
    <dgm:pt modelId="{9798DCD9-1516-4DA8-852F-326FE2224720}" type="parTrans" cxnId="{C82B8C8D-A584-4369-A517-B98A6AE92749}">
      <dgm:prSet/>
      <dgm:spPr/>
      <dgm:t>
        <a:bodyPr/>
        <a:lstStyle/>
        <a:p>
          <a:endParaRPr lang="ru-RU"/>
        </a:p>
      </dgm:t>
    </dgm:pt>
    <dgm:pt modelId="{165DCD40-6C79-4F39-9BB6-A864AEC9E37F}" type="sibTrans" cxnId="{C82B8C8D-A584-4369-A517-B98A6AE92749}">
      <dgm:prSet/>
      <dgm:spPr/>
      <dgm:t>
        <a:bodyPr/>
        <a:lstStyle/>
        <a:p>
          <a:endParaRPr lang="ru-RU"/>
        </a:p>
      </dgm:t>
    </dgm:pt>
    <dgm:pt modelId="{36B66A6A-4C8E-45A1-82F0-9CBAEDDC4AEF}">
      <dgm:prSet phldrT="[Текст]"/>
      <dgm:spPr/>
      <dgm:t>
        <a:bodyPr/>
        <a:lstStyle/>
        <a:p>
          <a:r>
            <a:rPr lang="ru-RU" dirty="0"/>
            <a:t>Мануфактура</a:t>
          </a:r>
        </a:p>
      </dgm:t>
    </dgm:pt>
    <dgm:pt modelId="{7E4A1833-8126-460D-BAF5-D4C30A1B58CB}" type="parTrans" cxnId="{D6908E50-90DF-494E-A374-4FDBAFE3FAE6}">
      <dgm:prSet/>
      <dgm:spPr/>
      <dgm:t>
        <a:bodyPr/>
        <a:lstStyle/>
        <a:p>
          <a:endParaRPr lang="ru-RU"/>
        </a:p>
      </dgm:t>
    </dgm:pt>
    <dgm:pt modelId="{861FB828-B699-4463-81AA-6B0830502560}" type="sibTrans" cxnId="{D6908E50-90DF-494E-A374-4FDBAFE3FAE6}">
      <dgm:prSet/>
      <dgm:spPr/>
      <dgm:t>
        <a:bodyPr/>
        <a:lstStyle/>
        <a:p>
          <a:endParaRPr lang="ru-RU"/>
        </a:p>
      </dgm:t>
    </dgm:pt>
    <dgm:pt modelId="{38206378-A831-49D8-BB0E-52CA793ED5DE}">
      <dgm:prSet custT="1"/>
      <dgm:spPr/>
      <dgm:t>
        <a:bodyPr/>
        <a:lstStyle/>
        <a:p>
          <a:pPr algn="ctr"/>
          <a:r>
            <a:rPr lang="ru-RU" sz="1400" dirty="0"/>
            <a:t>Из письменных источников нам известны малые гончарные мастерские и прочие ремесленные площадки, расположенные в сельской местности. Их продукция, как правило, использовалась там где и производилась.</a:t>
          </a:r>
        </a:p>
      </dgm:t>
    </dgm:pt>
    <dgm:pt modelId="{A78BCD38-3071-4D53-BB4E-FE9646956E27}" type="parTrans" cxnId="{EF62EA55-73E4-48A2-879E-B5096DE2A32E}">
      <dgm:prSet/>
      <dgm:spPr/>
      <dgm:t>
        <a:bodyPr/>
        <a:lstStyle/>
        <a:p>
          <a:endParaRPr lang="ru-RU"/>
        </a:p>
      </dgm:t>
    </dgm:pt>
    <dgm:pt modelId="{262C83B9-9529-4396-BD99-86D169A9EE70}" type="sibTrans" cxnId="{EF62EA55-73E4-48A2-879E-B5096DE2A32E}">
      <dgm:prSet/>
      <dgm:spPr/>
      <dgm:t>
        <a:bodyPr/>
        <a:lstStyle/>
        <a:p>
          <a:endParaRPr lang="ru-RU"/>
        </a:p>
      </dgm:t>
    </dgm:pt>
    <dgm:pt modelId="{EA7BB2A2-1F82-4245-A1A9-26018E003588}">
      <dgm:prSet custT="1"/>
      <dgm:spPr/>
      <dgm:t>
        <a:bodyPr/>
        <a:lstStyle/>
        <a:p>
          <a:pPr algn="ctr"/>
          <a:r>
            <a:rPr lang="ru-RU" sz="1400" dirty="0"/>
            <a:t>В мастерских работали как свободные ремесленники, так и квалифицированные рабы.</a:t>
          </a:r>
        </a:p>
      </dgm:t>
    </dgm:pt>
    <dgm:pt modelId="{1058834D-7335-40EF-9263-C0845E3616AF}" type="parTrans" cxnId="{590BBED7-8AF5-4575-A7DB-57708078B5EA}">
      <dgm:prSet/>
      <dgm:spPr/>
      <dgm:t>
        <a:bodyPr/>
        <a:lstStyle/>
        <a:p>
          <a:endParaRPr lang="ru-RU"/>
        </a:p>
      </dgm:t>
    </dgm:pt>
    <dgm:pt modelId="{654190FA-16FA-4500-84A0-4261FFD61257}" type="sibTrans" cxnId="{590BBED7-8AF5-4575-A7DB-57708078B5EA}">
      <dgm:prSet/>
      <dgm:spPr/>
      <dgm:t>
        <a:bodyPr/>
        <a:lstStyle/>
        <a:p>
          <a:endParaRPr lang="ru-RU"/>
        </a:p>
      </dgm:t>
    </dgm:pt>
    <dgm:pt modelId="{639D0181-43F0-491A-AC00-EEB12EBBC7C8}">
      <dgm:prSet custT="1"/>
      <dgm:spPr/>
      <dgm:t>
        <a:bodyPr/>
        <a:lstStyle/>
        <a:p>
          <a:pPr algn="ctr"/>
          <a:r>
            <a:rPr lang="ru-RU" sz="1200" dirty="0"/>
            <a:t>Городские мастерские могли располагаться как в городе так и за его пределами. Как правило в пределах городских стен находились неогнеопасные производства. Это были ювелирные мастерские, иногда кузни и стеклодувные мастерские. </a:t>
          </a:r>
        </a:p>
      </dgm:t>
    </dgm:pt>
    <dgm:pt modelId="{71842EE2-8508-4FD7-9045-CFD3957E63D2}" type="parTrans" cxnId="{4640EF0D-338D-46C2-A680-6EAFCB383300}">
      <dgm:prSet/>
      <dgm:spPr/>
      <dgm:t>
        <a:bodyPr/>
        <a:lstStyle/>
        <a:p>
          <a:endParaRPr lang="ru-RU"/>
        </a:p>
      </dgm:t>
    </dgm:pt>
    <dgm:pt modelId="{2EDEECAC-A963-4A0E-94F3-BE8F2E1F0220}" type="sibTrans" cxnId="{4640EF0D-338D-46C2-A680-6EAFCB383300}">
      <dgm:prSet/>
      <dgm:spPr/>
      <dgm:t>
        <a:bodyPr/>
        <a:lstStyle/>
        <a:p>
          <a:endParaRPr lang="ru-RU"/>
        </a:p>
      </dgm:t>
    </dgm:pt>
    <dgm:pt modelId="{9C0D4F67-7028-4284-9BD5-9A6AE3202183}">
      <dgm:prSet custT="1"/>
      <dgm:spPr/>
      <dgm:t>
        <a:bodyPr/>
        <a:lstStyle/>
        <a:p>
          <a:pPr algn="ctr"/>
          <a:r>
            <a:rPr lang="ru-RU" sz="1200" dirty="0"/>
            <a:t>Количество производимой продукции было не большим. </a:t>
          </a:r>
        </a:p>
      </dgm:t>
    </dgm:pt>
    <dgm:pt modelId="{486FDEC0-9A5A-4010-9954-F7A1CAEF8AFE}" type="parTrans" cxnId="{5678B7AC-D1D4-4649-B1B2-EADEB3D1F097}">
      <dgm:prSet/>
      <dgm:spPr/>
      <dgm:t>
        <a:bodyPr/>
        <a:lstStyle/>
        <a:p>
          <a:endParaRPr lang="ru-RU"/>
        </a:p>
      </dgm:t>
    </dgm:pt>
    <dgm:pt modelId="{EDDA274C-87A3-4058-9007-694F2B6A9C3F}" type="sibTrans" cxnId="{5678B7AC-D1D4-4649-B1B2-EADEB3D1F097}">
      <dgm:prSet/>
      <dgm:spPr/>
      <dgm:t>
        <a:bodyPr/>
        <a:lstStyle/>
        <a:p>
          <a:endParaRPr lang="ru-RU"/>
        </a:p>
      </dgm:t>
    </dgm:pt>
    <dgm:pt modelId="{3E7DFE53-87B4-45CC-8B90-A8A3A3542D2F}">
      <dgm:prSet custT="1"/>
      <dgm:spPr/>
      <dgm:t>
        <a:bodyPr/>
        <a:lstStyle/>
        <a:p>
          <a:pPr algn="ctr"/>
          <a:r>
            <a:rPr lang="ru-RU" sz="1200" dirty="0"/>
            <a:t>В мастерских работали как свободные ремесленники, так и квалифицированные рабы.</a:t>
          </a:r>
        </a:p>
      </dgm:t>
    </dgm:pt>
    <dgm:pt modelId="{8F9F7903-5F41-4FE8-9178-C403C67DA9A7}" type="parTrans" cxnId="{3A3F5475-9385-426B-8129-5555A1722141}">
      <dgm:prSet/>
      <dgm:spPr/>
      <dgm:t>
        <a:bodyPr/>
        <a:lstStyle/>
        <a:p>
          <a:endParaRPr lang="ru-RU"/>
        </a:p>
      </dgm:t>
    </dgm:pt>
    <dgm:pt modelId="{58B80B02-848E-415B-AEA1-E6A6E5699323}" type="sibTrans" cxnId="{3A3F5475-9385-426B-8129-5555A1722141}">
      <dgm:prSet/>
      <dgm:spPr/>
      <dgm:t>
        <a:bodyPr/>
        <a:lstStyle/>
        <a:p>
          <a:endParaRPr lang="ru-RU"/>
        </a:p>
      </dgm:t>
    </dgm:pt>
    <dgm:pt modelId="{DED0BE4A-B6F6-40CC-B81C-00336FE6E9FC}">
      <dgm:prSet/>
      <dgm:spPr/>
      <dgm:t>
        <a:bodyPr/>
        <a:lstStyle/>
        <a:p>
          <a:pPr algn="l"/>
          <a:endParaRPr lang="ru-RU" sz="1100" dirty="0"/>
        </a:p>
      </dgm:t>
    </dgm:pt>
    <dgm:pt modelId="{54441659-2CBC-4C02-9D0B-E569E7679FD5}" type="parTrans" cxnId="{B10A8D29-5393-4914-BD70-1D4D2F090BEF}">
      <dgm:prSet/>
      <dgm:spPr/>
      <dgm:t>
        <a:bodyPr/>
        <a:lstStyle/>
        <a:p>
          <a:endParaRPr lang="ru-RU"/>
        </a:p>
      </dgm:t>
    </dgm:pt>
    <dgm:pt modelId="{004410EB-3B28-4ADA-A24E-2B52960CF285}" type="sibTrans" cxnId="{B10A8D29-5393-4914-BD70-1D4D2F090BEF}">
      <dgm:prSet/>
      <dgm:spPr/>
      <dgm:t>
        <a:bodyPr/>
        <a:lstStyle/>
        <a:p>
          <a:endParaRPr lang="ru-RU"/>
        </a:p>
      </dgm:t>
    </dgm:pt>
    <dgm:pt modelId="{398CE972-B75D-42D9-BA85-5900A0D138E4}">
      <dgm:prSet/>
      <dgm:spPr/>
      <dgm:t>
        <a:bodyPr/>
        <a:lstStyle/>
        <a:p>
          <a:pPr algn="ctr"/>
          <a:r>
            <a:rPr lang="ru-RU" dirty="0"/>
            <a:t>Мануфактуры – предприятия, основанные на ручном труде наёмных работников, где существует разделение труда на отдельные производственные операции.</a:t>
          </a:r>
        </a:p>
      </dgm:t>
    </dgm:pt>
    <dgm:pt modelId="{C9A172C6-215B-4B3B-A604-713E4E128EDA}" type="parTrans" cxnId="{34479DB7-3A44-45FC-BF0C-86FECFE64137}">
      <dgm:prSet/>
      <dgm:spPr/>
      <dgm:t>
        <a:bodyPr/>
        <a:lstStyle/>
        <a:p>
          <a:endParaRPr lang="ru-RU"/>
        </a:p>
      </dgm:t>
    </dgm:pt>
    <dgm:pt modelId="{14710FE6-528C-453B-B2F3-189DCC5869AE}" type="sibTrans" cxnId="{34479DB7-3A44-45FC-BF0C-86FECFE64137}">
      <dgm:prSet/>
      <dgm:spPr/>
      <dgm:t>
        <a:bodyPr/>
        <a:lstStyle/>
        <a:p>
          <a:endParaRPr lang="ru-RU"/>
        </a:p>
      </dgm:t>
    </dgm:pt>
    <dgm:pt modelId="{CE0F3424-A90E-4593-8A54-37C6CA6FEA3E}">
      <dgm:prSet/>
      <dgm:spPr/>
      <dgm:t>
        <a:bodyPr/>
        <a:lstStyle/>
        <a:p>
          <a:pPr algn="ctr"/>
          <a:r>
            <a:rPr lang="ru-RU" dirty="0"/>
            <a:t>Находились за пределами городских стен.</a:t>
          </a:r>
        </a:p>
      </dgm:t>
    </dgm:pt>
    <dgm:pt modelId="{C7DABCC2-FD8C-455F-B52A-00FCFC1EA32F}" type="parTrans" cxnId="{32E98010-3BDA-4324-A715-33CCCEFE2059}">
      <dgm:prSet/>
      <dgm:spPr/>
      <dgm:t>
        <a:bodyPr/>
        <a:lstStyle/>
        <a:p>
          <a:endParaRPr lang="ru-RU"/>
        </a:p>
      </dgm:t>
    </dgm:pt>
    <dgm:pt modelId="{09E579A9-536A-4BC5-B22F-6701302193AE}" type="sibTrans" cxnId="{32E98010-3BDA-4324-A715-33CCCEFE2059}">
      <dgm:prSet/>
      <dgm:spPr/>
      <dgm:t>
        <a:bodyPr/>
        <a:lstStyle/>
        <a:p>
          <a:endParaRPr lang="ru-RU"/>
        </a:p>
      </dgm:t>
    </dgm:pt>
    <dgm:pt modelId="{0F4A46C0-8745-4742-A595-FD4B1DB463A8}">
      <dgm:prSet/>
      <dgm:spPr/>
      <dgm:t>
        <a:bodyPr/>
        <a:lstStyle/>
        <a:p>
          <a:pPr algn="ctr"/>
          <a:r>
            <a:rPr lang="ru-RU" dirty="0"/>
            <a:t>Производили продукцию как для внутреннего рынка так и на экспорт.</a:t>
          </a:r>
        </a:p>
      </dgm:t>
    </dgm:pt>
    <dgm:pt modelId="{9B660E3C-F5E8-4A09-A55C-33BB3F883B58}" type="parTrans" cxnId="{B1F50DBC-4DA5-4E0A-ABF3-24CCA18AB6D6}">
      <dgm:prSet/>
      <dgm:spPr/>
      <dgm:t>
        <a:bodyPr/>
        <a:lstStyle/>
        <a:p>
          <a:endParaRPr lang="ru-RU"/>
        </a:p>
      </dgm:t>
    </dgm:pt>
    <dgm:pt modelId="{B81572EB-832F-4B23-8A4D-5E997CFCCC4C}" type="sibTrans" cxnId="{B1F50DBC-4DA5-4E0A-ABF3-24CCA18AB6D6}">
      <dgm:prSet/>
      <dgm:spPr/>
      <dgm:t>
        <a:bodyPr/>
        <a:lstStyle/>
        <a:p>
          <a:endParaRPr lang="ru-RU"/>
        </a:p>
      </dgm:t>
    </dgm:pt>
    <dgm:pt modelId="{6B2E4509-EE5F-43C6-8AE4-47706E1AAF8B}" type="pres">
      <dgm:prSet presAssocID="{53D9A379-836E-475C-840B-6F0646A09D54}" presName="diagram" presStyleCnt="0">
        <dgm:presLayoutVars>
          <dgm:dir/>
          <dgm:animLvl val="lvl"/>
          <dgm:resizeHandles val="exact"/>
        </dgm:presLayoutVars>
      </dgm:prSet>
      <dgm:spPr/>
    </dgm:pt>
    <dgm:pt modelId="{CAA70D9F-3607-4F3E-B8E7-7F529E590F24}" type="pres">
      <dgm:prSet presAssocID="{7304B98D-CA05-4EBE-8BEE-9883391E383E}" presName="compNode" presStyleCnt="0"/>
      <dgm:spPr/>
    </dgm:pt>
    <dgm:pt modelId="{4BF7EE63-F313-49B7-86C1-F9935343EF14}" type="pres">
      <dgm:prSet presAssocID="{7304B98D-CA05-4EBE-8BEE-9883391E383E}" presName="childRect" presStyleLbl="bgAcc1" presStyleIdx="0" presStyleCnt="3">
        <dgm:presLayoutVars>
          <dgm:bulletEnabled val="1"/>
        </dgm:presLayoutVars>
      </dgm:prSet>
      <dgm:spPr/>
    </dgm:pt>
    <dgm:pt modelId="{B9F3677E-5CDA-47AA-8973-A3C781A64A5F}" type="pres">
      <dgm:prSet presAssocID="{7304B98D-CA05-4EBE-8BEE-9883391E383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FA40115-0A14-4839-A5BF-AD4024824A7C}" type="pres">
      <dgm:prSet presAssocID="{7304B98D-CA05-4EBE-8BEE-9883391E383E}" presName="parentRect" presStyleLbl="alignNode1" presStyleIdx="0" presStyleCnt="3"/>
      <dgm:spPr/>
    </dgm:pt>
    <dgm:pt modelId="{54868F9A-5709-49B7-B7B9-A0741A743103}" type="pres">
      <dgm:prSet presAssocID="{7304B98D-CA05-4EBE-8BEE-9883391E383E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F283EDCD-DB4E-44CD-BE11-28CB2A66F26F}" type="pres">
      <dgm:prSet presAssocID="{C6707884-7A30-4C9F-92A9-5D6C348A3895}" presName="sibTrans" presStyleLbl="sibTrans2D1" presStyleIdx="0" presStyleCnt="0"/>
      <dgm:spPr/>
    </dgm:pt>
    <dgm:pt modelId="{50FADBBF-92E2-43B1-807C-05D91F2CD854}" type="pres">
      <dgm:prSet presAssocID="{7DF160D7-14D7-4850-8146-263DFA52A78A}" presName="compNode" presStyleCnt="0"/>
      <dgm:spPr/>
    </dgm:pt>
    <dgm:pt modelId="{120BA048-0177-4AE7-90DB-D891E4273136}" type="pres">
      <dgm:prSet presAssocID="{7DF160D7-14D7-4850-8146-263DFA52A78A}" presName="childRect" presStyleLbl="bgAcc1" presStyleIdx="1" presStyleCnt="3">
        <dgm:presLayoutVars>
          <dgm:bulletEnabled val="1"/>
        </dgm:presLayoutVars>
      </dgm:prSet>
      <dgm:spPr/>
    </dgm:pt>
    <dgm:pt modelId="{A10D017E-124D-45CA-AD4B-67E58875B1DA}" type="pres">
      <dgm:prSet presAssocID="{7DF160D7-14D7-4850-8146-263DFA52A78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836401A-B980-4796-B626-A51ADECD9894}" type="pres">
      <dgm:prSet presAssocID="{7DF160D7-14D7-4850-8146-263DFA52A78A}" presName="parentRect" presStyleLbl="alignNode1" presStyleIdx="1" presStyleCnt="3"/>
      <dgm:spPr/>
    </dgm:pt>
    <dgm:pt modelId="{1680FDD5-2AB0-4237-8D91-7BBDEBD29145}" type="pres">
      <dgm:prSet presAssocID="{7DF160D7-14D7-4850-8146-263DFA52A78A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F8371F9-5CB0-4C3A-8B29-6AC41F3DE115}" type="pres">
      <dgm:prSet presAssocID="{165DCD40-6C79-4F39-9BB6-A864AEC9E37F}" presName="sibTrans" presStyleLbl="sibTrans2D1" presStyleIdx="0" presStyleCnt="0"/>
      <dgm:spPr/>
    </dgm:pt>
    <dgm:pt modelId="{E9ECF15D-865B-4A68-881C-39C0B7612251}" type="pres">
      <dgm:prSet presAssocID="{36B66A6A-4C8E-45A1-82F0-9CBAEDDC4AEF}" presName="compNode" presStyleCnt="0"/>
      <dgm:spPr/>
    </dgm:pt>
    <dgm:pt modelId="{7096020E-9DBF-4E69-B602-30496948702D}" type="pres">
      <dgm:prSet presAssocID="{36B66A6A-4C8E-45A1-82F0-9CBAEDDC4AEF}" presName="childRect" presStyleLbl="bgAcc1" presStyleIdx="2" presStyleCnt="3">
        <dgm:presLayoutVars>
          <dgm:bulletEnabled val="1"/>
        </dgm:presLayoutVars>
      </dgm:prSet>
      <dgm:spPr/>
    </dgm:pt>
    <dgm:pt modelId="{17E34D0A-100D-49D2-B67A-0F56364F2157}" type="pres">
      <dgm:prSet presAssocID="{36B66A6A-4C8E-45A1-82F0-9CBAEDDC4AE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0C3C2F2-8408-460E-8E6F-C4F3938D2625}" type="pres">
      <dgm:prSet presAssocID="{36B66A6A-4C8E-45A1-82F0-9CBAEDDC4AEF}" presName="parentRect" presStyleLbl="alignNode1" presStyleIdx="2" presStyleCnt="3"/>
      <dgm:spPr/>
    </dgm:pt>
    <dgm:pt modelId="{8877C0C4-2EE4-42B7-AC0F-4D68AEFC0B5B}" type="pres">
      <dgm:prSet presAssocID="{36B66A6A-4C8E-45A1-82F0-9CBAEDDC4AEF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1E037900-ED5D-435A-9391-D5712F4E9575}" type="presOf" srcId="{7304B98D-CA05-4EBE-8BEE-9883391E383E}" destId="{BFA40115-0A14-4839-A5BF-AD4024824A7C}" srcOrd="1" destOrd="0" presId="urn:microsoft.com/office/officeart/2005/8/layout/bList2"/>
    <dgm:cxn modelId="{9DF84A0D-3492-4EC5-926C-B7E580EA2312}" type="presOf" srcId="{C6707884-7A30-4C9F-92A9-5D6C348A3895}" destId="{F283EDCD-DB4E-44CD-BE11-28CB2A66F26F}" srcOrd="0" destOrd="0" presId="urn:microsoft.com/office/officeart/2005/8/layout/bList2"/>
    <dgm:cxn modelId="{4640EF0D-338D-46C2-A680-6EAFCB383300}" srcId="{7DF160D7-14D7-4850-8146-263DFA52A78A}" destId="{639D0181-43F0-491A-AC00-EEB12EBBC7C8}" srcOrd="0" destOrd="0" parTransId="{71842EE2-8508-4FD7-9045-CFD3957E63D2}" sibTransId="{2EDEECAC-A963-4A0E-94F3-BE8F2E1F0220}"/>
    <dgm:cxn modelId="{32E98010-3BDA-4324-A715-33CCCEFE2059}" srcId="{36B66A6A-4C8E-45A1-82F0-9CBAEDDC4AEF}" destId="{CE0F3424-A90E-4593-8A54-37C6CA6FEA3E}" srcOrd="1" destOrd="0" parTransId="{C7DABCC2-FD8C-455F-B52A-00FCFC1EA32F}" sibTransId="{09E579A9-536A-4BC5-B22F-6701302193AE}"/>
    <dgm:cxn modelId="{B10A8D29-5393-4914-BD70-1D4D2F090BEF}" srcId="{7DF160D7-14D7-4850-8146-263DFA52A78A}" destId="{DED0BE4A-B6F6-40CC-B81C-00336FE6E9FC}" srcOrd="3" destOrd="0" parTransId="{54441659-2CBC-4C02-9D0B-E569E7679FD5}" sibTransId="{004410EB-3B28-4ADA-A24E-2B52960CF285}"/>
    <dgm:cxn modelId="{6B360532-57B5-4F20-96A2-FCF1B007FB47}" type="presOf" srcId="{9C0D4F67-7028-4284-9BD5-9A6AE3202183}" destId="{120BA048-0177-4AE7-90DB-D891E4273136}" srcOrd="0" destOrd="1" presId="urn:microsoft.com/office/officeart/2005/8/layout/bList2"/>
    <dgm:cxn modelId="{6F32515C-6BAF-4592-B3B2-E8F0A11347EE}" type="presOf" srcId="{DED0BE4A-B6F6-40CC-B81C-00336FE6E9FC}" destId="{120BA048-0177-4AE7-90DB-D891E4273136}" srcOrd="0" destOrd="3" presId="urn:microsoft.com/office/officeart/2005/8/layout/bList2"/>
    <dgm:cxn modelId="{0721A869-FF6E-44B7-BD00-AAC22E67A184}" type="presOf" srcId="{7DF160D7-14D7-4850-8146-263DFA52A78A}" destId="{A10D017E-124D-45CA-AD4B-67E58875B1DA}" srcOrd="0" destOrd="0" presId="urn:microsoft.com/office/officeart/2005/8/layout/bList2"/>
    <dgm:cxn modelId="{D6908E50-90DF-494E-A374-4FDBAFE3FAE6}" srcId="{53D9A379-836E-475C-840B-6F0646A09D54}" destId="{36B66A6A-4C8E-45A1-82F0-9CBAEDDC4AEF}" srcOrd="2" destOrd="0" parTransId="{7E4A1833-8126-460D-BAF5-D4C30A1B58CB}" sibTransId="{861FB828-B699-4463-81AA-6B0830502560}"/>
    <dgm:cxn modelId="{3A3F5475-9385-426B-8129-5555A1722141}" srcId="{7DF160D7-14D7-4850-8146-263DFA52A78A}" destId="{3E7DFE53-87B4-45CC-8B90-A8A3A3542D2F}" srcOrd="2" destOrd="0" parTransId="{8F9F7903-5F41-4FE8-9178-C403C67DA9A7}" sibTransId="{58B80B02-848E-415B-AEA1-E6A6E5699323}"/>
    <dgm:cxn modelId="{EF62EA55-73E4-48A2-879E-B5096DE2A32E}" srcId="{7304B98D-CA05-4EBE-8BEE-9883391E383E}" destId="{38206378-A831-49D8-BB0E-52CA793ED5DE}" srcOrd="0" destOrd="0" parTransId="{A78BCD38-3071-4D53-BB4E-FE9646956E27}" sibTransId="{262C83B9-9529-4396-BD99-86D169A9EE70}"/>
    <dgm:cxn modelId="{2223AC79-A246-4ACE-B6D0-DAD70BA59821}" srcId="{53D9A379-836E-475C-840B-6F0646A09D54}" destId="{7304B98D-CA05-4EBE-8BEE-9883391E383E}" srcOrd="0" destOrd="0" parTransId="{BE3873E7-55B7-4F21-9336-55665DCF8A3C}" sibTransId="{C6707884-7A30-4C9F-92A9-5D6C348A3895}"/>
    <dgm:cxn modelId="{D1E4977B-09AB-4AAB-A41D-5872A9ACC76F}" type="presOf" srcId="{7DF160D7-14D7-4850-8146-263DFA52A78A}" destId="{6836401A-B980-4796-B626-A51ADECD9894}" srcOrd="1" destOrd="0" presId="urn:microsoft.com/office/officeart/2005/8/layout/bList2"/>
    <dgm:cxn modelId="{5F46B88B-63A7-4B55-ABD9-DFA158C198BB}" type="presOf" srcId="{165DCD40-6C79-4F39-9BB6-A864AEC9E37F}" destId="{3F8371F9-5CB0-4C3A-8B29-6AC41F3DE115}" srcOrd="0" destOrd="0" presId="urn:microsoft.com/office/officeart/2005/8/layout/bList2"/>
    <dgm:cxn modelId="{C82B8C8D-A584-4369-A517-B98A6AE92749}" srcId="{53D9A379-836E-475C-840B-6F0646A09D54}" destId="{7DF160D7-14D7-4850-8146-263DFA52A78A}" srcOrd="1" destOrd="0" parTransId="{9798DCD9-1516-4DA8-852F-326FE2224720}" sibTransId="{165DCD40-6C79-4F39-9BB6-A864AEC9E37F}"/>
    <dgm:cxn modelId="{89DC8290-678C-4759-95D9-39D0C16A637E}" type="presOf" srcId="{38206378-A831-49D8-BB0E-52CA793ED5DE}" destId="{4BF7EE63-F313-49B7-86C1-F9935343EF14}" srcOrd="0" destOrd="0" presId="urn:microsoft.com/office/officeart/2005/8/layout/bList2"/>
    <dgm:cxn modelId="{8ED0079E-1A2F-4786-87D3-8120982542A1}" type="presOf" srcId="{0F4A46C0-8745-4742-A595-FD4B1DB463A8}" destId="{7096020E-9DBF-4E69-B602-30496948702D}" srcOrd="0" destOrd="2" presId="urn:microsoft.com/office/officeart/2005/8/layout/bList2"/>
    <dgm:cxn modelId="{AF57D8A9-481E-41D4-997B-03BE71A82468}" type="presOf" srcId="{EA7BB2A2-1F82-4245-A1A9-26018E003588}" destId="{4BF7EE63-F313-49B7-86C1-F9935343EF14}" srcOrd="0" destOrd="1" presId="urn:microsoft.com/office/officeart/2005/8/layout/bList2"/>
    <dgm:cxn modelId="{5678B7AC-D1D4-4649-B1B2-EADEB3D1F097}" srcId="{7DF160D7-14D7-4850-8146-263DFA52A78A}" destId="{9C0D4F67-7028-4284-9BD5-9A6AE3202183}" srcOrd="1" destOrd="0" parTransId="{486FDEC0-9A5A-4010-9954-F7A1CAEF8AFE}" sibTransId="{EDDA274C-87A3-4058-9007-694F2B6A9C3F}"/>
    <dgm:cxn modelId="{A3E4D3B6-B834-4129-86D9-B39BAE546EBA}" type="presOf" srcId="{36B66A6A-4C8E-45A1-82F0-9CBAEDDC4AEF}" destId="{A0C3C2F2-8408-460E-8E6F-C4F3938D2625}" srcOrd="1" destOrd="0" presId="urn:microsoft.com/office/officeart/2005/8/layout/bList2"/>
    <dgm:cxn modelId="{34479DB7-3A44-45FC-BF0C-86FECFE64137}" srcId="{36B66A6A-4C8E-45A1-82F0-9CBAEDDC4AEF}" destId="{398CE972-B75D-42D9-BA85-5900A0D138E4}" srcOrd="0" destOrd="0" parTransId="{C9A172C6-215B-4B3B-A604-713E4E128EDA}" sibTransId="{14710FE6-528C-453B-B2F3-189DCC5869AE}"/>
    <dgm:cxn modelId="{B1F50DBC-4DA5-4E0A-ABF3-24CCA18AB6D6}" srcId="{36B66A6A-4C8E-45A1-82F0-9CBAEDDC4AEF}" destId="{0F4A46C0-8745-4742-A595-FD4B1DB463A8}" srcOrd="2" destOrd="0" parTransId="{9B660E3C-F5E8-4A09-A55C-33BB3F883B58}" sibTransId="{B81572EB-832F-4B23-8A4D-5E997CFCCC4C}"/>
    <dgm:cxn modelId="{F3B2E2BF-5A11-4B3F-971F-0D15DF9E6EF5}" type="presOf" srcId="{3E7DFE53-87B4-45CC-8B90-A8A3A3542D2F}" destId="{120BA048-0177-4AE7-90DB-D891E4273136}" srcOrd="0" destOrd="2" presId="urn:microsoft.com/office/officeart/2005/8/layout/bList2"/>
    <dgm:cxn modelId="{E73B9CC0-1E57-4D22-AD8E-BDE6DA87873F}" type="presOf" srcId="{639D0181-43F0-491A-AC00-EEB12EBBC7C8}" destId="{120BA048-0177-4AE7-90DB-D891E4273136}" srcOrd="0" destOrd="0" presId="urn:microsoft.com/office/officeart/2005/8/layout/bList2"/>
    <dgm:cxn modelId="{590BBED7-8AF5-4575-A7DB-57708078B5EA}" srcId="{7304B98D-CA05-4EBE-8BEE-9883391E383E}" destId="{EA7BB2A2-1F82-4245-A1A9-26018E003588}" srcOrd="1" destOrd="0" parTransId="{1058834D-7335-40EF-9263-C0845E3616AF}" sibTransId="{654190FA-16FA-4500-84A0-4261FFD61257}"/>
    <dgm:cxn modelId="{DDE9E0DD-F9BE-4BB1-94C3-56C6FC3731DD}" type="presOf" srcId="{7304B98D-CA05-4EBE-8BEE-9883391E383E}" destId="{B9F3677E-5CDA-47AA-8973-A3C781A64A5F}" srcOrd="0" destOrd="0" presId="urn:microsoft.com/office/officeart/2005/8/layout/bList2"/>
    <dgm:cxn modelId="{6A7784E1-B3E3-4A28-A40F-D496E2663A67}" type="presOf" srcId="{CE0F3424-A90E-4593-8A54-37C6CA6FEA3E}" destId="{7096020E-9DBF-4E69-B602-30496948702D}" srcOrd="0" destOrd="1" presId="urn:microsoft.com/office/officeart/2005/8/layout/bList2"/>
    <dgm:cxn modelId="{E3F504E9-9B6A-4FB9-AAB3-BA1A081499C9}" type="presOf" srcId="{36B66A6A-4C8E-45A1-82F0-9CBAEDDC4AEF}" destId="{17E34D0A-100D-49D2-B67A-0F56364F2157}" srcOrd="0" destOrd="0" presId="urn:microsoft.com/office/officeart/2005/8/layout/bList2"/>
    <dgm:cxn modelId="{6BBE36EB-084C-4351-91FC-12D05D3596B0}" type="presOf" srcId="{398CE972-B75D-42D9-BA85-5900A0D138E4}" destId="{7096020E-9DBF-4E69-B602-30496948702D}" srcOrd="0" destOrd="0" presId="urn:microsoft.com/office/officeart/2005/8/layout/bList2"/>
    <dgm:cxn modelId="{D97472F7-08EC-4DB7-8516-60675FCF6D71}" type="presOf" srcId="{53D9A379-836E-475C-840B-6F0646A09D54}" destId="{6B2E4509-EE5F-43C6-8AE4-47706E1AAF8B}" srcOrd="0" destOrd="0" presId="urn:microsoft.com/office/officeart/2005/8/layout/bList2"/>
    <dgm:cxn modelId="{237E9C12-4B3A-4F44-9E51-EF688C329B33}" type="presParOf" srcId="{6B2E4509-EE5F-43C6-8AE4-47706E1AAF8B}" destId="{CAA70D9F-3607-4F3E-B8E7-7F529E590F24}" srcOrd="0" destOrd="0" presId="urn:microsoft.com/office/officeart/2005/8/layout/bList2"/>
    <dgm:cxn modelId="{CCB78124-013B-49CA-A0D8-9CE0EB8A484D}" type="presParOf" srcId="{CAA70D9F-3607-4F3E-B8E7-7F529E590F24}" destId="{4BF7EE63-F313-49B7-86C1-F9935343EF14}" srcOrd="0" destOrd="0" presId="urn:microsoft.com/office/officeart/2005/8/layout/bList2"/>
    <dgm:cxn modelId="{84B06888-4CF5-4C56-A137-F711439D7885}" type="presParOf" srcId="{CAA70D9F-3607-4F3E-B8E7-7F529E590F24}" destId="{B9F3677E-5CDA-47AA-8973-A3C781A64A5F}" srcOrd="1" destOrd="0" presId="urn:microsoft.com/office/officeart/2005/8/layout/bList2"/>
    <dgm:cxn modelId="{B7ED011A-500D-4FD4-8847-089FC75A0863}" type="presParOf" srcId="{CAA70D9F-3607-4F3E-B8E7-7F529E590F24}" destId="{BFA40115-0A14-4839-A5BF-AD4024824A7C}" srcOrd="2" destOrd="0" presId="urn:microsoft.com/office/officeart/2005/8/layout/bList2"/>
    <dgm:cxn modelId="{E5042514-9410-4FEF-A13D-D325767C4FB5}" type="presParOf" srcId="{CAA70D9F-3607-4F3E-B8E7-7F529E590F24}" destId="{54868F9A-5709-49B7-B7B9-A0741A743103}" srcOrd="3" destOrd="0" presId="urn:microsoft.com/office/officeart/2005/8/layout/bList2"/>
    <dgm:cxn modelId="{6E11DCE6-69E9-487E-A837-F49BDF174019}" type="presParOf" srcId="{6B2E4509-EE5F-43C6-8AE4-47706E1AAF8B}" destId="{F283EDCD-DB4E-44CD-BE11-28CB2A66F26F}" srcOrd="1" destOrd="0" presId="urn:microsoft.com/office/officeart/2005/8/layout/bList2"/>
    <dgm:cxn modelId="{FF54C64C-C806-419B-B78E-449AA29CCC78}" type="presParOf" srcId="{6B2E4509-EE5F-43C6-8AE4-47706E1AAF8B}" destId="{50FADBBF-92E2-43B1-807C-05D91F2CD854}" srcOrd="2" destOrd="0" presId="urn:microsoft.com/office/officeart/2005/8/layout/bList2"/>
    <dgm:cxn modelId="{E59AEDBB-E41B-40FF-9850-4C5B4235451B}" type="presParOf" srcId="{50FADBBF-92E2-43B1-807C-05D91F2CD854}" destId="{120BA048-0177-4AE7-90DB-D891E4273136}" srcOrd="0" destOrd="0" presId="urn:microsoft.com/office/officeart/2005/8/layout/bList2"/>
    <dgm:cxn modelId="{106CEFC8-611C-474F-A15D-7E1C24C91D5B}" type="presParOf" srcId="{50FADBBF-92E2-43B1-807C-05D91F2CD854}" destId="{A10D017E-124D-45CA-AD4B-67E58875B1DA}" srcOrd="1" destOrd="0" presId="urn:microsoft.com/office/officeart/2005/8/layout/bList2"/>
    <dgm:cxn modelId="{C418D2C1-E7CF-462F-8E4B-D0291A28A9BB}" type="presParOf" srcId="{50FADBBF-92E2-43B1-807C-05D91F2CD854}" destId="{6836401A-B980-4796-B626-A51ADECD9894}" srcOrd="2" destOrd="0" presId="urn:microsoft.com/office/officeart/2005/8/layout/bList2"/>
    <dgm:cxn modelId="{8D9594F4-D18F-42E4-A027-E14F8CDE64F2}" type="presParOf" srcId="{50FADBBF-92E2-43B1-807C-05D91F2CD854}" destId="{1680FDD5-2AB0-4237-8D91-7BBDEBD29145}" srcOrd="3" destOrd="0" presId="urn:microsoft.com/office/officeart/2005/8/layout/bList2"/>
    <dgm:cxn modelId="{ADF31314-7643-4B67-841E-5CAFC2DD90E2}" type="presParOf" srcId="{6B2E4509-EE5F-43C6-8AE4-47706E1AAF8B}" destId="{3F8371F9-5CB0-4C3A-8B29-6AC41F3DE115}" srcOrd="3" destOrd="0" presId="urn:microsoft.com/office/officeart/2005/8/layout/bList2"/>
    <dgm:cxn modelId="{A3FC711E-FAC5-45D5-8692-9F80CA590B5C}" type="presParOf" srcId="{6B2E4509-EE5F-43C6-8AE4-47706E1AAF8B}" destId="{E9ECF15D-865B-4A68-881C-39C0B7612251}" srcOrd="4" destOrd="0" presId="urn:microsoft.com/office/officeart/2005/8/layout/bList2"/>
    <dgm:cxn modelId="{CB79B0D0-E9C2-432E-8E78-AADFB14B9D18}" type="presParOf" srcId="{E9ECF15D-865B-4A68-881C-39C0B7612251}" destId="{7096020E-9DBF-4E69-B602-30496948702D}" srcOrd="0" destOrd="0" presId="urn:microsoft.com/office/officeart/2005/8/layout/bList2"/>
    <dgm:cxn modelId="{E159E1CC-A40A-4BDF-81D3-D52DDDA95569}" type="presParOf" srcId="{E9ECF15D-865B-4A68-881C-39C0B7612251}" destId="{17E34D0A-100D-49D2-B67A-0F56364F2157}" srcOrd="1" destOrd="0" presId="urn:microsoft.com/office/officeart/2005/8/layout/bList2"/>
    <dgm:cxn modelId="{B9FE630A-EA9A-43E3-BC86-6C7C85991511}" type="presParOf" srcId="{E9ECF15D-865B-4A68-881C-39C0B7612251}" destId="{A0C3C2F2-8408-460E-8E6F-C4F3938D2625}" srcOrd="2" destOrd="0" presId="urn:microsoft.com/office/officeart/2005/8/layout/bList2"/>
    <dgm:cxn modelId="{36E86EED-A35C-495C-BD45-A52B6C008830}" type="presParOf" srcId="{E9ECF15D-865B-4A68-881C-39C0B7612251}" destId="{8877C0C4-2EE4-42B7-AC0F-4D68AEFC0B5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D9B3D-4D56-4DAD-AFD8-534D971A585A}">
      <dsp:nvSpPr>
        <dsp:cNvPr id="0" name=""/>
        <dsp:cNvSpPr/>
      </dsp:nvSpPr>
      <dsp:spPr>
        <a:xfrm>
          <a:off x="746489" y="0"/>
          <a:ext cx="3915638" cy="3915638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384DB0-527D-4C37-8A29-104E43990584}">
      <dsp:nvSpPr>
        <dsp:cNvPr id="0" name=""/>
        <dsp:cNvSpPr/>
      </dsp:nvSpPr>
      <dsp:spPr>
        <a:xfrm>
          <a:off x="2704308" y="391946"/>
          <a:ext cx="2545164" cy="6959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Свободный ремесленник (мастер).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 Глава мастерской</a:t>
          </a:r>
        </a:p>
      </dsp:txBody>
      <dsp:txXfrm>
        <a:off x="2738281" y="425919"/>
        <a:ext cx="2477218" cy="627997"/>
      </dsp:txXfrm>
    </dsp:sp>
    <dsp:sp modelId="{94D0240F-C383-4A29-8B4C-02C1BDDB9E2D}">
      <dsp:nvSpPr>
        <dsp:cNvPr id="0" name=""/>
        <dsp:cNvSpPr/>
      </dsp:nvSpPr>
      <dsp:spPr>
        <a:xfrm>
          <a:off x="2704308" y="1174882"/>
          <a:ext cx="2545164" cy="6959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Свободные мастера-ремесленники </a:t>
          </a:r>
          <a:r>
            <a:rPr lang="ru-RU" sz="1100" kern="1200" dirty="0"/>
            <a:t>(рабочие мастерской)</a:t>
          </a:r>
        </a:p>
      </dsp:txBody>
      <dsp:txXfrm>
        <a:off x="2738281" y="1208855"/>
        <a:ext cx="2477218" cy="627997"/>
      </dsp:txXfrm>
    </dsp:sp>
    <dsp:sp modelId="{DC81F42F-CB79-4449-9991-DA00F4C5B23A}">
      <dsp:nvSpPr>
        <dsp:cNvPr id="0" name=""/>
        <dsp:cNvSpPr/>
      </dsp:nvSpPr>
      <dsp:spPr>
        <a:xfrm>
          <a:off x="2704308" y="1957819"/>
          <a:ext cx="2545164" cy="6959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Подмастерья –свободные.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 (ученики мастера, выполняли низкоквалифицированный труд)</a:t>
          </a:r>
        </a:p>
      </dsp:txBody>
      <dsp:txXfrm>
        <a:off x="2738281" y="1991792"/>
        <a:ext cx="2477218" cy="627997"/>
      </dsp:txXfrm>
    </dsp:sp>
    <dsp:sp modelId="{3F2B1662-CC40-4B23-8107-C3909B7F4AEB}">
      <dsp:nvSpPr>
        <dsp:cNvPr id="0" name=""/>
        <dsp:cNvSpPr/>
      </dsp:nvSpPr>
      <dsp:spPr>
        <a:xfrm>
          <a:off x="2704308" y="2740755"/>
          <a:ext cx="2545164" cy="6959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Рабы-ремесленники.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Не имеющие прав, находящиеся в подчинении мастеровых.</a:t>
          </a:r>
        </a:p>
      </dsp:txBody>
      <dsp:txXfrm>
        <a:off x="2738281" y="2774728"/>
        <a:ext cx="2477218" cy="627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7EE63-F313-49B7-86C1-F9935343EF14}">
      <dsp:nvSpPr>
        <dsp:cNvPr id="0" name=""/>
        <dsp:cNvSpPr/>
      </dsp:nvSpPr>
      <dsp:spPr>
        <a:xfrm>
          <a:off x="6798" y="341027"/>
          <a:ext cx="2936251" cy="21918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Из письменных источников нам известны малые гончарные мастерские и прочие ремесленные площадки, расположенные в сельской местности. Их продукция, как правило, использовалась там где и производилась.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В мастерских работали как свободные ремесленники, так и квалифицированные рабы.</a:t>
          </a:r>
        </a:p>
      </dsp:txBody>
      <dsp:txXfrm>
        <a:off x="58156" y="392385"/>
        <a:ext cx="2833535" cy="2140491"/>
      </dsp:txXfrm>
    </dsp:sp>
    <dsp:sp modelId="{BFA40115-0A14-4839-A5BF-AD4024824A7C}">
      <dsp:nvSpPr>
        <dsp:cNvPr id="0" name=""/>
        <dsp:cNvSpPr/>
      </dsp:nvSpPr>
      <dsp:spPr>
        <a:xfrm>
          <a:off x="6798" y="2532877"/>
          <a:ext cx="2936251" cy="942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Сельская мастерская</a:t>
          </a:r>
        </a:p>
      </dsp:txBody>
      <dsp:txXfrm>
        <a:off x="6798" y="2532877"/>
        <a:ext cx="2067782" cy="942495"/>
      </dsp:txXfrm>
    </dsp:sp>
    <dsp:sp modelId="{54868F9A-5709-49B7-B7B9-A0741A743103}">
      <dsp:nvSpPr>
        <dsp:cNvPr id="0" name=""/>
        <dsp:cNvSpPr/>
      </dsp:nvSpPr>
      <dsp:spPr>
        <a:xfrm>
          <a:off x="2157642" y="2682584"/>
          <a:ext cx="1027687" cy="10276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BA048-0177-4AE7-90DB-D891E4273136}">
      <dsp:nvSpPr>
        <dsp:cNvPr id="0" name=""/>
        <dsp:cNvSpPr/>
      </dsp:nvSpPr>
      <dsp:spPr>
        <a:xfrm>
          <a:off x="3439933" y="341027"/>
          <a:ext cx="2936251" cy="21918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Городские мастерские могли располагаться как в городе так и за его пределами. Как правило в пределах городских стен находились неогнеопасные производства. Это были ювелирные мастерские, иногда кузни и стеклодувные мастерские. 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Количество производимой продукции было не большим. 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В мастерских работали как свободные ремесленники, так и квалифицированные рабы.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</dsp:txBody>
      <dsp:txXfrm>
        <a:off x="3491291" y="392385"/>
        <a:ext cx="2833535" cy="2140491"/>
      </dsp:txXfrm>
    </dsp:sp>
    <dsp:sp modelId="{6836401A-B980-4796-B626-A51ADECD9894}">
      <dsp:nvSpPr>
        <dsp:cNvPr id="0" name=""/>
        <dsp:cNvSpPr/>
      </dsp:nvSpPr>
      <dsp:spPr>
        <a:xfrm>
          <a:off x="3439933" y="2532877"/>
          <a:ext cx="2936251" cy="942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Городская мастерская</a:t>
          </a:r>
        </a:p>
      </dsp:txBody>
      <dsp:txXfrm>
        <a:off x="3439933" y="2532877"/>
        <a:ext cx="2067782" cy="942495"/>
      </dsp:txXfrm>
    </dsp:sp>
    <dsp:sp modelId="{1680FDD5-2AB0-4237-8D91-7BBDEBD29145}">
      <dsp:nvSpPr>
        <dsp:cNvPr id="0" name=""/>
        <dsp:cNvSpPr/>
      </dsp:nvSpPr>
      <dsp:spPr>
        <a:xfrm>
          <a:off x="5590778" y="2682584"/>
          <a:ext cx="1027687" cy="102768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6020E-9DBF-4E69-B602-30496948702D}">
      <dsp:nvSpPr>
        <dsp:cNvPr id="0" name=""/>
        <dsp:cNvSpPr/>
      </dsp:nvSpPr>
      <dsp:spPr>
        <a:xfrm>
          <a:off x="6873069" y="341027"/>
          <a:ext cx="2936251" cy="21918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Мануфактуры – предприятия, основанные на ручном труде наёмных работников, где существует разделение труда на отдельные производственные операции.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Находились за пределами городских стен.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Производили продукцию как для внутреннего рынка так и на экспорт.</a:t>
          </a:r>
        </a:p>
      </dsp:txBody>
      <dsp:txXfrm>
        <a:off x="6924427" y="392385"/>
        <a:ext cx="2833535" cy="2140491"/>
      </dsp:txXfrm>
    </dsp:sp>
    <dsp:sp modelId="{A0C3C2F2-8408-460E-8E6F-C4F3938D2625}">
      <dsp:nvSpPr>
        <dsp:cNvPr id="0" name=""/>
        <dsp:cNvSpPr/>
      </dsp:nvSpPr>
      <dsp:spPr>
        <a:xfrm>
          <a:off x="6873069" y="2532877"/>
          <a:ext cx="2936251" cy="942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Мануфактура</a:t>
          </a:r>
        </a:p>
      </dsp:txBody>
      <dsp:txXfrm>
        <a:off x="6873069" y="2532877"/>
        <a:ext cx="2067782" cy="942495"/>
      </dsp:txXfrm>
    </dsp:sp>
    <dsp:sp modelId="{8877C0C4-2EE4-42B7-AC0F-4D68AEFC0B5B}">
      <dsp:nvSpPr>
        <dsp:cNvPr id="0" name=""/>
        <dsp:cNvSpPr/>
      </dsp:nvSpPr>
      <dsp:spPr>
        <a:xfrm>
          <a:off x="9023913" y="2682584"/>
          <a:ext cx="1027687" cy="10276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695B-CF19-45E4-969A-EED058F5CBE5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CEC95-BEFD-4491-8CF8-1459B672B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65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CEC95-BEFD-4491-8CF8-1459B672BB3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67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CEC95-BEFD-4491-8CF8-1459B672BB3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5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43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21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90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4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9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0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94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9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9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27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A3FD1C1-46AE-42AF-BE6C-1564297BD8E4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95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3.png"/><Relationship Id="rId7" Type="http://schemas.openxmlformats.org/officeDocument/2006/relationships/hyperlink" Target="https://translated.turbopages.org/proxy_u/en-ru.ru.feb6e7b2-673f575d-73dd7db8-74722d776562/https/en.wikipedia.org/wiki/Terra_sigillata#/media/File:La_Graufesenque_samian_kiln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adtarchaeologie.at/start/erleben/ausstellungen/tischgespraech/tischgespraech/" TargetMode="External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tadtarchaeologie.at/start/erleben/ausstellungen/tischgespraech/tischgespraech/" TargetMode="External"/><Relationship Id="rId13" Type="http://schemas.microsoft.com/office/2007/relationships/hdphoto" Target="../media/hdphoto12.wdp"/><Relationship Id="rId3" Type="http://schemas.openxmlformats.org/officeDocument/2006/relationships/image" Target="../media/image35.png"/><Relationship Id="rId7" Type="http://schemas.microsoft.com/office/2007/relationships/hdphoto" Target="../media/hdphoto11.wdp"/><Relationship Id="rId12" Type="http://schemas.openxmlformats.org/officeDocument/2006/relationships/image" Target="../media/image38.png"/><Relationship Id="rId17" Type="http://schemas.microsoft.com/office/2007/relationships/hdphoto" Target="../media/hdphoto14.wdp"/><Relationship Id="rId2" Type="http://schemas.openxmlformats.org/officeDocument/2006/relationships/image" Target="../media/image34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hyperlink" Target="https://www.zum.de/Faecher/G/BW/Landeskunde/rhein/geschichte/roemer/handwerk/keramik/terrasig1.htm" TargetMode="External"/><Relationship Id="rId5" Type="http://schemas.microsoft.com/office/2007/relationships/hdphoto" Target="../media/hdphoto10.wdp"/><Relationship Id="rId15" Type="http://schemas.microsoft.com/office/2007/relationships/hdphoto" Target="../media/hdphoto13.wdp"/><Relationship Id="rId10" Type="http://schemas.openxmlformats.org/officeDocument/2006/relationships/hyperlink" Target="https://www.zum.de/Faecher/G/BW/Landeskunde/rhein/geschichte/roemer/handwerk/keramik/terrasig2.htm" TargetMode="External"/><Relationship Id="rId4" Type="http://schemas.openxmlformats.org/officeDocument/2006/relationships/image" Target="../media/image36.png"/><Relationship Id="rId9" Type="http://schemas.openxmlformats.org/officeDocument/2006/relationships/hyperlink" Target="https://bawue.museum-digital.de/object/458" TargetMode="External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"/><Relationship Id="rId5" Type="http://schemas.openxmlformats.org/officeDocument/2006/relationships/image" Target="../media/image50.tif"/><Relationship Id="rId4" Type="http://schemas.openxmlformats.org/officeDocument/2006/relationships/image" Target="../media/image49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microsoft.com/office/2007/relationships/hdphoto" Target="../media/hdphoto4.wdp"/><Relationship Id="rId1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hyperlink" Target="https://aquileia.arte.it/art-guide/aquileia/must-see/museums/national-archaeological-museum-of-aquileia-5279" TargetMode="External"/><Relationship Id="rId10" Type="http://schemas.microsoft.com/office/2007/relationships/diagramDrawing" Target="../diagrams/drawing1.xml"/><Relationship Id="rId4" Type="http://schemas.microsoft.com/office/2007/relationships/hdphoto" Target="../media/hdphoto7.wdp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3051F-984F-27B8-6FAF-219CD727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000" dirty="0"/>
              <a:t>Столовая Посуда </a:t>
            </a:r>
            <a:r>
              <a:rPr lang="en-US" sz="4000" dirty="0"/>
              <a:t>Terra sigillata</a:t>
            </a:r>
            <a:r>
              <a:rPr lang="ru-RU" sz="4000" dirty="0"/>
              <a:t>:</a:t>
            </a:r>
            <a:br>
              <a:rPr lang="ru-RU" sz="4000" dirty="0"/>
            </a:br>
            <a:br>
              <a:rPr lang="ru-RU" sz="4000" dirty="0"/>
            </a:br>
            <a:r>
              <a:rPr lang="ru-RU" sz="2400" dirty="0"/>
              <a:t>Как изготовляли,  куда поставлялась, почему так важна для изучения амфорной тары.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497EC5-1A3C-D51D-8BE7-39BD47597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2296" y="4680460"/>
            <a:ext cx="7891272" cy="10698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Лекцию подготовил: </a:t>
            </a:r>
          </a:p>
          <a:p>
            <a:pPr algn="ctr"/>
            <a:r>
              <a:rPr lang="ru-RU" dirty="0"/>
              <a:t>аспирант 3 года обучения ФГН, ИКВИА НИУ ВШЭ  Герасимова В.В.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51A77D-B5C1-88DE-8595-DE9FF2918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3" y="59243"/>
            <a:ext cx="1221473" cy="12214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D1DB9-0E6E-86E2-7A40-6C07899F9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29" y="183608"/>
            <a:ext cx="1091981" cy="1097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CEBA73-85A2-B74C-E643-984C93B4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65" y="4111529"/>
            <a:ext cx="1798454" cy="1198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21FC82-4825-EF2D-ABD7-A3FCE7956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85"/>
          <a:stretch/>
        </p:blipFill>
        <p:spPr>
          <a:xfrm>
            <a:off x="423544" y="4111529"/>
            <a:ext cx="1918198" cy="1137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EB0762-4A20-BE54-88D6-06F02CFF94B2}"/>
              </a:ext>
            </a:extLst>
          </p:cNvPr>
          <p:cNvSpPr txBox="1"/>
          <p:nvPr/>
        </p:nvSpPr>
        <p:spPr>
          <a:xfrm>
            <a:off x="2558558" y="5929408"/>
            <a:ext cx="6952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/>
              <a:t>Чаша с рельефом. </a:t>
            </a:r>
            <a:r>
              <a:rPr lang="en-US" sz="1200" dirty="0"/>
              <a:t>I</a:t>
            </a:r>
            <a:r>
              <a:rPr lang="ru-RU" sz="1200" dirty="0"/>
              <a:t> </a:t>
            </a:r>
            <a:r>
              <a:rPr lang="ru-RU" sz="1200" dirty="0" err="1"/>
              <a:t>в.до</a:t>
            </a:r>
            <a:r>
              <a:rPr lang="ru-RU" sz="1200" dirty="0"/>
              <a:t> н.э.-</a:t>
            </a:r>
            <a:r>
              <a:rPr lang="en-US" sz="1200" dirty="0"/>
              <a:t>I</a:t>
            </a:r>
            <a:r>
              <a:rPr lang="ru-RU" sz="1200" dirty="0"/>
              <a:t> </a:t>
            </a:r>
            <a:r>
              <a:rPr lang="ru-RU" sz="1200" dirty="0" err="1"/>
              <a:t>в.н.э</a:t>
            </a:r>
            <a:r>
              <a:rPr lang="ru-RU" sz="1200" dirty="0"/>
              <a:t>.  </a:t>
            </a:r>
            <a:r>
              <a:rPr lang="en-US" sz="1200" dirty="0"/>
              <a:t>Italia sigillata</a:t>
            </a:r>
            <a:r>
              <a:rPr lang="ru-RU" sz="1200" dirty="0"/>
              <a:t>. Фотография из открытых источников.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200" dirty="0"/>
              <a:t>Чаша с прямым вертикальным бортиком. </a:t>
            </a:r>
            <a:r>
              <a:rPr lang="en-US" sz="1200" dirty="0"/>
              <a:t>I</a:t>
            </a:r>
            <a:r>
              <a:rPr lang="ru-RU" sz="1200" dirty="0"/>
              <a:t> </a:t>
            </a:r>
            <a:r>
              <a:rPr lang="ru-RU" sz="1200" dirty="0" err="1"/>
              <a:t>в.н.э</a:t>
            </a:r>
            <a:r>
              <a:rPr lang="ru-RU" sz="1200" dirty="0"/>
              <a:t>. </a:t>
            </a:r>
            <a:r>
              <a:rPr lang="en-US" sz="1200" dirty="0"/>
              <a:t>Pontic sigillata</a:t>
            </a:r>
            <a:r>
              <a:rPr lang="ru-RU" sz="1200" dirty="0"/>
              <a:t>.Имитация формы </a:t>
            </a:r>
            <a:r>
              <a:rPr lang="en-US" sz="1200" dirty="0"/>
              <a:t>ESB.</a:t>
            </a:r>
            <a:r>
              <a:rPr lang="ru-RU" sz="1200" dirty="0"/>
              <a:t> Некрополь Нижне-</a:t>
            </a:r>
            <a:r>
              <a:rPr lang="ru-RU" sz="1200" dirty="0" err="1"/>
              <a:t>Гниловского</a:t>
            </a:r>
            <a:r>
              <a:rPr lang="ru-RU" sz="1200" dirty="0"/>
              <a:t> городища. Раскопки 1990 г. Фотография Герасимовой В.В. Хранится в АМЗ «Танаис».</a:t>
            </a:r>
          </a:p>
        </p:txBody>
      </p:sp>
    </p:spTree>
    <p:extLst>
      <p:ext uri="{BB962C8B-B14F-4D97-AF65-F5344CB8AC3E}">
        <p14:creationId xmlns:p14="http://schemas.microsoft.com/office/powerpoint/2010/main" val="162473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88867-DBD4-7B8C-B981-2D41E482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83349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сосуды Terra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sigillata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изготовления. Основные этапы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C483CE-5B4A-0B92-9212-FB4C15E60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" y="1240108"/>
            <a:ext cx="2748521" cy="19999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9D0FD-E5BA-76C5-AAFA-8C38A1705712}"/>
              </a:ext>
            </a:extLst>
          </p:cNvPr>
          <p:cNvSpPr txBox="1"/>
          <p:nvPr/>
        </p:nvSpPr>
        <p:spPr>
          <a:xfrm>
            <a:off x="5404305" y="1828086"/>
            <a:ext cx="61594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Гладкостенные сосуды изготовлялись на гончарном круге.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Сосуды с рельефным орнаментом  - в формовочных чашах. Заготовки из глины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кожетвердом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состоянии отминались в формах. Отминалась только центральная часть сосуда (тулово).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усадки заготовка изымалась из формы. К ней крепили венчик и нижнюю часть будущего сосуда. Места крепления заглаживались.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того как поверхность сосуда подсыхала на нее наносили широкой кистью 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сигиллят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мелкодесперстный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ангоб.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стадия – окислительный обжиг (с доступом кислорода). Оксид железа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Fe²O³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вступал в реакцию с кислородом, даря сосудам красный цвет. Температура обжига варьировалась от 950° до 1000°.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996946-EEDE-FED3-8751-28C4E61EF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98" y="127066"/>
            <a:ext cx="1133954" cy="1121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CDA899-6FB1-57D3-C1B7-10A0A831B71D}"/>
              </a:ext>
            </a:extLst>
          </p:cNvPr>
          <p:cNvSpPr txBox="1"/>
          <p:nvPr/>
        </p:nvSpPr>
        <p:spPr>
          <a:xfrm>
            <a:off x="0" y="5296454"/>
            <a:ext cx="58652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 </a:t>
            </a:r>
          </a:p>
          <a:p>
            <a:pPr algn="ctr"/>
            <a:r>
              <a:rPr lang="ru-RU" sz="1050" dirty="0"/>
              <a:t> Реконструкция печи: </a:t>
            </a:r>
            <a:r>
              <a:rPr lang="ru-RU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научно-популярный проект </a:t>
            </a:r>
            <a:r>
              <a:rPr lang="ru-RU" sz="10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Stadtarchäologie</a:t>
            </a:r>
            <a:r>
              <a:rPr lang="ru-RU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0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</a:t>
            </a:r>
            <a:r>
              <a:rPr lang="ru-RU" sz="1050" dirty="0"/>
              <a:t>. </a:t>
            </a:r>
          </a:p>
          <a:p>
            <a:pPr algn="ctr"/>
            <a:r>
              <a:rPr lang="ru-RU" sz="1050" dirty="0"/>
              <a:t>URL: </a:t>
            </a:r>
            <a:r>
              <a:rPr lang="ru-RU" sz="1050" dirty="0">
                <a:hlinkClick r:id="rId6"/>
              </a:rPr>
              <a:t>https://stadtarchaeologie.at/start/erleben/ausstellungen/tischgespraech/tischgespraech/</a:t>
            </a:r>
            <a:endParaRPr lang="ru-RU" sz="1050" dirty="0"/>
          </a:p>
          <a:p>
            <a:pPr algn="ctr"/>
            <a:r>
              <a:rPr lang="ru-RU" sz="1050" dirty="0"/>
              <a:t>Фотография раскопанной печи </a:t>
            </a:r>
            <a:r>
              <a:rPr lang="en-US" sz="1050" dirty="0"/>
              <a:t>I-II</a:t>
            </a:r>
            <a:r>
              <a:rPr lang="ru-RU" sz="1050" dirty="0"/>
              <a:t> </a:t>
            </a:r>
            <a:r>
              <a:rPr lang="ru-RU" sz="1050" dirty="0" err="1"/>
              <a:t>вв.н.э</a:t>
            </a:r>
            <a:r>
              <a:rPr lang="ru-RU" sz="1050" dirty="0"/>
              <a:t>. : </a:t>
            </a:r>
            <a:r>
              <a:rPr lang="en-US" sz="1050" dirty="0"/>
              <a:t>La </a:t>
            </a:r>
            <a:r>
              <a:rPr lang="en-US" sz="1050" dirty="0" err="1"/>
              <a:t>Graufesenque</a:t>
            </a:r>
            <a:r>
              <a:rPr lang="en-US" sz="1050" dirty="0"/>
              <a:t> </a:t>
            </a:r>
            <a:r>
              <a:rPr lang="ru-RU" sz="1050" dirty="0"/>
              <a:t> (Южная Галия) 1980 г. Современная Франция.</a:t>
            </a:r>
          </a:p>
          <a:p>
            <a:pPr algn="ctr"/>
            <a:r>
              <a:rPr lang="en-US" sz="1050" dirty="0"/>
              <a:t>URL</a:t>
            </a:r>
            <a:r>
              <a:rPr lang="ru-RU" sz="1050" dirty="0"/>
              <a:t>: </a:t>
            </a:r>
            <a:r>
              <a:rPr lang="en-US" sz="1050" dirty="0">
                <a:hlinkClick r:id="rId7"/>
              </a:rPr>
              <a:t>https://translated.turbopages.org/proxy_u/en-ru.ru.feb6e7b2-673f575d-73dd7db8-74722d776562/https/en.wikipedia.org/wiki/Terra_sigillata#/media/File:La_Graufesenque_samian_kiln.jpg</a:t>
            </a:r>
            <a:r>
              <a:rPr lang="ru-RU" sz="1050" dirty="0"/>
              <a:t> </a:t>
            </a:r>
          </a:p>
          <a:p>
            <a:pPr algn="ctr"/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4F88B1-27F1-0668-F67A-E0C179072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02" y="3258870"/>
            <a:ext cx="3054735" cy="20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3E161-71E4-3D74-6597-6F846FE9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9760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сосуды </a:t>
            </a:r>
            <a:r>
              <a:rPr lang="en-US" sz="2800" b="1" dirty="0"/>
              <a:t>Terra sigillata</a:t>
            </a:r>
            <a:r>
              <a:rPr lang="ru-RU" sz="2800" b="1" dirty="0"/>
              <a:t> </a:t>
            </a:r>
            <a:br>
              <a:rPr lang="ru-RU" sz="2800" b="1" dirty="0"/>
            </a:br>
            <a:r>
              <a:rPr lang="ru-RU" sz="2800" b="1" dirty="0"/>
              <a:t>Техника изготовления. </a:t>
            </a:r>
            <a:r>
              <a:rPr lang="ru-RU" sz="2800" b="1" dirty="0" err="1"/>
              <a:t>Отминка</a:t>
            </a:r>
            <a:r>
              <a:rPr lang="ru-RU" sz="2800" b="1" dirty="0"/>
              <a:t> в форме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622C00-431E-E5CF-649F-2BD823429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60" y="2925123"/>
            <a:ext cx="2577518" cy="1318096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D2B035-E52C-4AD3-665E-11B5583C9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71" y="402589"/>
            <a:ext cx="1127858" cy="1121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DBE5BB-A007-3125-DCDE-6F57C0611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3083" y1="81579" x2="33083" y2="81579"/>
                        <a14:backgroundMark x1="28195" y1="73684" x2="28195" y2="7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19521" r="17815" b="8649"/>
          <a:stretch/>
        </p:blipFill>
        <p:spPr>
          <a:xfrm>
            <a:off x="9879858" y="1577130"/>
            <a:ext cx="2106970" cy="16093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51268A-6074-65F6-A0F9-B8523D0BF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2" t="13257" r="-3632" b="37930"/>
          <a:stretch/>
        </p:blipFill>
        <p:spPr>
          <a:xfrm>
            <a:off x="7068251" y="1577505"/>
            <a:ext cx="2825489" cy="16274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F0070F-40A8-50DB-2951-99FB9F974F82}"/>
              </a:ext>
            </a:extLst>
          </p:cNvPr>
          <p:cNvSpPr txBox="1"/>
          <p:nvPr/>
        </p:nvSpPr>
        <p:spPr>
          <a:xfrm>
            <a:off x="-123526" y="4124323"/>
            <a:ext cx="854332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</a:t>
            </a:r>
            <a:r>
              <a:rPr lang="ru-RU" sz="12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техники </a:t>
            </a:r>
            <a:r>
              <a:rPr lang="ru-RU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отминки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форме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научно-популярный проект </a:t>
            </a:r>
            <a:r>
              <a:rPr lang="en-US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Stadtarchäologie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Wien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https://stadtarchaeologie.at/start/erleben/ausstellungen/tischgespraech/tischgespraech/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ctr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 sigillata // </a:t>
            </a:r>
            <a:r>
              <a:rPr lang="de-DE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Archäologie-Koffer «Römer» - Begleitmaterial für Lehrkräfte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№1</a:t>
            </a:r>
          </a:p>
          <a:p>
            <a:pPr algn="ctr"/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для изготовления: 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экспозиция музея </a:t>
            </a:r>
            <a:r>
              <a:rPr lang="en-US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Landesmuseum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Württemberg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Stuttgart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</a:t>
            </a:r>
          </a:p>
          <a:p>
            <a:pPr algn="ctr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Постоянная выставка:</a:t>
            </a:r>
            <a:r>
              <a:rPr lang="en-US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LegendäreMeisterWerke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https://bawue.museum-digital.de/object/458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находки формы 2: </a:t>
            </a:r>
            <a:r>
              <a:rPr lang="ru-RU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Вайнблинген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Германия.</a:t>
            </a:r>
          </a:p>
          <a:p>
            <a:pPr algn="ctr"/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 3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Музей </a:t>
            </a:r>
            <a:r>
              <a:rPr lang="de-DE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Historisches Museum der Pfalz, Speyer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https://www.zum.de/Faecher/G/BW/Landeskunde/rhein/geschichte/roemer/handwerk/keramik/terrasig2.htm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Кратер и блюдо с фигурным орнаментом:</a:t>
            </a:r>
            <a:r>
              <a:rPr lang="de-DE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Historisches Museum der Pfalz, Speyer</a:t>
            </a:r>
            <a:endParaRPr lang="nn-NO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n-NO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Limesmuseum Aalen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https://www.zum.de/Faecher/G/BW/Landeskunde/rhein/geschichte/roemer/handwerk/keramik/terrasig1.htm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694D2-CAAC-8DCF-F029-3C4B0A42BA32}"/>
              </a:ext>
            </a:extLst>
          </p:cNvPr>
          <p:cNvSpPr txBox="1"/>
          <p:nvPr/>
        </p:nvSpPr>
        <p:spPr>
          <a:xfrm>
            <a:off x="8907048" y="2686475"/>
            <a:ext cx="69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B3B30-75C3-FE64-5216-0C343A71C5AA}"/>
              </a:ext>
            </a:extLst>
          </p:cNvPr>
          <p:cNvSpPr txBox="1"/>
          <p:nvPr/>
        </p:nvSpPr>
        <p:spPr>
          <a:xfrm>
            <a:off x="9972820" y="2651533"/>
            <a:ext cx="69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B145D7-3665-F455-F459-87640A8474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72" y="1524350"/>
            <a:ext cx="6763694" cy="17337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4B7B26-E1EF-205B-2DA3-0A5D692D89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99" b="99383" l="9954" r="89815">
                        <a14:foregroundMark x1="49769" y1="7099" x2="49769" y2="7099"/>
                        <a14:foregroundMark x1="49769" y1="7099" x2="49769" y2="7099"/>
                        <a14:foregroundMark x1="48843" y1="87346" x2="48843" y2="87346"/>
                        <a14:foregroundMark x1="34491" y1="90432" x2="34491" y2="90432"/>
                        <a14:foregroundMark x1="29861" y1="87346" x2="29861" y2="87346"/>
                        <a14:foregroundMark x1="35185" y1="80864" x2="35185" y2="80864"/>
                        <a14:foregroundMark x1="59954" y1="87346" x2="59954" y2="87346"/>
                        <a14:foregroundMark x1="56944" y1="97531" x2="56944" y2="97531"/>
                        <a14:foregroundMark x1="47917" y1="92901" x2="47917" y2="92901"/>
                        <a14:foregroundMark x1="30787" y1="84568" x2="30787" y2="84568"/>
                        <a14:foregroundMark x1="74769" y1="97531" x2="74769" y2="97531"/>
                        <a14:foregroundMark x1="76389" y1="99383" x2="76389" y2="99383"/>
                        <a14:foregroundMark x1="73380" y1="94444" x2="73380" y2="94444"/>
                        <a14:foregroundMark x1="71065" y1="86111" x2="71065" y2="86111"/>
                        <a14:foregroundMark x1="75463" y1="85494" x2="75463" y2="85494"/>
                        <a14:foregroundMark x1="73380" y1="89198" x2="73380" y2="89198"/>
                        <a14:foregroundMark x1="77083" y1="84259" x2="77083" y2="84259"/>
                        <a14:foregroundMark x1="89352" y1="50617" x2="89352" y2="50617"/>
                        <a14:backgroundMark x1="75231" y1="89506" x2="75231" y2="89506"/>
                        <a14:backgroundMark x1="73148" y1="89198" x2="73148" y2="89198"/>
                        <a14:backgroundMark x1="74306" y1="87346" x2="74306" y2="87346"/>
                        <a14:backgroundMark x1="75694" y1="84259" x2="75694" y2="84259"/>
                        <a14:backgroundMark x1="74769" y1="85802" x2="74769" y2="85802"/>
                        <a14:backgroundMark x1="73611" y1="89506" x2="73611" y2="89506"/>
                        <a14:backgroundMark x1="77083" y1="83951" x2="77083" y2="83951"/>
                        <a14:backgroundMark x1="75463" y1="87037" x2="75463" y2="8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2" y="2765285"/>
            <a:ext cx="2460455" cy="18453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91A53-6718-EB5C-BD23-1EC2D568FCEA}"/>
              </a:ext>
            </a:extLst>
          </p:cNvPr>
          <p:cNvSpPr txBox="1"/>
          <p:nvPr/>
        </p:nvSpPr>
        <p:spPr>
          <a:xfrm>
            <a:off x="8543324" y="4035682"/>
            <a:ext cx="53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89B4B0E-6006-7B50-E6CE-99964B8E54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25" b="89825" l="4555" r="95238">
                        <a14:foregroundMark x1="8075" y1="49825" x2="8075" y2="49825"/>
                        <a14:foregroundMark x1="4555" y1="38947" x2="4555" y2="38947"/>
                        <a14:foregroundMark x1="91304" y1="54737" x2="91304" y2="54737"/>
                        <a14:foregroundMark x1="95238" y1="49123" x2="95238" y2="49123"/>
                        <a14:foregroundMark x1="95238" y1="47018" x2="95238" y2="47018"/>
                        <a14:backgroundMark x1="45342" y1="75439" x2="45342" y2="75439"/>
                        <a14:backgroundMark x1="60870" y1="77544" x2="60870" y2="77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431" y="4759806"/>
            <a:ext cx="3492269" cy="2060656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D0178A0-2127-515A-8CC7-26BABFEFB881}"/>
              </a:ext>
            </a:extLst>
          </p:cNvPr>
          <p:cNvSpPr/>
          <p:nvPr/>
        </p:nvSpPr>
        <p:spPr>
          <a:xfrm>
            <a:off x="1828800" y="2391246"/>
            <a:ext cx="164892" cy="2602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67E56C6-0ABE-4A9B-19A8-D7ACB2185D17}"/>
              </a:ext>
            </a:extLst>
          </p:cNvPr>
          <p:cNvSpPr/>
          <p:nvPr/>
        </p:nvSpPr>
        <p:spPr>
          <a:xfrm>
            <a:off x="3597639" y="2443686"/>
            <a:ext cx="164892" cy="207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26123C-3B88-6191-00AD-65104A813575}"/>
              </a:ext>
            </a:extLst>
          </p:cNvPr>
          <p:cNvSpPr/>
          <p:nvPr/>
        </p:nvSpPr>
        <p:spPr>
          <a:xfrm>
            <a:off x="4861896" y="2390531"/>
            <a:ext cx="164892" cy="207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71BAE73-70CB-E372-EB48-364BBABEDB22}"/>
              </a:ext>
            </a:extLst>
          </p:cNvPr>
          <p:cNvSpPr/>
          <p:nvPr/>
        </p:nvSpPr>
        <p:spPr>
          <a:xfrm>
            <a:off x="6445770" y="2390531"/>
            <a:ext cx="164604" cy="207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01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AA431-96DC-C64C-599D-39ABAA81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4233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для археологов так важна столовая посуда этого типа?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7E5423-9381-0086-CB61-07BFD47C0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085" y="1373208"/>
            <a:ext cx="2683790" cy="1629626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BB75E4-0F9A-F7DC-7E61-7D0C11C1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3" y="368024"/>
            <a:ext cx="1133954" cy="1121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495603-9EA5-DB9F-5B45-C85AE270D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690" y="1721618"/>
            <a:ext cx="1387872" cy="2037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8A4643-A66B-1951-46F3-C3938C9449CA}"/>
              </a:ext>
            </a:extLst>
          </p:cNvPr>
          <p:cNvSpPr txBox="1"/>
          <p:nvPr/>
        </p:nvSpPr>
        <p:spPr>
          <a:xfrm>
            <a:off x="9936585" y="3846746"/>
            <a:ext cx="1780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Х. </a:t>
            </a:r>
            <a:r>
              <a:rPr lang="ru-RU" dirty="0" err="1"/>
              <a:t>Драгендорф</a:t>
            </a:r>
            <a:r>
              <a:rPr lang="ru-RU" dirty="0"/>
              <a:t> </a:t>
            </a:r>
          </a:p>
          <a:p>
            <a:r>
              <a:rPr lang="en-US" dirty="0" err="1"/>
              <a:t>H.Dragendorff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D05982-7B0F-A3C7-910D-8FE435DB3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934" y="1721618"/>
            <a:ext cx="1348092" cy="20376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D38C8D-BD1D-92CF-118A-803D4CEE5568}"/>
              </a:ext>
            </a:extLst>
          </p:cNvPr>
          <p:cNvSpPr txBox="1"/>
          <p:nvPr/>
        </p:nvSpPr>
        <p:spPr>
          <a:xfrm>
            <a:off x="8290939" y="3846747"/>
            <a:ext cx="1780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Т.Н. Книпович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1780AB-E597-7E25-DAA9-80FB93470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215" y="1721618"/>
            <a:ext cx="1835055" cy="2091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892291-9230-4C7F-AA29-E0BBDC43B20D}"/>
              </a:ext>
            </a:extLst>
          </p:cNvPr>
          <p:cNvSpPr txBox="1"/>
          <p:nvPr/>
        </p:nvSpPr>
        <p:spPr>
          <a:xfrm>
            <a:off x="6511348" y="3759226"/>
            <a:ext cx="1585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К. Кеньон</a:t>
            </a:r>
          </a:p>
          <a:p>
            <a:pPr algn="ctr"/>
            <a:r>
              <a:rPr lang="en-US" dirty="0"/>
              <a:t>K.M. Kenyon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8206C4-E3C3-2BBD-C5FF-6561EC677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5272" y="4531879"/>
            <a:ext cx="1385290" cy="18414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E2A1B4-45A4-EBB1-C997-29939ACF10B8}"/>
              </a:ext>
            </a:extLst>
          </p:cNvPr>
          <p:cNvSpPr txBox="1"/>
          <p:nvPr/>
        </p:nvSpPr>
        <p:spPr>
          <a:xfrm>
            <a:off x="10071021" y="6329249"/>
            <a:ext cx="1444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Н.М. Лосева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128D554-2ADA-BA11-2EC1-6191EF7C1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7337" y="4405557"/>
            <a:ext cx="1717689" cy="17003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ADF256-E45E-78CA-BAEE-08E7C7817587}"/>
              </a:ext>
            </a:extLst>
          </p:cNvPr>
          <p:cNvSpPr txBox="1"/>
          <p:nvPr/>
        </p:nvSpPr>
        <p:spPr>
          <a:xfrm>
            <a:off x="8290939" y="6171676"/>
            <a:ext cx="1444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Дж.Хейс</a:t>
            </a:r>
          </a:p>
          <a:p>
            <a:pPr algn="ctr"/>
            <a:r>
              <a:rPr lang="en-US" dirty="0"/>
              <a:t>J.W. Hayes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F5F93AF-9B57-247E-D257-815ACE8B93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405557"/>
            <a:ext cx="1826408" cy="18264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7431BB-09BE-BB3B-B95E-43B1A616EF40}"/>
              </a:ext>
            </a:extLst>
          </p:cNvPr>
          <p:cNvSpPr txBox="1"/>
          <p:nvPr/>
        </p:nvSpPr>
        <p:spPr>
          <a:xfrm>
            <a:off x="6125558" y="6246540"/>
            <a:ext cx="176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Д.В. Журавлев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B16B53-2B2F-7664-9347-C46B29753CB8}"/>
              </a:ext>
            </a:extLst>
          </p:cNvPr>
          <p:cNvSpPr txBox="1"/>
          <p:nvPr/>
        </p:nvSpPr>
        <p:spPr>
          <a:xfrm>
            <a:off x="388660" y="3189928"/>
            <a:ext cx="53478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Первая, широко использующая типология сосудов </a:t>
            </a:r>
            <a:r>
              <a:rPr lang="en-US" sz="1400" dirty="0"/>
              <a:t>Terra sigillata</a:t>
            </a:r>
            <a:r>
              <a:rPr lang="ru-RU" sz="1400" dirty="0"/>
              <a:t>, была составлена немецким археологом Хансом </a:t>
            </a:r>
            <a:r>
              <a:rPr lang="ru-RU" sz="1400" dirty="0" err="1"/>
              <a:t>Драгендорффом</a:t>
            </a:r>
            <a:r>
              <a:rPr lang="ru-RU" sz="1400" dirty="0"/>
              <a:t> в 1895 г.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Основная ее часть базировалась на материалах из раскопок Северного Причерноморья (Ольвия), Малой Азии, Египта и Греции, а так же на коллекциях музеев Европы. Поэтому типология </a:t>
            </a:r>
            <a:r>
              <a:rPr lang="ru-RU" sz="1400" dirty="0" err="1"/>
              <a:t>Х.Драгендорффа</a:t>
            </a:r>
            <a:r>
              <a:rPr lang="ru-RU" sz="1400" dirty="0"/>
              <a:t> включала в себя материалы как восточных, так и западных групп </a:t>
            </a:r>
            <a:r>
              <a:rPr lang="en-US" sz="1400" dirty="0"/>
              <a:t>Terra sigillata</a:t>
            </a:r>
            <a:r>
              <a:rPr lang="ru-RU" sz="14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Это позволило уточнить датировку многих археологических комплексов и памятников.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На сегодняшний день изучение клейм, а так же поиски и установление мест производства с помощью </a:t>
            </a:r>
            <a:r>
              <a:rPr lang="ru-RU" sz="1400" dirty="0" err="1"/>
              <a:t>эстественно</a:t>
            </a:r>
            <a:r>
              <a:rPr lang="ru-RU" sz="1400" dirty="0"/>
              <a:t>-научных методов не только помогает в решении вопроса хронологии, но и успешно решает задачу реконструкции торгово-экономических связей в древности.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6EB3F1-CE95-BA58-FA9D-A0F3A19790A3}"/>
              </a:ext>
            </a:extLst>
          </p:cNvPr>
          <p:cNvSpPr txBox="1"/>
          <p:nvPr/>
        </p:nvSpPr>
        <p:spPr>
          <a:xfrm>
            <a:off x="988102" y="6428778"/>
            <a:ext cx="4845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Фотография типологической таблицы</a:t>
            </a:r>
            <a:r>
              <a:rPr lang="ru-RU" sz="1100" dirty="0"/>
              <a:t>: </a:t>
            </a:r>
            <a:r>
              <a:rPr lang="en-US" sz="1100" dirty="0" err="1"/>
              <a:t>Stadtarchäologie</a:t>
            </a:r>
            <a:r>
              <a:rPr lang="en-US" sz="1100" dirty="0"/>
              <a:t> Wien</a:t>
            </a:r>
            <a:r>
              <a:rPr lang="ru-RU" sz="1100" dirty="0"/>
              <a:t>;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исследователей</a:t>
            </a:r>
            <a:r>
              <a:rPr lang="ru-RU" sz="1100" dirty="0"/>
              <a:t>: открытые источники.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1E9EA67-695E-C8F9-1CA3-72951CA4A906}"/>
              </a:ext>
            </a:extLst>
          </p:cNvPr>
          <p:cNvCxnSpPr>
            <a:cxnSpLocks/>
          </p:cNvCxnSpPr>
          <p:nvPr/>
        </p:nvCxnSpPr>
        <p:spPr>
          <a:xfrm>
            <a:off x="104931" y="6456077"/>
            <a:ext cx="5961512" cy="5783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6A0004B-6C16-123D-2DE9-849D9D85A259}"/>
              </a:ext>
            </a:extLst>
          </p:cNvPr>
          <p:cNvCxnSpPr/>
          <p:nvPr/>
        </p:nvCxnSpPr>
        <p:spPr>
          <a:xfrm>
            <a:off x="0" y="3189928"/>
            <a:ext cx="6125558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77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6DD88-E6F6-5DEC-929C-3C7D0B97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8" y="551924"/>
            <a:ext cx="10058400" cy="89446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Столовая посуда </a:t>
            </a:r>
            <a:r>
              <a:rPr lang="en-US" sz="3200" dirty="0"/>
              <a:t>Terra sigillata</a:t>
            </a:r>
            <a:r>
              <a:rPr lang="ru-RU" sz="3200" dirty="0"/>
              <a:t> и Амфорная тара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EAEB9FD-8E02-8915-7878-04C615049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6" y="2209301"/>
            <a:ext cx="3623200" cy="264751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8D249-9768-CDEF-D106-C3A05EB1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1" y="343527"/>
            <a:ext cx="1127858" cy="1121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BC7EF1-A10B-9577-BA76-7FD9EA1AD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21" y="2079100"/>
            <a:ext cx="2391444" cy="13882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FC9FCC-90F5-5D32-FAA6-8C18F8AA4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124" y="3706672"/>
            <a:ext cx="3864514" cy="14512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02D387-62D5-5071-11CC-DED0C178A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765" y="2209301"/>
            <a:ext cx="2366786" cy="1287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D68169-F99F-819D-83F5-9748069DFACC}"/>
              </a:ext>
            </a:extLst>
          </p:cNvPr>
          <p:cNvSpPr txBox="1"/>
          <p:nvPr/>
        </p:nvSpPr>
        <p:spPr>
          <a:xfrm>
            <a:off x="4045016" y="3180553"/>
            <a:ext cx="3541728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При проведении археологических работ  определение даты гибели комплекса чаще всего осуществляют путем сопоставления дат предметов, как правило керамики.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/>
              <a:t>Иногда в комплексе может быть обнаружена ранее не известная форма амфорной тары. Тогда обращаются к столовой посуде. Хорошо известная  столовая посуда </a:t>
            </a:r>
            <a:r>
              <a:rPr lang="en-US" sz="1400" dirty="0"/>
              <a:t>terra sigillata</a:t>
            </a:r>
            <a:r>
              <a:rPr lang="ru-RU" sz="1400" dirty="0"/>
              <a:t>, с разработанной  хроно-типологической системой может стать незаменимы инструментом в вопросе датирования.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83570-386F-4783-9FA1-0E5D2034F560}"/>
              </a:ext>
            </a:extLst>
          </p:cNvPr>
          <p:cNvSpPr txBox="1"/>
          <p:nvPr/>
        </p:nvSpPr>
        <p:spPr>
          <a:xfrm>
            <a:off x="175400" y="5304211"/>
            <a:ext cx="379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Коричневоглиняная амфора из раскопок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Горгиппии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г. 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Анапская археологическая экспедиция ИА РАН.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Руководитель: Ильяшенко С.М.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Художник: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Бунякина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Н.А.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0D2455-B2BD-F293-FC0A-9EDD71057538}"/>
              </a:ext>
            </a:extLst>
          </p:cNvPr>
          <p:cNvSpPr txBox="1"/>
          <p:nvPr/>
        </p:nvSpPr>
        <p:spPr>
          <a:xfrm>
            <a:off x="8173689" y="5304211"/>
            <a:ext cx="301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Краснолаковая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посуда (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ESC,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Çandarli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из подвала АГ.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– III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вв.н.э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Городище Танаис. Раскопки 1968 г.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раскопок: Арсеньева Т.М.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Фотографии: Герасимова В.В.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Предметы хранятся в АМЗ «Танаис».</a:t>
            </a:r>
          </a:p>
        </p:txBody>
      </p:sp>
    </p:spTree>
    <p:extLst>
      <p:ext uri="{BB962C8B-B14F-4D97-AF65-F5344CB8AC3E}">
        <p14:creationId xmlns:p14="http://schemas.microsoft.com/office/powerpoint/2010/main" val="140307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B3949F-3BF2-5000-80A6-8E81BC9E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622" y="2328422"/>
            <a:ext cx="10058400" cy="1609344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6FFB0-3560-74A9-AE2F-108C4BB9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79" y="2465680"/>
            <a:ext cx="1472086" cy="14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9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699834-FB91-7966-F864-770C14950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3" y="1050560"/>
            <a:ext cx="3521440" cy="3521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87C0F-14B6-CAF9-ADBD-F5959311387D}"/>
              </a:ext>
            </a:extLst>
          </p:cNvPr>
          <p:cNvSpPr txBox="1"/>
          <p:nvPr/>
        </p:nvSpPr>
        <p:spPr>
          <a:xfrm>
            <a:off x="4156022" y="2173335"/>
            <a:ext cx="72215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и чтение лекции осуществлены при поддержке грант-программы Научного фонда НИУ ВШЭ. № проекта 24-00-048 «Междисциплинарное исследование торгово-экономических связей античных городов Северного Причерноморья и Колхиды в III в до н.э.-II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78024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7F90D-2AED-02A8-0701-BEE99B18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pPr algn="ctr"/>
            <a:r>
              <a:rPr lang="ru-RU" b="1" dirty="0"/>
              <a:t>Поговорим о терминах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907167-875B-3276-BF38-9470E7939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03604"/>
            <a:ext cx="10058400" cy="40507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vasa Samia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термины появляется впервые в работе Исидора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Сивильского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его труде «Этимология»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в.н.э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 первый, кто подробно описывает  столовую посуду с красным покрытием из Ареццо (Италия), так же в этом труде упоминается подобная посуда, произведенная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о.Самос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«vasa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термин, определяющий поверхность сосудов -  «насыщенно красный и блестящий, но без добавления лака» появляется в работе «Строение мира с его причинами». Автор - итальянский художник и энциклопедист XIII в.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д’Ареццо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Restoro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d'Arezzo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«vasa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повторная интерпретация термина происходит в конце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Термин начинают связывать, не с местом производства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о.Самос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  с латинским глаголом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samio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начищать до блеска, т.е. «вазы с блестящей поверхностью».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краснолаковая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керамика»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впервые определение появляется в музейных каталогах и путеводителях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«terra sigillata»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научный оборот, в качестве определения римской столовой посуды, его ввел итальянский художник и энциклопедист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Франческо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Ро́ссиа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Rossi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BE0FD7-0C9A-3362-4116-DE815AF93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02" y="5454396"/>
            <a:ext cx="2217595" cy="1317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640DC6-B6BE-11B4-58D7-CECBABEF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99" y="184298"/>
            <a:ext cx="1225402" cy="1219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756CB2-A06B-8D51-C7E1-1CA977E75412}"/>
              </a:ext>
            </a:extLst>
          </p:cNvPr>
          <p:cNvSpPr txBox="1"/>
          <p:nvPr/>
        </p:nvSpPr>
        <p:spPr>
          <a:xfrm>
            <a:off x="7204797" y="5895360"/>
            <a:ext cx="2358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Канфар. Форма </a:t>
            </a:r>
            <a:r>
              <a:rPr lang="en-US" sz="1200" dirty="0"/>
              <a:t>XB</a:t>
            </a:r>
            <a:r>
              <a:rPr lang="ru-RU" sz="1200" dirty="0"/>
              <a:t> по типологии </a:t>
            </a:r>
            <a:r>
              <a:rPr lang="ru-RU" sz="1200" dirty="0" err="1"/>
              <a:t>Дж.Хейса</a:t>
            </a:r>
            <a:r>
              <a:rPr lang="ru-RU" sz="1200" dirty="0"/>
              <a:t>. </a:t>
            </a:r>
            <a:r>
              <a:rPr lang="en-US" sz="1200" dirty="0"/>
              <a:t>I</a:t>
            </a:r>
            <a:r>
              <a:rPr lang="ru-RU" sz="1200" dirty="0"/>
              <a:t> </a:t>
            </a:r>
            <a:r>
              <a:rPr lang="ru-RU" sz="1200" dirty="0" err="1"/>
              <a:t>в.н.э</a:t>
            </a:r>
            <a:r>
              <a:rPr lang="ru-RU" sz="1200" dirty="0"/>
              <a:t>. </a:t>
            </a:r>
            <a:r>
              <a:rPr lang="en-US" sz="1200" dirty="0"/>
              <a:t>Pontic sigillata</a:t>
            </a:r>
            <a:r>
              <a:rPr lang="ru-RU" sz="1200" dirty="0"/>
              <a:t>. Место хранения: АМЗ «Танаис».</a:t>
            </a:r>
          </a:p>
        </p:txBody>
      </p:sp>
    </p:spTree>
    <p:extLst>
      <p:ext uri="{BB962C8B-B14F-4D97-AF65-F5344CB8AC3E}">
        <p14:creationId xmlns:p14="http://schemas.microsoft.com/office/powerpoint/2010/main" val="378200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5339D-4BC2-10D6-F020-E63D4194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71" y="205955"/>
            <a:ext cx="10897849" cy="16093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Таблетки «</a:t>
            </a:r>
            <a:r>
              <a:rPr lang="en-US" sz="3200" b="1" dirty="0"/>
              <a:t>Terra sigillata</a:t>
            </a:r>
            <a:r>
              <a:rPr lang="ru-RU" sz="3200" b="1" dirty="0"/>
              <a:t>» и столовая посуда.</a:t>
            </a:r>
            <a:br>
              <a:rPr lang="ru-RU" sz="3200" b="1" dirty="0"/>
            </a:br>
            <a:r>
              <a:rPr lang="ru-RU" sz="3200" b="1" dirty="0"/>
              <a:t>Какая связь</a:t>
            </a:r>
            <a:r>
              <a:rPr lang="ru-RU" sz="3200" dirty="0"/>
              <a:t>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C2E0AC-C8FE-A658-0F04-CBAD83C90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764" y="1447824"/>
            <a:ext cx="4672182" cy="479063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CE9CFA-8E2A-22C8-B82D-5CF89ED18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852" y="5287780"/>
            <a:ext cx="1933148" cy="1609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353151-A9CB-8537-92A4-76C23829B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947" y="1412541"/>
            <a:ext cx="4314522" cy="39537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A7BB19-5A30-CB04-5337-5EE6B6A56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49" y="1507014"/>
            <a:ext cx="1081085" cy="162468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EB8AD6-4EF3-D6F6-AF92-F54055E05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64" y="331266"/>
            <a:ext cx="1127724" cy="11165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E1F4CF0-2ECF-A68E-D134-23CA32AC5E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89931" l="8891" r="89954">
                        <a14:foregroundMark x1="8891" y1="42708" x2="8891" y2="42708"/>
                        <a14:foregroundMark x1="47921" y1="53299" x2="47921" y2="53299"/>
                        <a14:foregroundMark x1="48268" y1="40799" x2="48268" y2="40799"/>
                        <a14:foregroundMark x1="61085" y1="48264" x2="61085" y2="48264"/>
                        <a14:foregroundMark x1="41570" y1="50868" x2="41570" y2="50868"/>
                        <a14:foregroundMark x1="40993" y1="48785" x2="40993" y2="48785"/>
                        <a14:foregroundMark x1="82333" y1="58507" x2="82333" y2="58507"/>
                        <a14:foregroundMark x1="80023" y1="48785" x2="80023" y2="4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67" y="2611976"/>
            <a:ext cx="4098163" cy="27257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4BF8B5-E46B-29F4-6C56-3B75EC760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775" b="97086" l="36199" r="61241">
                        <a14:foregroundMark x1="42571" y1="78045" x2="42571" y2="78045"/>
                        <a14:foregroundMark x1="43048" y1="76501" x2="43048" y2="76501"/>
                        <a14:foregroundMark x1="42762" y1="83962" x2="42762" y2="83962"/>
                        <a14:foregroundMark x1="42571" y1="83705" x2="42571" y2="83705"/>
                        <a14:foregroundMark x1="49333" y1="94168" x2="49333" y2="94168"/>
                        <a14:foregroundMark x1="55619" y1="87907" x2="55619" y2="87907"/>
                        <a14:foregroundMark x1="55429" y1="76758" x2="55429" y2="76758"/>
                        <a14:foregroundMark x1="57619" y1="86535" x2="57619" y2="8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70861" r="35629"/>
          <a:stretch/>
        </p:blipFill>
        <p:spPr>
          <a:xfrm>
            <a:off x="5630280" y="3402892"/>
            <a:ext cx="1016673" cy="1050961"/>
          </a:xfrm>
          <a:prstGeom prst="rect">
            <a:avLst/>
          </a:prstGeom>
        </p:spPr>
      </p:pic>
      <p:sp>
        <p:nvSpPr>
          <p:cNvPr id="27" name="Пузырек для мыслей: облако 26">
            <a:extLst>
              <a:ext uri="{FF2B5EF4-FFF2-40B4-BE49-F238E27FC236}">
                <a16:creationId xmlns:a16="http://schemas.microsoft.com/office/drawing/2014/main" id="{C9767F81-20BF-0E24-2C42-DE65CFFBDF9E}"/>
              </a:ext>
            </a:extLst>
          </p:cNvPr>
          <p:cNvSpPr/>
          <p:nvPr/>
        </p:nvSpPr>
        <p:spPr>
          <a:xfrm>
            <a:off x="5460002" y="1716453"/>
            <a:ext cx="2146457" cy="1405663"/>
          </a:xfrm>
          <a:prstGeom prst="cloudCallout">
            <a:avLst>
              <a:gd name="adj1" fmla="val -869"/>
              <a:gd name="adj2" fmla="val 998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E68E54-27C8-8BBD-17BE-35B03DF132ED}"/>
              </a:ext>
            </a:extLst>
          </p:cNvPr>
          <p:cNvSpPr txBox="1"/>
          <p:nvPr/>
        </p:nvSpPr>
        <p:spPr>
          <a:xfrm>
            <a:off x="5551255" y="1896242"/>
            <a:ext cx="1996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 быть таблетками от всех болезней.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6A35F20-9DC3-DAAA-703F-35CB8520D9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46" b="24710" l="38241" r="64009">
                        <a14:foregroundMark x1="40857" y1="14837" x2="40857" y2="14837"/>
                        <a14:foregroundMark x1="42095" y1="13293" x2="42095" y2="13293"/>
                        <a14:foregroundMark x1="54476" y1="13122" x2="54476" y2="13122"/>
                        <a14:foregroundMark x1="43048" y1="5060" x2="43048" y2="5060"/>
                        <a14:foregroundMark x1="55143" y1="4631" x2="55143" y2="4631"/>
                        <a14:foregroundMark x1="48857" y1="23585" x2="48857" y2="23585"/>
                        <a14:foregroundMark x1="45714" y1="23585" x2="45714" y2="2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20" r="32770" b="72544"/>
          <a:stretch/>
        </p:blipFill>
        <p:spPr>
          <a:xfrm>
            <a:off x="4561749" y="3330260"/>
            <a:ext cx="836765" cy="79209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148CF43-EF64-A391-E9B7-67C1B6407E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61" b="45626" l="71429" r="96857">
                        <a14:foregroundMark x1="78190" y1="34563" x2="78190" y2="34563"/>
                        <a14:foregroundMark x1="88667" y1="40395" x2="88667" y2="40395"/>
                        <a14:foregroundMark x1="77238" y1="41081" x2="77238" y2="41081"/>
                        <a14:foregroundMark x1="72667" y1="41509" x2="72667" y2="41509"/>
                        <a14:foregroundMark x1="73143" y1="42196" x2="73143" y2="42196"/>
                        <a14:foregroundMark x1="71429" y1="41938" x2="71429" y2="41938"/>
                        <a14:foregroundMark x1="78476" y1="36535" x2="78476" y2="36535"/>
                        <a14:foregroundMark x1="89143" y1="36278" x2="89143" y2="36278"/>
                        <a14:foregroundMark x1="88667" y1="36535" x2="88667" y2="36535"/>
                        <a14:foregroundMark x1="89429" y1="40909" x2="89429" y2="40909"/>
                        <a14:foregroundMark x1="85238" y1="40909" x2="85238" y2="40909"/>
                        <a14:foregroundMark x1="83333" y1="44168" x2="83333" y2="44168"/>
                        <a14:foregroundMark x1="76571" y1="32762" x2="76571" y2="32762"/>
                        <a14:foregroundMark x1="90095" y1="33019" x2="90095" y2="33019"/>
                        <a14:foregroundMark x1="93524" y1="42882" x2="93524" y2="42882"/>
                        <a14:foregroundMark x1="95429" y1="42367" x2="95429" y2="42367"/>
                        <a14:foregroundMark x1="95238" y1="41767" x2="95238" y2="41767"/>
                        <a14:foregroundMark x1="93048" y1="41767" x2="93048" y2="41767"/>
                        <a14:foregroundMark x1="93524" y1="42624" x2="93524" y2="42624"/>
                        <a14:foregroundMark x1="94476" y1="42196" x2="94476" y2="42196"/>
                        <a14:foregroundMark x1="95238" y1="42196" x2="95238" y2="42196"/>
                        <a14:foregroundMark x1="96000" y1="41938" x2="96000" y2="41938"/>
                        <a14:foregroundMark x1="73429" y1="42624" x2="73429" y2="42624"/>
                        <a14:foregroundMark x1="72857" y1="43053" x2="72857" y2="43053"/>
                        <a14:foregroundMark x1="71429" y1="41509" x2="71429" y2="41509"/>
                        <a14:foregroundMark x1="75048" y1="41938" x2="75048" y2="41938"/>
                        <a14:foregroundMark x1="77048" y1="40652" x2="77048" y2="40652"/>
                        <a14:foregroundMark x1="89143" y1="41081" x2="89143" y2="41081"/>
                        <a14:foregroundMark x1="92095" y1="42367" x2="92095" y2="42367"/>
                        <a14:foregroundMark x1="79238" y1="41338" x2="79238" y2="41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5" t="29206" b="52542"/>
          <a:stretch/>
        </p:blipFill>
        <p:spPr>
          <a:xfrm>
            <a:off x="6973234" y="3778616"/>
            <a:ext cx="957548" cy="62861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35ABBC5-7EC9-A112-70AD-D65A054F37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0"/>
          <a:stretch/>
        </p:blipFill>
        <p:spPr>
          <a:xfrm>
            <a:off x="6112942" y="5543176"/>
            <a:ext cx="3255666" cy="10206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29929C6-FB38-E3A0-72CA-6BB8376C6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66" b="69268" l="71749" r="96861">
                        <a14:foregroundMark x1="74571" y1="62950" x2="74571" y2="62950"/>
                        <a14:foregroundMark x1="74571" y1="61664" x2="74571" y2="61664"/>
                        <a14:foregroundMark x1="81143" y1="63808" x2="81143" y2="63808"/>
                        <a14:foregroundMark x1="77524" y1="64065" x2="77524" y2="64065"/>
                        <a14:foregroundMark x1="77238" y1="60806" x2="77238" y2="60806"/>
                        <a14:foregroundMark x1="77238" y1="60120" x2="77238" y2="60120"/>
                        <a14:foregroundMark x1="87714" y1="60292" x2="87714" y2="60292"/>
                        <a14:foregroundMark x1="87238" y1="60806" x2="87238" y2="60806"/>
                        <a14:foregroundMark x1="87238" y1="59691" x2="87238" y2="59691"/>
                        <a14:foregroundMark x1="84762" y1="62693" x2="84762" y2="62693"/>
                        <a14:foregroundMark x1="88667" y1="64065" x2="88667" y2="64065"/>
                        <a14:foregroundMark x1="86762" y1="64065" x2="86762" y2="64065"/>
                        <a14:foregroundMark x1="76571" y1="64237" x2="76571" y2="64237"/>
                        <a14:foregroundMark x1="75524" y1="64237" x2="75524" y2="64237"/>
                        <a14:foregroundMark x1="77714" y1="55060" x2="77714" y2="55060"/>
                        <a14:foregroundMark x1="82381" y1="68868" x2="82381" y2="68868"/>
                        <a14:foregroundMark x1="82857" y1="68182" x2="82857" y2="68182"/>
                        <a14:foregroundMark x1="85714" y1="64237" x2="85714" y2="64237"/>
                        <a14:foregroundMark x1="87905" y1="64494" x2="87905" y2="64494"/>
                        <a14:foregroundMark x1="75810" y1="64494" x2="75810" y2="64494"/>
                        <a14:foregroundMark x1="78762" y1="65352" x2="78762" y2="65352"/>
                        <a14:foregroundMark x1="78190" y1="64237" x2="78190" y2="64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10" t="52841" b="28907"/>
          <a:stretch/>
        </p:blipFill>
        <p:spPr>
          <a:xfrm>
            <a:off x="7293066" y="5259616"/>
            <a:ext cx="981029" cy="633443"/>
          </a:xfrm>
          <a:prstGeom prst="rect">
            <a:avLst/>
          </a:prstGeom>
        </p:spPr>
      </p:pic>
      <p:sp>
        <p:nvSpPr>
          <p:cNvPr id="37" name="Пузырек для мыслей: облако 36">
            <a:extLst>
              <a:ext uri="{FF2B5EF4-FFF2-40B4-BE49-F238E27FC236}">
                <a16:creationId xmlns:a16="http://schemas.microsoft.com/office/drawing/2014/main" id="{E1F43AEC-9D72-DE9C-6971-1B28033F6856}"/>
              </a:ext>
            </a:extLst>
          </p:cNvPr>
          <p:cNvSpPr/>
          <p:nvPr/>
        </p:nvSpPr>
        <p:spPr>
          <a:xfrm>
            <a:off x="4355015" y="4892825"/>
            <a:ext cx="2561794" cy="1153409"/>
          </a:xfrm>
          <a:prstGeom prst="cloudCallout">
            <a:avLst>
              <a:gd name="adj1" fmla="val 69864"/>
              <a:gd name="adj2" fmla="val 222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44F42B-A80E-3921-AE81-D6D61DD1BBD2}"/>
              </a:ext>
            </a:extLst>
          </p:cNvPr>
          <p:cNvSpPr txBox="1"/>
          <p:nvPr/>
        </p:nvSpPr>
        <p:spPr>
          <a:xfrm>
            <a:off x="4421057" y="5062062"/>
            <a:ext cx="2544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наивные. Это вы еще моей истории не знаете.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FC8B68-BA55-3B8F-70BA-FCA720478406}"/>
              </a:ext>
            </a:extLst>
          </p:cNvPr>
          <p:cNvSpPr txBox="1"/>
          <p:nvPr/>
        </p:nvSpPr>
        <p:spPr>
          <a:xfrm>
            <a:off x="1304144" y="6238456"/>
            <a:ext cx="433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из открытых источников.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Обработка: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Герасимова В.В.</a:t>
            </a:r>
          </a:p>
        </p:txBody>
      </p:sp>
    </p:spTree>
    <p:extLst>
      <p:ext uri="{BB962C8B-B14F-4D97-AF65-F5344CB8AC3E}">
        <p14:creationId xmlns:p14="http://schemas.microsoft.com/office/powerpoint/2010/main" val="27682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C369F-1021-E098-7F54-C50C6B8A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73" y="-44783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первого плана в этой истории: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A76F9F2-7557-7A05-DA1F-7674BCDF9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03" y="1717014"/>
            <a:ext cx="3230300" cy="224740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1EC000-4E58-1CAB-72D5-A6032596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5" y="484632"/>
            <a:ext cx="1133954" cy="1121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FD6032-E6FE-D5E4-D4C1-98D796C51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3" y="4764024"/>
            <a:ext cx="5330953" cy="180166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120E2E0-6C54-FE8D-9F94-910609EFF36B}"/>
              </a:ext>
            </a:extLst>
          </p:cNvPr>
          <p:cNvSpPr/>
          <p:nvPr/>
        </p:nvSpPr>
        <p:spPr>
          <a:xfrm>
            <a:off x="3542125" y="5251606"/>
            <a:ext cx="1244184" cy="984301"/>
          </a:xfrm>
          <a:prstGeom prst="ellipse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CD813-5BA6-8F5F-48E3-629FB997A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80" b="97653" l="2879" r="25914">
                        <a14:foregroundMark x1="7333" y1="86792" x2="7333" y2="86792"/>
                        <a14:foregroundMark x1="10000" y1="85506" x2="10000" y2="85506"/>
                        <a14:foregroundMark x1="20000" y1="85506" x2="20000" y2="85506"/>
                        <a14:foregroundMark x1="20667" y1="89794" x2="20667" y2="89794"/>
                        <a14:foregroundMark x1="18762" y1="89194" x2="18762" y2="89194"/>
                        <a14:foregroundMark x1="8286" y1="89365" x2="8286" y2="89365"/>
                        <a14:foregroundMark x1="10476" y1="89365" x2="10476" y2="89365"/>
                        <a14:foregroundMark x1="9810" y1="89194" x2="9810" y2="89194"/>
                        <a14:foregroundMark x1="19524" y1="89365" x2="19524" y2="89365"/>
                        <a14:foregroundMark x1="21905" y1="89365" x2="21905" y2="89365"/>
                        <a14:foregroundMark x1="8857" y1="80446" x2="8857" y2="80446"/>
                        <a14:foregroundMark x1="21238" y1="81132" x2="21238" y2="81132"/>
                        <a14:foregroundMark x1="16381" y1="94854" x2="16381" y2="94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533" r="71207"/>
          <a:stretch/>
        </p:blipFill>
        <p:spPr>
          <a:xfrm rot="1035177">
            <a:off x="3833982" y="4316098"/>
            <a:ext cx="1276625" cy="1155415"/>
          </a:xfrm>
          <a:prstGeom prst="rect">
            <a:avLst/>
          </a:prstGeom>
        </p:spPr>
      </p:pic>
      <p:sp>
        <p:nvSpPr>
          <p:cNvPr id="13" name="Пузырек для мыслей: облако 12">
            <a:extLst>
              <a:ext uri="{FF2B5EF4-FFF2-40B4-BE49-F238E27FC236}">
                <a16:creationId xmlns:a16="http://schemas.microsoft.com/office/drawing/2014/main" id="{E7E8F13A-0DFF-8843-6F03-E97A1DDF0B00}"/>
              </a:ext>
            </a:extLst>
          </p:cNvPr>
          <p:cNvSpPr/>
          <p:nvPr/>
        </p:nvSpPr>
        <p:spPr>
          <a:xfrm>
            <a:off x="5583662" y="4096035"/>
            <a:ext cx="2644721" cy="1801665"/>
          </a:xfrm>
          <a:prstGeom prst="cloudCallout">
            <a:avLst>
              <a:gd name="adj1" fmla="val -95650"/>
              <a:gd name="adj2" fmla="val 27304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F9B35E-8957-DE87-82D7-BAB7E929B4B1}"/>
              </a:ext>
            </a:extLst>
          </p:cNvPr>
          <p:cNvSpPr txBox="1"/>
          <p:nvPr/>
        </p:nvSpPr>
        <p:spPr>
          <a:xfrm>
            <a:off x="5720146" y="4581368"/>
            <a:ext cx="237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Эй,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SABIN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 вижу ты по «франшизе» работаешь? М…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вот мастер самостоятельный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0915903-C1AF-6E29-1CFD-1E264F1F09B2}"/>
              </a:ext>
            </a:extLst>
          </p:cNvPr>
          <p:cNvSpPr/>
          <p:nvPr/>
        </p:nvSpPr>
        <p:spPr>
          <a:xfrm>
            <a:off x="2773180" y="2788820"/>
            <a:ext cx="768945" cy="705553"/>
          </a:xfrm>
          <a:prstGeom prst="ellipse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E76334-7D4B-D5C2-948F-9C4C21D85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7" b="25850" l="70634" r="94653">
                        <a14:foregroundMark x1="74095" y1="10463" x2="74095" y2="10463"/>
                        <a14:foregroundMark x1="75524" y1="12693" x2="75524" y2="12693"/>
                        <a14:foregroundMark x1="86476" y1="13122" x2="86476" y2="13122"/>
                        <a14:foregroundMark x1="82571" y1="20583" x2="82571" y2="20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32" t="4730" r="2345" b="71803"/>
          <a:stretch/>
        </p:blipFill>
        <p:spPr>
          <a:xfrm rot="20532606">
            <a:off x="2137985" y="1860800"/>
            <a:ext cx="1401095" cy="1216111"/>
          </a:xfrm>
          <a:prstGeom prst="rect">
            <a:avLst/>
          </a:prstGeom>
        </p:spPr>
      </p:pic>
      <p:sp>
        <p:nvSpPr>
          <p:cNvPr id="18" name="Пузырек для мыслей: облако 17">
            <a:extLst>
              <a:ext uri="{FF2B5EF4-FFF2-40B4-BE49-F238E27FC236}">
                <a16:creationId xmlns:a16="http://schemas.microsoft.com/office/drawing/2014/main" id="{8A99FB62-0101-8E9F-D945-F066E60C5387}"/>
              </a:ext>
            </a:extLst>
          </p:cNvPr>
          <p:cNvSpPr/>
          <p:nvPr/>
        </p:nvSpPr>
        <p:spPr>
          <a:xfrm>
            <a:off x="222505" y="1980745"/>
            <a:ext cx="2111668" cy="1397378"/>
          </a:xfrm>
          <a:prstGeom prst="cloudCallout">
            <a:avLst>
              <a:gd name="adj1" fmla="val 70346"/>
              <a:gd name="adj2" fmla="val 17445"/>
            </a:avLst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5D424C-2D38-907B-59E8-332CFD72F314}"/>
              </a:ext>
            </a:extLst>
          </p:cNvPr>
          <p:cNvSpPr txBox="1"/>
          <p:nvPr/>
        </p:nvSpPr>
        <p:spPr>
          <a:xfrm>
            <a:off x="408631" y="2327351"/>
            <a:ext cx="1577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б тебя,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ALBINI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Цербер съел!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E6E67-1E53-3FCF-04EA-0F6DA9E3FDDD}"/>
              </a:ext>
            </a:extLst>
          </p:cNvPr>
          <p:cNvSpPr txBox="1"/>
          <p:nvPr/>
        </p:nvSpPr>
        <p:spPr>
          <a:xfrm>
            <a:off x="8228383" y="960300"/>
            <a:ext cx="380611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часть италийской, испанской и гальской краснолаковой посуды клеймилось.</a:t>
            </a:r>
          </a:p>
          <a:p>
            <a:pPr algn="ctr"/>
            <a:r>
              <a:rPr lang="ru-RU" sz="1400" dirty="0"/>
              <a:t>По клейму можно было узнать не только имя мастера, но и то, каков юридический статус мастера и мастерской.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Мастера работавшие в рамках договорных отношений, т.е. производящие продукцию под определённым именем, но сами на прямую к основной мастерской не относящиеся перед клеймом ставили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ficina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мастерская 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Независимые мастера в конце клейма ставили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m(anu)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мастер / производитель .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Например в латинском языке есть слово с этим корнем : 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manūpretium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(плата за труд)</a:t>
            </a:r>
          </a:p>
          <a:p>
            <a:pPr algn="ctr"/>
            <a:endParaRPr lang="ru-RU" sz="1400" dirty="0"/>
          </a:p>
          <a:p>
            <a:pPr algn="ctr"/>
            <a:r>
              <a:rPr lang="ru-RU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восточных группы </a:t>
            </a:r>
            <a:r>
              <a:rPr lang="en-US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 sigillata </a:t>
            </a:r>
            <a:r>
              <a:rPr lang="ru-RU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правило практически не применялось.</a:t>
            </a:r>
            <a:endParaRPr lang="ru-RU" u="sn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1FCBC2-ED01-E44F-1C46-F70A32FDAE69}"/>
              </a:ext>
            </a:extLst>
          </p:cNvPr>
          <p:cNvSpPr txBox="1"/>
          <p:nvPr/>
        </p:nvSpPr>
        <p:spPr>
          <a:xfrm>
            <a:off x="5780679" y="6271230"/>
            <a:ext cx="38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ru-RU" sz="1200" b="1" dirty="0"/>
              <a:t>Фотографии клейм</a:t>
            </a:r>
            <a:r>
              <a:rPr lang="ru-RU" sz="1200" dirty="0"/>
              <a:t>: </a:t>
            </a:r>
            <a:r>
              <a:rPr lang="en-US" sz="1200" dirty="0" err="1"/>
              <a:t>Stadtarchäologie</a:t>
            </a:r>
            <a:r>
              <a:rPr lang="en-US" sz="1200" dirty="0"/>
              <a:t> Wien</a:t>
            </a:r>
            <a:endParaRPr lang="ru-RU" sz="1200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BF5E6C9-A823-794A-80E7-543B745D894B}"/>
              </a:ext>
            </a:extLst>
          </p:cNvPr>
          <p:cNvCxnSpPr>
            <a:cxnSpLocks/>
          </p:cNvCxnSpPr>
          <p:nvPr/>
        </p:nvCxnSpPr>
        <p:spPr>
          <a:xfrm>
            <a:off x="8228383" y="1045512"/>
            <a:ext cx="133028" cy="522571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763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8BE78-C2A1-4586-DF93-96AEDA1BC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9759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Социальный статус ремесленников от Римской Республики к империи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052FD-3707-5FD1-6740-959C89199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23" y="533550"/>
            <a:ext cx="1133954" cy="1121761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2899859-C101-CD25-E158-D2F5BB82B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271" l="8174" r="92465">
                        <a14:foregroundMark x1="50319" y1="8646" x2="50319" y2="8646"/>
                        <a14:foregroundMark x1="54534" y1="6563" x2="54534" y2="6563"/>
                        <a14:foregroundMark x1="49425" y1="3125" x2="49425" y2="3125"/>
                        <a14:foregroundMark x1="8174" y1="61771" x2="8174" y2="61771"/>
                        <a14:foregroundMark x1="92465" y1="64896" x2="92465" y2="64896"/>
                        <a14:foregroundMark x1="52363" y1="92708" x2="52363" y2="92708"/>
                        <a14:foregroundMark x1="49808" y1="96563" x2="49808" y2="96563"/>
                        <a14:foregroundMark x1="44317" y1="94063" x2="44317" y2="94063"/>
                        <a14:foregroundMark x1="37931" y1="94792" x2="37931" y2="94792"/>
                        <a14:foregroundMark x1="55428" y1="99271" x2="55428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1" y="1094430"/>
            <a:ext cx="3304341" cy="40513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6B82A2-929D-7C5C-0A82-F15A1CEF9A1B}"/>
              </a:ext>
            </a:extLst>
          </p:cNvPr>
          <p:cNvSpPr txBox="1"/>
          <p:nvPr/>
        </p:nvSpPr>
        <p:spPr>
          <a:xfrm>
            <a:off x="439462" y="5473347"/>
            <a:ext cx="3940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Портретный бюст Цицерона, неизвестный скульптор, I век до н.э.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Галерея Уффици, Флоренция</a:t>
            </a:r>
            <a:r>
              <a:rPr lang="ru-RU" sz="1400" dirty="0"/>
              <a:t>. </a:t>
            </a:r>
          </a:p>
          <a:p>
            <a:pPr algn="ctr"/>
            <a:r>
              <a:rPr lang="ru-RU" sz="1400" dirty="0"/>
              <a:t>Изображение взято из открытых источников.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B73557B6-87DB-5E2B-16FF-76484DD48F2C}"/>
              </a:ext>
            </a:extLst>
          </p:cNvPr>
          <p:cNvSpPr/>
          <p:nvPr/>
        </p:nvSpPr>
        <p:spPr>
          <a:xfrm>
            <a:off x="4873436" y="2212682"/>
            <a:ext cx="6879102" cy="3334043"/>
          </a:xfrm>
          <a:prstGeom prst="wedgeRoundRectCallout">
            <a:avLst>
              <a:gd name="adj1" fmla="val -79115"/>
              <a:gd name="adj2" fmla="val -4298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77A65-E05B-5EC4-AFF8-3DDDA0F06831}"/>
              </a:ext>
            </a:extLst>
          </p:cNvPr>
          <p:cNvSpPr txBox="1"/>
          <p:nvPr/>
        </p:nvSpPr>
        <p:spPr>
          <a:xfrm>
            <a:off x="4873436" y="2426017"/>
            <a:ext cx="67356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древ­нем Риме со вре­ме­ни послед­них лет суще­ст­во­ва­ния рес­пуб­ли­ки… ману­фак­ту­ра сто­я­ла гораздо ниже сред­не­го уров­ня раз­ви­тия в антич­ном мире…»¹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«Все ремес­лен­ни­ки зани­ма­ют­ся пре­зрен­ным трудом, в мастер­ской не может быть ниче­го бла­го­род­но­го». </a:t>
            </a:r>
          </a:p>
          <a:p>
            <a:pPr algn="ctr"/>
            <a:r>
              <a:rPr lang="ru-RU" dirty="0"/>
              <a:t>Даже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сво­бод­ных ремес­лен­ни­ков Цице­рон счи­та­ет близ­ки­ми к рабам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dirty="0"/>
              <a:t> Из </a:t>
            </a:r>
            <a:r>
              <a:rPr lang="ru-RU" dirty="0" err="1"/>
              <a:t>Куман­ско­го</a:t>
            </a:r>
            <a:r>
              <a:rPr lang="ru-RU" dirty="0"/>
              <a:t> поме­стья он писал бра­ту, что ему при­хо­дит­ся жить с ремес­лен­ни­ка­ми. В поме­стье, где было  доста­точ­но сель­ских рабов, Цице­рон счи­та­ет неудоб­ст­вом для себя при­сут­ст­вие рабов-ремес­лен­ни­ков.²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r>
              <a:rPr lang="ru-RU" sz="1200" dirty="0"/>
              <a:t>¹Маркс К., Энгельс Ф. Соч. Т. 25. Ч. 2. С. 142.</a:t>
            </a:r>
          </a:p>
          <a:p>
            <a:r>
              <a:rPr lang="fr-FR" sz="1200" dirty="0"/>
              <a:t>²Cic. De off. I. 50.</a:t>
            </a:r>
            <a:r>
              <a:rPr lang="ru-RU" sz="1200" dirty="0"/>
              <a:t>; </a:t>
            </a:r>
            <a:r>
              <a:rPr lang="en-US" sz="1200" dirty="0" err="1"/>
              <a:t>Cic</a:t>
            </a:r>
            <a:r>
              <a:rPr lang="en-US" sz="1200" dirty="0"/>
              <a:t>. Pro </a:t>
            </a:r>
            <a:r>
              <a:rPr lang="en-US" sz="1200" dirty="0" err="1"/>
              <a:t>Flacc</a:t>
            </a:r>
            <a:r>
              <a:rPr lang="en-US" sz="1200" dirty="0"/>
              <a:t>. 8.</a:t>
            </a:r>
            <a:r>
              <a:rPr lang="ru-RU" sz="1200" dirty="0"/>
              <a:t>; </a:t>
            </a:r>
            <a:r>
              <a:rPr lang="en-US" sz="1200" dirty="0" err="1"/>
              <a:t>Cic</a:t>
            </a:r>
            <a:r>
              <a:rPr lang="en-US" sz="1200" dirty="0"/>
              <a:t>. Q. fr. II. 8. 3.</a:t>
            </a:r>
            <a:r>
              <a:rPr lang="ru-RU" sz="1200" dirty="0"/>
              <a:t>; Елизарова Н.М. Сферы применения рабского труда (по данным произведений Цицерона) // Античный мир и археология. Вып.5. Саратов.  1983. С 88-105.;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86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8F1EE-4747-60C1-9D59-D9F98051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3081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Правовой статус ремесленника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24F7AA-BD1B-7FE9-153B-A992A0A27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75" y="484632"/>
            <a:ext cx="1133954" cy="1121761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7980325-B35C-F71B-19B1-0414853FA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3" b="89973" l="3975" r="97385">
                        <a14:foregroundMark x1="11402" y1="72253" x2="11402" y2="72253"/>
                        <a14:foregroundMark x1="11402" y1="72253" x2="11925" y2="37363"/>
                        <a14:foregroundMark x1="11925" y1="37363" x2="9833" y2="26923"/>
                        <a14:foregroundMark x1="9833" y1="26923" x2="8682" y2="74863"/>
                        <a14:foregroundMark x1="8682" y1="74863" x2="18305" y2="84478"/>
                        <a14:foregroundMark x1="18305" y1="84478" x2="27929" y2="86264"/>
                        <a14:foregroundMark x1="27929" y1="86264" x2="74477" y2="78846"/>
                        <a14:foregroundMark x1="74477" y1="78846" x2="82113" y2="82005"/>
                        <a14:foregroundMark x1="82113" y1="82005" x2="88703" y2="79533"/>
                        <a14:foregroundMark x1="88703" y1="79533" x2="93410" y2="71978"/>
                        <a14:foregroundMark x1="93410" y1="71978" x2="92155" y2="50549"/>
                        <a14:foregroundMark x1="92155" y1="50549" x2="87134" y2="37912"/>
                        <a14:foregroundMark x1="87134" y1="37912" x2="87448" y2="33654"/>
                        <a14:foregroundMark x1="41423" y1="59341" x2="34205" y2="73214"/>
                        <a14:foregroundMark x1="34205" y1="73214" x2="26778" y2="75549"/>
                        <a14:foregroundMark x1="26778" y1="75549" x2="34833" y2="80495"/>
                        <a14:foregroundMark x1="34833" y1="80495" x2="48117" y2="82280"/>
                        <a14:foregroundMark x1="48117" y1="82280" x2="57427" y2="79670"/>
                        <a14:foregroundMark x1="57427" y1="79670" x2="64540" y2="74313"/>
                        <a14:foregroundMark x1="64540" y1="74313" x2="54916" y2="67720"/>
                        <a14:foregroundMark x1="54916" y1="67720" x2="17050" y2="67720"/>
                        <a14:foregroundMark x1="17050" y1="67720" x2="9833" y2="62088"/>
                        <a14:foregroundMark x1="9833" y1="62088" x2="6590" y2="74588"/>
                        <a14:foregroundMark x1="6590" y1="74588" x2="20607" y2="85852"/>
                        <a14:foregroundMark x1="20607" y1="85852" x2="62866" y2="88736"/>
                        <a14:foregroundMark x1="62866" y1="88736" x2="82636" y2="86813"/>
                        <a14:foregroundMark x1="82636" y1="86813" x2="91527" y2="83104"/>
                        <a14:foregroundMark x1="91527" y1="83104" x2="94351" y2="72253"/>
                        <a14:foregroundMark x1="94351" y1="72253" x2="92573" y2="50000"/>
                        <a14:foregroundMark x1="92573" y1="50000" x2="90272" y2="39423"/>
                        <a14:foregroundMark x1="90272" y1="39423" x2="82322" y2="39698"/>
                        <a14:foregroundMark x1="82322" y1="39698" x2="86402" y2="32830"/>
                        <a14:foregroundMark x1="54393" y1="64835" x2="65167" y2="57280"/>
                        <a14:foregroundMark x1="65167" y1="57280" x2="75837" y2="54533"/>
                        <a14:foregroundMark x1="75837" y1="54533" x2="67678" y2="53984"/>
                        <a14:foregroundMark x1="67678" y1="53984" x2="61402" y2="57830"/>
                        <a14:foregroundMark x1="61402" y1="57830" x2="72385" y2="59066"/>
                        <a14:foregroundMark x1="72385" y1="59066" x2="86297" y2="58242"/>
                        <a14:foregroundMark x1="86297" y1="58242" x2="67992" y2="68269"/>
                        <a14:foregroundMark x1="67992" y1="68269" x2="75837" y2="65247"/>
                        <a14:foregroundMark x1="75837" y1="65247" x2="78452" y2="67582"/>
                        <a14:foregroundMark x1="51987" y1="65934" x2="53452" y2="61538"/>
                        <a14:foregroundMark x1="6381" y1="19231" x2="7636" y2="47253"/>
                        <a14:foregroundMark x1="7636" y1="47253" x2="4393" y2="60577"/>
                        <a14:foregroundMark x1="4393" y1="60577" x2="6799" y2="74725"/>
                        <a14:foregroundMark x1="6799" y1="74725" x2="5753" y2="83654"/>
                        <a14:foregroundMark x1="5753" y1="83654" x2="17678" y2="87363"/>
                        <a14:foregroundMark x1="17678" y1="87363" x2="24582" y2="86538"/>
                        <a14:foregroundMark x1="24582" y1="86538" x2="66527" y2="92445"/>
                        <a14:foregroundMark x1="66527" y1="92445" x2="91004" y2="86676"/>
                        <a14:foregroundMark x1="91004" y1="86676" x2="96444" y2="72940"/>
                        <a14:foregroundMark x1="96444" y1="72940" x2="92050" y2="31319"/>
                        <a14:foregroundMark x1="92050" y1="31319" x2="85565" y2="25549"/>
                        <a14:foregroundMark x1="85565" y1="25549" x2="6067" y2="20192"/>
                        <a14:foregroundMark x1="3243" y1="69093" x2="5962" y2="80082"/>
                        <a14:foregroundMark x1="5962" y1="80082" x2="5649" y2="84615"/>
                        <a14:foregroundMark x1="3975" y1="82555" x2="3975" y2="82555"/>
                        <a14:foregroundMark x1="92573" y1="85165" x2="96958" y2="79983"/>
                        <a14:foregroundMark x1="97255" y1="76614" x2="94979" y2="66758"/>
                        <a14:foregroundMark x1="94979" y1="66758" x2="96025" y2="51236"/>
                        <a14:foregroundMark x1="95607" y1="86126" x2="95607" y2="86126"/>
                        <a14:foregroundMark x1="95607" y1="86126" x2="95607" y2="86126"/>
                        <a14:foregroundMark x1="97329" y1="75782" x2="95607" y2="49176"/>
                        <a14:foregroundMark x1="9205" y1="19505" x2="16946" y2="19368"/>
                        <a14:foregroundMark x1="16946" y1="19368" x2="39331" y2="20055"/>
                        <a14:foregroundMark x1="39331" y1="20055" x2="53975" y2="17445"/>
                        <a14:foregroundMark x1="53975" y1="17445" x2="92573" y2="26236"/>
                        <a14:foregroundMark x1="7218" y1="17170" x2="5439" y2="18132"/>
                        <a14:backgroundMark x1="98013" y1="50687" x2="99686" y2="69368"/>
                        <a14:backgroundMark x1="99686" y1="69368" x2="98013" y2="88324"/>
                        <a14:backgroundMark x1="98431" y1="24451" x2="99268" y2="35714"/>
                        <a14:backgroundMark x1="99268" y1="35714" x2="98013" y2="4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23141" r="3599" b="12786"/>
          <a:stretch/>
        </p:blipFill>
        <p:spPr>
          <a:xfrm>
            <a:off x="4950113" y="1505244"/>
            <a:ext cx="6745112" cy="360133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FA7DF1-0C55-9196-C161-467B8FE97E3E}"/>
              </a:ext>
            </a:extLst>
          </p:cNvPr>
          <p:cNvSpPr txBox="1"/>
          <p:nvPr/>
        </p:nvSpPr>
        <p:spPr>
          <a:xfrm>
            <a:off x="5255912" y="5389334"/>
            <a:ext cx="613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Кузнецы и инструменты. Надгробный рельеф.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Аквилея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(Италия). </a:t>
            </a:r>
          </a:p>
          <a:p>
            <a:pPr algn="ctr"/>
            <a:r>
              <a:rPr lang="ru-RU" sz="1200" dirty="0"/>
              <a:t>Место хранения: </a:t>
            </a:r>
            <a:r>
              <a:rPr lang="ru-RU" sz="1200" dirty="0" err="1"/>
              <a:t>Аквилея</a:t>
            </a:r>
            <a:r>
              <a:rPr lang="ru-RU" sz="1200" dirty="0"/>
              <a:t>.  Национальный музей археологии. Инв.№  </a:t>
            </a:r>
            <a:r>
              <a:rPr lang="en-US" sz="1200" dirty="0"/>
              <a:t>AKG193312</a:t>
            </a:r>
            <a:r>
              <a:rPr lang="ru-RU" sz="1200" dirty="0"/>
              <a:t>. </a:t>
            </a:r>
            <a:r>
              <a:rPr lang="en-US" sz="1200" dirty="0"/>
              <a:t>URL</a:t>
            </a:r>
            <a:r>
              <a:rPr lang="ru-RU" sz="1200" dirty="0"/>
              <a:t>: </a:t>
            </a:r>
            <a:r>
              <a:rPr lang="en-US" sz="1200" dirty="0">
                <a:hlinkClick r:id="rId5"/>
              </a:rPr>
              <a:t>https://aquileia.arte.it/art-guide/aquileia/must-see/museums/national-archaeological-museum-of-aquileia-5279</a:t>
            </a:r>
            <a:r>
              <a:rPr lang="ru-RU" sz="1200" dirty="0"/>
              <a:t> </a:t>
            </a: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C7A6E826-1DC7-B47C-4B3E-4724E268EDAD}"/>
              </a:ext>
            </a:extLst>
          </p:cNvPr>
          <p:cNvSpPr/>
          <p:nvPr/>
        </p:nvSpPr>
        <p:spPr>
          <a:xfrm>
            <a:off x="6096000" y="2222695"/>
            <a:ext cx="1669366" cy="1206305"/>
          </a:xfrm>
          <a:prstGeom prst="cloudCallout">
            <a:avLst>
              <a:gd name="adj1" fmla="val -51715"/>
              <a:gd name="adj2" fmla="val 4850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F85E28-BC9C-8F20-4D2A-BDB327A0ED40}"/>
              </a:ext>
            </a:extLst>
          </p:cNvPr>
          <p:cNvSpPr txBox="1"/>
          <p:nvPr/>
        </p:nvSpPr>
        <p:spPr>
          <a:xfrm>
            <a:off x="6096000" y="2537306"/>
            <a:ext cx="16693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Друг, как думаешь, кто мы: твари дрожащие или права имеем?</a:t>
            </a:r>
          </a:p>
        </p:txBody>
      </p:sp>
      <p:sp>
        <p:nvSpPr>
          <p:cNvPr id="14" name="Пузырек для мыслей: облако 13">
            <a:extLst>
              <a:ext uri="{FF2B5EF4-FFF2-40B4-BE49-F238E27FC236}">
                <a16:creationId xmlns:a16="http://schemas.microsoft.com/office/drawing/2014/main" id="{D26C5DB3-EA5D-407A-50E3-018246480413}"/>
              </a:ext>
            </a:extLst>
          </p:cNvPr>
          <p:cNvSpPr/>
          <p:nvPr/>
        </p:nvSpPr>
        <p:spPr>
          <a:xfrm>
            <a:off x="8567225" y="2441825"/>
            <a:ext cx="1189350" cy="733958"/>
          </a:xfrm>
          <a:prstGeom prst="cloudCallout">
            <a:avLst>
              <a:gd name="adj1" fmla="val -57069"/>
              <a:gd name="adj2" fmla="val 671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9EDC5-D734-3A7C-A193-1D463A295879}"/>
              </a:ext>
            </a:extLst>
          </p:cNvPr>
          <p:cNvSpPr txBox="1"/>
          <p:nvPr/>
        </p:nvSpPr>
        <p:spPr>
          <a:xfrm>
            <a:off x="8567225" y="2695041"/>
            <a:ext cx="1189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Ох….</a:t>
            </a:r>
          </a:p>
        </p:txBody>
      </p: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545E2C70-13EF-4AE3-196A-4A6FE9BC6F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667078"/>
              </p:ext>
            </p:extLst>
          </p:nvPr>
        </p:nvGraphicFramePr>
        <p:xfrm>
          <a:off x="-701822" y="1758461"/>
          <a:ext cx="5995963" cy="3915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7B81DA3-9009-CD7D-114F-195AB91DE7B7}"/>
              </a:ext>
            </a:extLst>
          </p:cNvPr>
          <p:cNvSpPr txBox="1"/>
          <p:nvPr/>
        </p:nvSpPr>
        <p:spPr>
          <a:xfrm>
            <a:off x="88493" y="5826167"/>
            <a:ext cx="43771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 и литература</a:t>
            </a:r>
            <a:r>
              <a:rPr lang="ru-RU" sz="1100" dirty="0"/>
              <a:t>: </a:t>
            </a:r>
            <a:r>
              <a:rPr lang="ru-RU" sz="1100" dirty="0" err="1"/>
              <a:t>Cic</a:t>
            </a:r>
            <a:r>
              <a:rPr lang="ru-RU" sz="1100" dirty="0"/>
              <a:t>. De </a:t>
            </a:r>
            <a:r>
              <a:rPr lang="ru-RU" sz="1100" dirty="0" err="1"/>
              <a:t>off</a:t>
            </a:r>
            <a:r>
              <a:rPr lang="ru-RU" sz="1100" dirty="0"/>
              <a:t>. I. 50.; </a:t>
            </a:r>
            <a:r>
              <a:rPr lang="ru-RU" sz="1100" dirty="0" err="1"/>
              <a:t>Cic</a:t>
            </a:r>
            <a:r>
              <a:rPr lang="ru-RU" sz="1100" dirty="0"/>
              <a:t>. Pro </a:t>
            </a:r>
            <a:r>
              <a:rPr lang="ru-RU" sz="1100" dirty="0" err="1"/>
              <a:t>Flacc</a:t>
            </a:r>
            <a:r>
              <a:rPr lang="ru-RU" sz="1100" dirty="0"/>
              <a:t>. 8.; </a:t>
            </a:r>
            <a:r>
              <a:rPr lang="ru-RU" sz="1100" dirty="0" err="1"/>
              <a:t>Cic</a:t>
            </a:r>
            <a:r>
              <a:rPr lang="ru-RU" sz="1100" dirty="0"/>
              <a:t>. Q. </a:t>
            </a:r>
            <a:r>
              <a:rPr lang="ru-RU" sz="1100" dirty="0" err="1"/>
              <a:t>fr</a:t>
            </a:r>
            <a:r>
              <a:rPr lang="ru-RU" sz="1100" dirty="0"/>
              <a:t>. II. 8. 3.; </a:t>
            </a:r>
          </a:p>
          <a:p>
            <a:pPr algn="ctr"/>
            <a:r>
              <a:rPr lang="ru-RU" sz="1100" dirty="0"/>
              <a:t>Елизарова Н.М. Сферы применения рабского труда (по данным произведений Цицерона) // Античный мир и археология. Вып.5. Саратов.  1983. С 88-105.; </a:t>
            </a:r>
          </a:p>
        </p:txBody>
      </p:sp>
    </p:spTree>
    <p:extLst>
      <p:ext uri="{BB962C8B-B14F-4D97-AF65-F5344CB8AC3E}">
        <p14:creationId xmlns:p14="http://schemas.microsoft.com/office/powerpoint/2010/main" val="2054321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86EC2-7622-95D7-41D6-734EB760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3925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От мастерской к мануфактуре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BC8C062-53F4-99BE-176F-6735758A7F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347328"/>
              </p:ext>
            </p:extLst>
          </p:nvPr>
        </p:nvGraphicFramePr>
        <p:xfrm>
          <a:off x="1278910" y="1223889"/>
          <a:ext cx="10058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DD397C-6843-6958-02F1-28E15D244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90" y="293379"/>
            <a:ext cx="1133954" cy="1121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35F2E2-4096-560F-CDA4-84AD72139600}"/>
              </a:ext>
            </a:extLst>
          </p:cNvPr>
          <p:cNvSpPr txBox="1"/>
          <p:nvPr/>
        </p:nvSpPr>
        <p:spPr>
          <a:xfrm>
            <a:off x="564754" y="5275189"/>
            <a:ext cx="1106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 и литература: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err="1"/>
              <a:t>Cic</a:t>
            </a:r>
            <a:r>
              <a:rPr lang="ru-RU" sz="1200" dirty="0"/>
              <a:t>. De </a:t>
            </a:r>
            <a:r>
              <a:rPr lang="ru-RU" sz="1200" dirty="0" err="1"/>
              <a:t>off</a:t>
            </a:r>
            <a:r>
              <a:rPr lang="ru-RU" sz="1200" dirty="0"/>
              <a:t>. I. 50.; </a:t>
            </a:r>
            <a:r>
              <a:rPr lang="ru-RU" sz="1200" dirty="0" err="1"/>
              <a:t>Cic</a:t>
            </a:r>
            <a:r>
              <a:rPr lang="ru-RU" sz="1200" dirty="0"/>
              <a:t>. Pro </a:t>
            </a:r>
            <a:r>
              <a:rPr lang="ru-RU" sz="1200" dirty="0" err="1"/>
              <a:t>Flacc</a:t>
            </a:r>
            <a:r>
              <a:rPr lang="ru-RU" sz="1200" dirty="0"/>
              <a:t>. 8.; </a:t>
            </a:r>
            <a:r>
              <a:rPr lang="ru-RU" sz="1200" dirty="0" err="1"/>
              <a:t>Cic</a:t>
            </a:r>
            <a:r>
              <a:rPr lang="ru-RU" sz="1200" dirty="0"/>
              <a:t>. Q. </a:t>
            </a:r>
            <a:r>
              <a:rPr lang="ru-RU" sz="1200" dirty="0" err="1"/>
              <a:t>fr</a:t>
            </a:r>
            <a:r>
              <a:rPr lang="ru-RU" sz="1200" dirty="0"/>
              <a:t>. II. 8. 3.; </a:t>
            </a:r>
          </a:p>
          <a:p>
            <a:pPr algn="just"/>
            <a:r>
              <a:rPr lang="ru-RU" sz="1200" dirty="0"/>
              <a:t>Елизарова Н.М. Сферы применения рабского труда (по данным произведений Цицерона) // Античный мир и археология. Вып.5. Саратов.  1983. С 88-105; </a:t>
            </a:r>
          </a:p>
          <a:p>
            <a:pPr algn="just"/>
            <a:r>
              <a:rPr lang="en-US" sz="1200" dirty="0"/>
              <a:t>Wilson A, Flohr M. Urban Craftsmen and Traders in the Roman World. Oxford.; Oxford University Press, 2016. P. 405.; </a:t>
            </a:r>
            <a:endParaRPr lang="ru-RU" sz="1200" dirty="0"/>
          </a:p>
          <a:p>
            <a:pPr algn="just"/>
            <a:r>
              <a:rPr lang="en-US" sz="1200" dirty="0"/>
              <a:t>Flohr M. Work and Workplaces // A cultural history of work in antiquity. Bloomsbury, Bloomsbury Academic. New York, 2018. P. 57-72; </a:t>
            </a:r>
            <a:endParaRPr lang="ru-RU" sz="1200" dirty="0"/>
          </a:p>
          <a:p>
            <a:pPr algn="just"/>
            <a:r>
              <a:rPr lang="en-US" sz="1200" dirty="0"/>
              <a:t>Flohr M. Artisans and Markets: The Economics of Roman Domestic Decoration. </a:t>
            </a:r>
            <a:r>
              <a:rPr lang="ru-RU" sz="1200" dirty="0"/>
              <a:t>// </a:t>
            </a:r>
            <a:r>
              <a:rPr lang="en-US" sz="1200" dirty="0"/>
              <a:t>American Journal of Archaeology</a:t>
            </a:r>
            <a:r>
              <a:rPr lang="ru-RU" sz="1200" dirty="0"/>
              <a:t>. </a:t>
            </a:r>
            <a:r>
              <a:rPr lang="en-US" sz="1200" dirty="0"/>
              <a:t>Volume 123, </a:t>
            </a:r>
            <a:r>
              <a:rPr lang="ru-RU" sz="1200" dirty="0"/>
              <a:t>№</a:t>
            </a:r>
            <a:r>
              <a:rPr lang="en-US" sz="1200" dirty="0"/>
              <a:t>1</a:t>
            </a:r>
            <a:r>
              <a:rPr lang="ru-RU" sz="1200" dirty="0"/>
              <a:t>. 2019. </a:t>
            </a:r>
            <a:r>
              <a:rPr lang="en-US" sz="1200" dirty="0"/>
              <a:t>P.101-102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32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2D67-1D57-26E8-EFB5-6032A2BB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89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как было на востоке?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CBB416-E1FB-5608-53ED-ABFC937E6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7" y="413480"/>
            <a:ext cx="1133954" cy="11217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E4926-131F-F702-C12A-17A4479B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250" l="3000" r="99750">
                        <a14:foregroundMark x1="3500" y1="61625" x2="3500" y2="61625"/>
                        <a14:foregroundMark x1="4667" y1="31625" x2="4667" y2="31625"/>
                        <a14:foregroundMark x1="8167" y1="21875" x2="8167" y2="21875"/>
                        <a14:foregroundMark x1="4333" y1="21875" x2="4333" y2="21875"/>
                        <a14:foregroundMark x1="4667" y1="21875" x2="7417" y2="36375"/>
                        <a14:foregroundMark x1="7417" y1="36375" x2="18667" y2="44750"/>
                        <a14:foregroundMark x1="18667" y1="44750" x2="33750" y2="37250"/>
                        <a14:foregroundMark x1="33750" y1="37250" x2="11417" y2="22750"/>
                        <a14:foregroundMark x1="11417" y1="22750" x2="3000" y2="31875"/>
                        <a14:foregroundMark x1="3000" y1="31875" x2="11417" y2="98250"/>
                        <a14:foregroundMark x1="93583" y1="64625" x2="95667" y2="94625"/>
                        <a14:foregroundMark x1="95667" y1="94625" x2="95917" y2="93000"/>
                        <a14:foregroundMark x1="98000" y1="61125" x2="99750" y2="9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87" y="2422109"/>
            <a:ext cx="5091659" cy="3394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B90736-EE49-855A-725A-D5D232A0157E}"/>
              </a:ext>
            </a:extLst>
          </p:cNvPr>
          <p:cNvSpPr txBox="1"/>
          <p:nvPr/>
        </p:nvSpPr>
        <p:spPr>
          <a:xfrm>
            <a:off x="216958" y="6142535"/>
            <a:ext cx="622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Сагалассос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Верхняя Агора.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Фотография из открытых источников.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425D9-21A8-161D-62B9-E24CEE30BA75}"/>
              </a:ext>
            </a:extLst>
          </p:cNvPr>
          <p:cNvSpPr txBox="1"/>
          <p:nvPr/>
        </p:nvSpPr>
        <p:spPr>
          <a:xfrm>
            <a:off x="6437876" y="2098623"/>
            <a:ext cx="4690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Сагалассос</a:t>
            </a:r>
            <a:r>
              <a:rPr lang="ru-RU" sz="2000" dirty="0"/>
              <a:t> был городом с четким  зонирование производственных пространств. </a:t>
            </a:r>
          </a:p>
          <a:p>
            <a:pPr algn="ctr"/>
            <a:r>
              <a:rPr lang="ru-RU" sz="2000" dirty="0"/>
              <a:t>В пределах городской черты могли находится лавки и производства мелких ремесленных мастерских.</a:t>
            </a:r>
          </a:p>
          <a:p>
            <a:pPr algn="ctr"/>
            <a:r>
              <a:rPr lang="ru-RU" sz="2000" dirty="0"/>
              <a:t>Крупные мастерские были вынесены за 20 км. от городской стены.</a:t>
            </a:r>
          </a:p>
          <a:p>
            <a:pPr algn="ctr"/>
            <a:r>
              <a:rPr lang="ru-RU" sz="2000" dirty="0"/>
              <a:t>Однако, товар этих мануфактур можно было купить на городском рынке.</a:t>
            </a:r>
          </a:p>
        </p:txBody>
      </p:sp>
    </p:spTree>
    <p:extLst>
      <p:ext uri="{BB962C8B-B14F-4D97-AF65-F5344CB8AC3E}">
        <p14:creationId xmlns:p14="http://schemas.microsoft.com/office/powerpoint/2010/main" val="3401817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6344</TotalTime>
  <Words>2183</Words>
  <Application>Microsoft Office PowerPoint</Application>
  <PresentationFormat>Широкоэкранный</PresentationFormat>
  <Paragraphs>141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Столовая Посуда Terra sigillata:  Как изготовляли,  куда поставлялась, почему так важна для изучения амфорной тары.</vt:lpstr>
      <vt:lpstr>Презентация PowerPoint</vt:lpstr>
      <vt:lpstr>Поговорим о терминах</vt:lpstr>
      <vt:lpstr>Таблетки «Terra sigillata» и столовая посуда. Какая связь?</vt:lpstr>
      <vt:lpstr>Человек первого плана в этой истории: мастер.</vt:lpstr>
      <vt:lpstr>Социальный статус ремесленников от Римской Республики к империи</vt:lpstr>
      <vt:lpstr>Правовой статус ремесленника</vt:lpstr>
      <vt:lpstr>От мастерской к мануфактуре</vt:lpstr>
      <vt:lpstr>А как было на востоке?</vt:lpstr>
      <vt:lpstr>сосуды Terra sigillata  Техника изготовления. Основные этапы.</vt:lpstr>
      <vt:lpstr>сосуды Terra sigillata  Техника изготовления. Отминка в форме</vt:lpstr>
      <vt:lpstr>Почему для археологов так важна столовая посуда этого типа?</vt:lpstr>
      <vt:lpstr>Столовая посуда Terra sigillata и Амфорная тара</vt:lpstr>
      <vt:lpstr>Спасибо за внимание.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Виктория</dc:creator>
  <cp:lastModifiedBy>Виктория</cp:lastModifiedBy>
  <cp:revision>34</cp:revision>
  <dcterms:created xsi:type="dcterms:W3CDTF">2024-11-19T19:18:11Z</dcterms:created>
  <dcterms:modified xsi:type="dcterms:W3CDTF">2024-12-14T12:55:51Z</dcterms:modified>
</cp:coreProperties>
</file>