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76" r:id="rId2"/>
    <p:sldId id="278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7" r:id="rId12"/>
    <p:sldId id="282" r:id="rId13"/>
    <p:sldId id="273" r:id="rId14"/>
    <p:sldId id="274" r:id="rId15"/>
    <p:sldId id="279" r:id="rId16"/>
    <p:sldId id="280" r:id="rId17"/>
    <p:sldId id="281" r:id="rId18"/>
    <p:sldId id="262" r:id="rId19"/>
    <p:sldId id="275" r:id="rId20"/>
    <p:sldId id="285" r:id="rId21"/>
    <p:sldId id="263" r:id="rId22"/>
    <p:sldId id="264" r:id="rId23"/>
    <p:sldId id="284" r:id="rId24"/>
    <p:sldId id="283" r:id="rId25"/>
    <p:sldId id="26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5"/>
  </p:normalViewPr>
  <p:slideViewPr>
    <p:cSldViewPr snapToGrid="0" snapToObjects="1">
      <p:cViewPr>
        <p:scale>
          <a:sx n="87" d="100"/>
          <a:sy n="87" d="100"/>
        </p:scale>
        <p:origin x="33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4384-CADE-5546-91A5-3804FF93567D}" type="datetimeFigureOut">
              <a:rPr lang="en-RU" smtClean="0"/>
              <a:t>02.10.2024</a:t>
            </a:fld>
            <a:endParaRPr lang="en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8CC0-B870-1B42-B725-D430B49213E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358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4384-CADE-5546-91A5-3804FF93567D}" type="datetimeFigureOut">
              <a:rPr lang="en-RU" smtClean="0"/>
              <a:t>02.10.2024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8CC0-B870-1B42-B725-D430B49213E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16507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4384-CADE-5546-91A5-3804FF93567D}" type="datetimeFigureOut">
              <a:rPr lang="en-RU" smtClean="0"/>
              <a:t>02.10.2024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8CC0-B870-1B42-B725-D430B49213E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18783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4384-CADE-5546-91A5-3804FF93567D}" type="datetimeFigureOut">
              <a:rPr lang="en-RU" smtClean="0"/>
              <a:t>02.10.2024</a:t>
            </a:fld>
            <a:endParaRPr lang="en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8CC0-B870-1B42-B725-D430B49213E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53948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4384-CADE-5546-91A5-3804FF93567D}" type="datetimeFigureOut">
              <a:rPr lang="en-RU" smtClean="0"/>
              <a:t>02.10.2024</a:t>
            </a:fld>
            <a:endParaRPr lang="en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8CC0-B870-1B42-B725-D430B49213E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55969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4384-CADE-5546-91A5-3804FF93567D}" type="datetimeFigureOut">
              <a:rPr lang="en-RU" smtClean="0"/>
              <a:t>02.10.2024</a:t>
            </a:fld>
            <a:endParaRPr lang="en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8CC0-B870-1B42-B725-D430B49213E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88016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4384-CADE-5546-91A5-3804FF93567D}" type="datetimeFigureOut">
              <a:rPr lang="en-RU" smtClean="0"/>
              <a:t>02.10.2024</a:t>
            </a:fld>
            <a:endParaRPr lang="en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8CC0-B870-1B42-B725-D430B49213EA}" type="slidenum">
              <a:rPr lang="en-RU" smtClean="0"/>
              <a:t>‹#›</a:t>
            </a:fld>
            <a:endParaRPr lang="en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244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4384-CADE-5546-91A5-3804FF93567D}" type="datetimeFigureOut">
              <a:rPr lang="en-RU" smtClean="0"/>
              <a:t>02.10.2024</a:t>
            </a:fld>
            <a:endParaRPr lang="en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8CC0-B870-1B42-B725-D430B49213E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03720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4384-CADE-5546-91A5-3804FF93567D}" type="datetimeFigureOut">
              <a:rPr lang="en-RU" smtClean="0"/>
              <a:t>02.10.2024</a:t>
            </a:fld>
            <a:endParaRPr lang="en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8CC0-B870-1B42-B725-D430B49213E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998863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4384-CADE-5546-91A5-3804FF93567D}" type="datetimeFigureOut">
              <a:rPr lang="en-RU" smtClean="0"/>
              <a:t>02.10.2024</a:t>
            </a:fld>
            <a:endParaRPr lang="en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8CC0-B870-1B42-B725-D430B49213E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52779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A23A4384-CADE-5546-91A5-3804FF93567D}" type="datetimeFigureOut">
              <a:rPr lang="en-RU" smtClean="0"/>
              <a:t>02.10.2024</a:t>
            </a:fld>
            <a:endParaRPr lang="en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8CC0-B870-1B42-B725-D430B49213E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07911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A23A4384-CADE-5546-91A5-3804FF93567D}" type="datetimeFigureOut">
              <a:rPr lang="en-RU" smtClean="0"/>
              <a:t>02.10.2024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DAF8CC0-B870-1B42-B725-D430B49213E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82336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1E582-FF08-C545-944E-7DC082E88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453" y="694867"/>
            <a:ext cx="9611094" cy="2483048"/>
          </a:xfrm>
        </p:spPr>
        <p:txBody>
          <a:bodyPr>
            <a:normAutofit fontScale="90000"/>
          </a:bodyPr>
          <a:lstStyle/>
          <a:p>
            <a:r>
              <a:rPr lang="en-RU" sz="1800" dirty="0">
                <a:effectLst/>
                <a:latin typeface="William Text Pro Reg" pitchFamily="2" charset="0"/>
                <a:ea typeface="William Text Pro Reg" pitchFamily="2" charset="0"/>
              </a:rPr>
              <a:t>Не делай себе скульптурного изображения (</a:t>
            </a:r>
            <a:r>
              <a:rPr lang="en-US" sz="1800" dirty="0">
                <a:effectLst/>
                <a:latin typeface="William Text Pro Reg" pitchFamily="2" charset="0"/>
                <a:ea typeface="William Text Pro Reg" pitchFamily="2" charset="0"/>
              </a:rPr>
              <a:t>p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</a:rPr>
              <a:t>é</a:t>
            </a:r>
            <a:r>
              <a:rPr lang="en-US" sz="1800" dirty="0" err="1">
                <a:effectLst/>
                <a:latin typeface="William Text Pro Reg" pitchFamily="2" charset="0"/>
                <a:ea typeface="William Text Pro Reg" pitchFamily="2" charset="0"/>
              </a:rPr>
              <a:t>sel</a:t>
            </a:r>
            <a:r>
              <a:rPr lang="en-RU" sz="1800" dirty="0">
                <a:effectLst/>
                <a:latin typeface="William Text Pro Reg" pitchFamily="2" charset="0"/>
                <a:ea typeface="William Text Pro Reg" pitchFamily="2" charset="0"/>
              </a:rPr>
              <a:t>) </a:t>
            </a:r>
            <a:br>
              <a:rPr lang="en-RU" sz="1800" dirty="0">
                <a:effectLst/>
                <a:latin typeface="William Text Pro Reg" pitchFamily="2" charset="0"/>
                <a:ea typeface="William Text Pro Reg" pitchFamily="2" charset="0"/>
              </a:rPr>
            </a:br>
            <a:r>
              <a:rPr lang="en-RU" sz="1800" dirty="0">
                <a:effectLst/>
                <a:latin typeface="William Text Pro Reg" pitchFamily="2" charset="0"/>
                <a:ea typeface="William Text Pro Reg" pitchFamily="2" charset="0"/>
              </a:rPr>
              <a:t>или подобия 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</a:rPr>
              <a:t>(</a:t>
            </a:r>
            <a:r>
              <a:rPr lang="en-US" sz="1800" dirty="0">
                <a:effectLst/>
                <a:latin typeface="William Text Pro Reg" pitchFamily="2" charset="0"/>
                <a:ea typeface="William Text Pro Reg" pitchFamily="2" charset="0"/>
              </a:rPr>
              <a:t>t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</a:rPr>
              <a:t>ə</a:t>
            </a:r>
            <a:r>
              <a:rPr lang="en-US" sz="1800" dirty="0">
                <a:effectLst/>
                <a:latin typeface="William Text Pro Reg" pitchFamily="2" charset="0"/>
                <a:ea typeface="William Text Pro Reg" pitchFamily="2" charset="0"/>
              </a:rPr>
              <a:t>m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</a:rPr>
              <a:t>û</a:t>
            </a:r>
            <a:r>
              <a:rPr lang="en-US" sz="1800" dirty="0">
                <a:effectLst/>
                <a:latin typeface="William Text Pro Reg" pitchFamily="2" charset="0"/>
                <a:ea typeface="William Text Pro Reg" pitchFamily="2" charset="0"/>
              </a:rPr>
              <a:t>n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</a:rPr>
              <a:t>ā</a:t>
            </a:r>
            <a:r>
              <a:rPr lang="en-US" sz="1800" baseline="30000" dirty="0">
                <a:effectLst/>
                <a:latin typeface="William Text Pro Reg" pitchFamily="2" charset="0"/>
                <a:ea typeface="William Text Pro Reg" pitchFamily="2" charset="0"/>
              </a:rPr>
              <a:t>h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</a:rPr>
              <a:t>) </a:t>
            </a:r>
            <a:r>
              <a:rPr lang="en-RU" sz="1800" dirty="0">
                <a:effectLst/>
                <a:latin typeface="William Text Pro Reg" pitchFamily="2" charset="0"/>
                <a:ea typeface="William Text Pro Reg" pitchFamily="2" charset="0"/>
              </a:rPr>
              <a:t>того, </a:t>
            </a:r>
            <a:br>
              <a:rPr lang="en-RU" sz="1800" dirty="0">
                <a:effectLst/>
                <a:latin typeface="William Text Pro Reg" pitchFamily="2" charset="0"/>
                <a:ea typeface="William Text Pro Reg" pitchFamily="2" charset="0"/>
              </a:rPr>
            </a:br>
            <a:r>
              <a:rPr lang="en-RU" sz="1800" dirty="0">
                <a:effectLst/>
                <a:latin typeface="William Text Pro Reg" pitchFamily="2" charset="0"/>
                <a:ea typeface="William Text Pro Reg" pitchFamily="2" charset="0"/>
              </a:rPr>
              <a:t>что на небе наверху, и что на земле внизу, </a:t>
            </a:r>
            <a:br>
              <a:rPr lang="en-RU" sz="1800" dirty="0">
                <a:effectLst/>
                <a:latin typeface="William Text Pro Reg" pitchFamily="2" charset="0"/>
                <a:ea typeface="William Text Pro Reg" pitchFamily="2" charset="0"/>
              </a:rPr>
            </a:br>
            <a:r>
              <a:rPr lang="en-RU" sz="1800" dirty="0">
                <a:effectLst/>
                <a:latin typeface="William Text Pro Reg" pitchFamily="2" charset="0"/>
                <a:ea typeface="William Text Pro Reg" pitchFamily="2" charset="0"/>
              </a:rPr>
              <a:t>и что в воде ниже земли</a:t>
            </a:r>
            <a:br>
              <a:rPr lang="ru-RU" sz="1800" dirty="0">
                <a:effectLst/>
                <a:latin typeface="William Text Pro Reg" pitchFamily="2" charset="0"/>
                <a:ea typeface="William Text Pro Reg" pitchFamily="2" charset="0"/>
              </a:rPr>
            </a:br>
            <a:br>
              <a:rPr lang="ru-RU" sz="1800" dirty="0">
                <a:effectLst/>
                <a:latin typeface="William Text Pro Reg" pitchFamily="2" charset="0"/>
                <a:ea typeface="William Text Pro Reg" pitchFamily="2" charset="0"/>
              </a:rPr>
            </a:br>
            <a:r>
              <a:rPr lang="ru-RU" sz="1800" dirty="0">
                <a:latin typeface="William Text Pro Reg" pitchFamily="2" charset="0"/>
                <a:ea typeface="William Text Pro Reg" pitchFamily="2" charset="0"/>
              </a:rPr>
              <a:t>Не </a:t>
            </a:r>
            <a:r>
              <a:rPr lang="ru-RU" sz="1800" dirty="0" err="1">
                <a:latin typeface="William Text Pro Reg" pitchFamily="2" charset="0"/>
                <a:ea typeface="William Text Pro Reg" pitchFamily="2" charset="0"/>
              </a:rPr>
              <a:t>поклоняйся</a:t>
            </a:r>
            <a:r>
              <a:rPr lang="ru-RU" sz="1800" dirty="0">
                <a:latin typeface="William Text Pro Reg" pitchFamily="2" charset="0"/>
                <a:ea typeface="William Text Pro Reg" pitchFamily="2" charset="0"/>
              </a:rPr>
              <a:t> им и не служи им, ибо Я‚ ГОСПОДЬ, твой Бог‚ — </a:t>
            </a:r>
            <a:r>
              <a:rPr lang="ru-RU" sz="1800" dirty="0" err="1">
                <a:latin typeface="William Text Pro Reg" pitchFamily="2" charset="0"/>
                <a:ea typeface="William Text Pro Reg" pitchFamily="2" charset="0"/>
              </a:rPr>
              <a:t>ревнивыи</a:t>
            </a:r>
            <a:r>
              <a:rPr lang="ru-RU" sz="1800" dirty="0">
                <a:latin typeface="William Text Pro Reg" pitchFamily="2" charset="0"/>
                <a:ea typeface="William Text Pro Reg" pitchFamily="2" charset="0"/>
              </a:rPr>
              <a:t>̆ Бог</a:t>
            </a:r>
            <a:br>
              <a:rPr lang="ru-RU" sz="1800" dirty="0">
                <a:latin typeface="William Text Pro Reg" pitchFamily="2" charset="0"/>
                <a:ea typeface="William Text Pro Reg" pitchFamily="2" charset="0"/>
              </a:rPr>
            </a:br>
            <a:br>
              <a:rPr lang="en-RU" sz="1800" dirty="0">
                <a:latin typeface="William Text Pro Reg" pitchFamily="2" charset="0"/>
                <a:ea typeface="William Text Pro Reg" pitchFamily="2" charset="0"/>
              </a:rPr>
            </a:br>
            <a:r>
              <a:rPr lang="en-RU" sz="1800" dirty="0">
                <a:effectLst/>
                <a:latin typeface="William Text Pro Reg" pitchFamily="2" charset="0"/>
                <a:ea typeface="William Text Pro Reg" pitchFamily="2" charset="0"/>
              </a:rPr>
              <a:t>(</a:t>
            </a:r>
            <a:r>
              <a:rPr lang="en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Исх 20:4-5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||</a:t>
            </a:r>
            <a:r>
              <a:rPr lang="en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Втор 5:8-9</a:t>
            </a:r>
            <a:r>
              <a:rPr lang="en-RU" sz="1200" dirty="0">
                <a:effectLst/>
              </a:rPr>
              <a:t> </a:t>
            </a:r>
            <a:r>
              <a:rPr lang="en-RU" sz="1800" dirty="0">
                <a:effectLst/>
                <a:latin typeface="William Text Pro Reg" pitchFamily="2" charset="0"/>
                <a:ea typeface="William Text Pro Reg" pitchFamily="2" charset="0"/>
              </a:rPr>
              <a:t>)</a:t>
            </a:r>
            <a:endParaRPr lang="en-RU" dirty="0">
              <a:latin typeface="William Text Pro Reg" pitchFamily="2" charset="0"/>
              <a:ea typeface="William Text Pro Reg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373B7-CFBD-A64E-8CC3-91432971C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0453" y="3429000"/>
            <a:ext cx="9611094" cy="3101983"/>
          </a:xfrm>
        </p:spPr>
        <p:txBody>
          <a:bodyPr/>
          <a:lstStyle/>
          <a:p>
            <a:r>
              <a:rPr lang="ru-RU" dirty="0">
                <a:latin typeface="William Text Pro Reg" pitchFamily="2" charset="0"/>
                <a:ea typeface="William Text Pro Reg" pitchFamily="2" charset="0"/>
              </a:rPr>
              <a:t>Запрет изображать других богов или Яхве? (ср. </a:t>
            </a:r>
            <a:r>
              <a:rPr lang="ru-RU" dirty="0" err="1">
                <a:latin typeface="William Text Pro Reg" pitchFamily="2" charset="0"/>
                <a:ea typeface="William Text Pro Reg" pitchFamily="2" charset="0"/>
              </a:rPr>
              <a:t>Исх</a:t>
            </a:r>
            <a:r>
              <a:rPr lang="ru-RU" dirty="0">
                <a:latin typeface="William Text Pro Reg" pitchFamily="2" charset="0"/>
                <a:ea typeface="William Text Pro Reg" pitchFamily="2" charset="0"/>
              </a:rPr>
              <a:t> 20:3)</a:t>
            </a:r>
          </a:p>
          <a:p>
            <a:r>
              <a:rPr lang="ru-RU" dirty="0">
                <a:latin typeface="William Text Pro Reg" pitchFamily="2" charset="0"/>
                <a:ea typeface="William Text Pro Reg" pitchFamily="2" charset="0"/>
              </a:rPr>
              <a:t>Запрет касается скульптур, или любых изображений на плоскости или барельефе?</a:t>
            </a:r>
          </a:p>
          <a:p>
            <a:r>
              <a:rPr lang="ru-RU" dirty="0">
                <a:latin typeface="William Text Pro Reg" pitchFamily="2" charset="0"/>
                <a:ea typeface="William Text Pro Reg" pitchFamily="2" charset="0"/>
              </a:rPr>
              <a:t>Как </a:t>
            </a:r>
            <a:r>
              <a:rPr lang="en-RU" dirty="0">
                <a:latin typeface="William Text Pro Reg" pitchFamily="2" charset="0"/>
                <a:ea typeface="William Text Pro Reg" pitchFamily="2" charset="0"/>
              </a:rPr>
              <a:t>датиров</a:t>
            </a:r>
            <a:r>
              <a:rPr lang="ru-RU" dirty="0" err="1">
                <a:latin typeface="William Text Pro Reg" pitchFamily="2" charset="0"/>
                <a:ea typeface="William Text Pro Reg" pitchFamily="2" charset="0"/>
              </a:rPr>
              <a:t>ать</a:t>
            </a:r>
            <a:r>
              <a:rPr lang="en-RU" dirty="0">
                <a:latin typeface="William Text Pro Reg" pitchFamily="2" charset="0"/>
                <a:ea typeface="William Text Pro Reg" pitchFamily="2" charset="0"/>
              </a:rPr>
              <a:t> Исх 20:4-5 </a:t>
            </a:r>
            <a:r>
              <a:rPr lang="ru-RU" dirty="0">
                <a:latin typeface="William Text Pro Reg" pitchFamily="2" charset="0"/>
                <a:ea typeface="William Text Pro Reg" pitchFamily="2" charset="0"/>
              </a:rPr>
              <a:t>||</a:t>
            </a:r>
            <a:r>
              <a:rPr lang="en-RU" dirty="0">
                <a:latin typeface="William Text Pro Reg" pitchFamily="2" charset="0"/>
                <a:ea typeface="William Text Pro Reg" pitchFamily="2" charset="0"/>
              </a:rPr>
              <a:t> Втор 5:8-9 </a:t>
            </a:r>
            <a:r>
              <a:rPr lang="ru-RU" dirty="0">
                <a:latin typeface="William Text Pro Reg" pitchFamily="2" charset="0"/>
                <a:ea typeface="William Text Pro Reg" pitchFamily="2" charset="0"/>
              </a:rPr>
              <a:t>и каков</a:t>
            </a:r>
            <a:r>
              <a:rPr lang="en-RU" dirty="0">
                <a:latin typeface="William Text Pro Reg" pitchFamily="2" charset="0"/>
                <a:ea typeface="William Text Pro Reg" pitchFamily="2" charset="0"/>
              </a:rPr>
              <a:t> генезис его окончательной литературной формы</a:t>
            </a:r>
            <a:r>
              <a:rPr lang="ru-RU" dirty="0">
                <a:latin typeface="William Text Pro Reg" pitchFamily="2" charset="0"/>
                <a:ea typeface="William Text Pro Reg" pitchFamily="2" charset="0"/>
              </a:rPr>
              <a:t>?</a:t>
            </a:r>
          </a:p>
          <a:p>
            <a:r>
              <a:rPr lang="ru-RU" dirty="0">
                <a:latin typeface="William Text Pro Reg" pitchFamily="2" charset="0"/>
                <a:ea typeface="William Text Pro Reg" pitchFamily="2" charset="0"/>
              </a:rPr>
              <a:t>П</a:t>
            </a:r>
            <a:r>
              <a:rPr lang="en-RU" dirty="0">
                <a:latin typeface="William Text Pro Reg" pitchFamily="2" charset="0"/>
                <a:ea typeface="William Text Pro Reg" pitchFamily="2" charset="0"/>
              </a:rPr>
              <a:t>озволяю</a:t>
            </a:r>
            <a:r>
              <a:rPr lang="ru-RU" dirty="0">
                <a:latin typeface="William Text Pro Reg" pitchFamily="2" charset="0"/>
                <a:ea typeface="William Text Pro Reg" pitchFamily="2" charset="0"/>
              </a:rPr>
              <a:t>т данные археологии</a:t>
            </a:r>
            <a:r>
              <a:rPr lang="en-RU" dirty="0">
                <a:latin typeface="William Text Pro Reg" pitchFamily="2" charset="0"/>
                <a:ea typeface="William Text Pro Reg" pitchFamily="2" charset="0"/>
              </a:rPr>
              <a:t> реконструировать формы изображений божеств, табу на</a:t>
            </a:r>
            <a:r>
              <a:rPr lang="ru-RU" dirty="0">
                <a:latin typeface="William Text Pro Reg" pitchFamily="2" charset="0"/>
                <a:ea typeface="William Text Pro Reg" pitchFamily="2" charset="0"/>
              </a:rPr>
              <a:t> наложено?</a:t>
            </a:r>
          </a:p>
          <a:p>
            <a:r>
              <a:rPr lang="ru-RU" dirty="0">
                <a:latin typeface="William Text Pro Reg" pitchFamily="2" charset="0"/>
                <a:ea typeface="William Text Pro Reg" pitchFamily="2" charset="0"/>
              </a:rPr>
              <a:t>Как соотносятся </a:t>
            </a:r>
            <a:r>
              <a:rPr lang="en-RU" dirty="0">
                <a:latin typeface="William Text Pro Reg" pitchFamily="2" charset="0"/>
                <a:ea typeface="William Text Pro Reg" pitchFamily="2" charset="0"/>
              </a:rPr>
              <a:t>втор</a:t>
            </a:r>
            <a:r>
              <a:rPr lang="ru-RU" dirty="0" err="1">
                <a:latin typeface="William Text Pro Reg" pitchFamily="2" charset="0"/>
                <a:ea typeface="William Text Pro Reg" pitchFamily="2" charset="0"/>
              </a:rPr>
              <a:t>ая</a:t>
            </a:r>
            <a:r>
              <a:rPr lang="en-RU" dirty="0">
                <a:latin typeface="William Text Pro Reg" pitchFamily="2" charset="0"/>
                <a:ea typeface="William Text Pro Reg" pitchFamily="2" charset="0"/>
              </a:rPr>
              <a:t> заповед</a:t>
            </a:r>
            <a:r>
              <a:rPr lang="ru-RU" dirty="0">
                <a:latin typeface="William Text Pro Reg" pitchFamily="2" charset="0"/>
                <a:ea typeface="William Text Pro Reg" pitchFamily="2" charset="0"/>
              </a:rPr>
              <a:t>ь</a:t>
            </a:r>
            <a:r>
              <a:rPr lang="en-RU" dirty="0">
                <a:latin typeface="William Text Pro Reg" pitchFamily="2" charset="0"/>
                <a:ea typeface="William Text Pro Reg" pitchFamily="2" charset="0"/>
              </a:rPr>
              <a:t> и становлени</a:t>
            </a:r>
            <a:r>
              <a:rPr lang="ru-RU" dirty="0">
                <a:latin typeface="William Text Pro Reg" pitchFamily="2" charset="0"/>
                <a:ea typeface="William Text Pro Reg" pitchFamily="2" charset="0"/>
              </a:rPr>
              <a:t>е</a:t>
            </a:r>
            <a:r>
              <a:rPr lang="en-RU" dirty="0">
                <a:latin typeface="William Text Pro Reg" pitchFamily="2" charset="0"/>
                <a:ea typeface="William Text Pro Reg" pitchFamily="2" charset="0"/>
              </a:rPr>
              <a:t> религиозной традиции иудаизма / кристаллизаци</a:t>
            </a:r>
            <a:r>
              <a:rPr lang="ru-RU" dirty="0">
                <a:latin typeface="William Text Pro Reg" pitchFamily="2" charset="0"/>
                <a:ea typeface="William Text Pro Reg" pitchFamily="2" charset="0"/>
              </a:rPr>
              <a:t>я</a:t>
            </a:r>
            <a:r>
              <a:rPr lang="en-RU" dirty="0">
                <a:latin typeface="William Text Pro Reg" pitchFamily="2" charset="0"/>
                <a:ea typeface="William Text Pro Reg" pitchFamily="2" charset="0"/>
              </a:rPr>
              <a:t> монотеизма</a:t>
            </a:r>
            <a:r>
              <a:rPr lang="ru-RU" dirty="0">
                <a:latin typeface="William Text Pro Reg" pitchFamily="2" charset="0"/>
                <a:ea typeface="William Text Pro Reg" pitchFamily="2" charset="0"/>
              </a:rPr>
              <a:t>?</a:t>
            </a:r>
            <a:endParaRPr lang="en-RU" dirty="0">
              <a:latin typeface="William Text Pro Reg" pitchFamily="2" charset="0"/>
              <a:ea typeface="William Text Pro Reg" pitchFamily="2" charset="0"/>
            </a:endParaRPr>
          </a:p>
          <a:p>
            <a:endParaRPr lang="en-RU" dirty="0">
              <a:latin typeface="William Text Pro Reg" pitchFamily="2" charset="0"/>
              <a:ea typeface="William Text Pro Re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598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78ABE-D5F7-3042-B526-C2180725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48082"/>
            <a:ext cx="7729728" cy="1188720"/>
          </a:xfrm>
        </p:spPr>
        <p:txBody>
          <a:bodyPr/>
          <a:lstStyle/>
          <a:p>
            <a:r>
              <a:rPr lang="en-US" dirty="0"/>
              <a:t>G </a:t>
            </a:r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небесные тела</a:t>
            </a:r>
            <a:br>
              <a:rPr lang="en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</a:br>
            <a:endParaRPr lang="en-R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36CE4B-FEE0-714E-9558-1982AF88D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963" y="2447514"/>
            <a:ext cx="4891870" cy="3344921"/>
          </a:xfrm>
        </p:spPr>
        <p:txBody>
          <a:bodyPr>
            <a:normAutofit/>
          </a:bodyPr>
          <a:lstStyle/>
          <a:p>
            <a:r>
              <a:rPr lang="en-US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g</a:t>
            </a:r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1 солнце</a:t>
            </a:r>
            <a:r>
              <a:rPr lang="en-US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(</a:t>
            </a:r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с крыльями и без</a:t>
            </a:r>
            <a:r>
              <a:rPr lang="en-US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)</a:t>
            </a:r>
          </a:p>
          <a:p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g</a:t>
            </a:r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2 луна</a:t>
            </a:r>
            <a:endParaRPr lang="en-US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g</a:t>
            </a:r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3 звезды</a:t>
            </a:r>
            <a:endParaRPr lang="en-US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0A6D33-9A74-D041-A1ED-53F932748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635" y="1967325"/>
            <a:ext cx="3035300" cy="2235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AD33B6-3A38-BD44-93FF-871FB3D1C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001" y="3722335"/>
            <a:ext cx="2489200" cy="207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CF4F5B-7649-D345-BC99-3FCF7F1AF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7369" y="3429000"/>
            <a:ext cx="2215720" cy="236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50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91C45-2AE6-3942-A059-2FC716A06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756" y="979682"/>
            <a:ext cx="7729728" cy="1823478"/>
          </a:xfrm>
          <a:solidFill>
            <a:schemeClr val="bg1"/>
          </a:solidFill>
        </p:spPr>
        <p:txBody>
          <a:bodyPr/>
          <a:lstStyle/>
          <a:p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Tryggve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N.D.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Mettinger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1995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Graven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Image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Israelite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Aniconism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Its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Ancient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Near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Eastern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Context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R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38F08B-0503-ED41-A79D-4435D896F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2262" y="979682"/>
            <a:ext cx="1305706" cy="1827988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54FE8BF-5D42-E141-926A-F936273228DA}"/>
              </a:ext>
            </a:extLst>
          </p:cNvPr>
          <p:cNvSpPr txBox="1">
            <a:spLocks/>
          </p:cNvSpPr>
          <p:nvPr/>
        </p:nvSpPr>
        <p:spPr>
          <a:xfrm>
            <a:off x="1286756" y="3131768"/>
            <a:ext cx="9431212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A</a:t>
            </a:r>
            <a:r>
              <a:rPr lang="ru-RU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 	«де-факто» </a:t>
            </a:r>
            <a:r>
              <a:rPr lang="ru-RU" sz="2400" cap="all" spc="200" dirty="0" err="1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аниконизм</a:t>
            </a:r>
            <a:endParaRPr lang="en-RU" sz="24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B </a:t>
            </a:r>
            <a:r>
              <a:rPr lang="ru-RU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	 программный </a:t>
            </a:r>
            <a:r>
              <a:rPr lang="ru-RU" sz="2400" cap="all" spc="200" dirty="0" err="1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аниконизм</a:t>
            </a:r>
            <a:endParaRPr lang="ru-RU" sz="24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pPr lvl="1"/>
            <a:r>
              <a:rPr lang="en-US" sz="20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B 1		</a:t>
            </a:r>
            <a:r>
              <a:rPr lang="ru-RU" sz="1800" dirty="0">
                <a:latin typeface="William Text Pro Reg" pitchFamily="2" charset="0"/>
                <a:ea typeface="William Text Pro Reg" pitchFamily="2" charset="0"/>
              </a:rPr>
              <a:t>материальный </a:t>
            </a:r>
            <a:r>
              <a:rPr lang="ru-RU" sz="1800" dirty="0" err="1">
                <a:latin typeface="William Text Pro Reg" pitchFamily="2" charset="0"/>
                <a:ea typeface="William Text Pro Reg" pitchFamily="2" charset="0"/>
              </a:rPr>
              <a:t>аниконизм</a:t>
            </a:r>
            <a:r>
              <a:rPr lang="ru-RU" sz="1800" dirty="0">
                <a:latin typeface="William Text Pro Reg" pitchFamily="2" charset="0"/>
                <a:ea typeface="William Text Pro Reg" pitchFamily="2" charset="0"/>
              </a:rPr>
              <a:t> (предполагается наличие </a:t>
            </a:r>
            <a:r>
              <a:rPr lang="en-US" sz="1800" dirty="0">
                <a:latin typeface="William Text Pro Reg" pitchFamily="2" charset="0"/>
                <a:ea typeface="William Text Pro Reg" pitchFamily="2" charset="0"/>
              </a:rPr>
              <a:t>				</a:t>
            </a:r>
            <a:r>
              <a:rPr lang="ru-RU" sz="1800" dirty="0" err="1">
                <a:latin typeface="William Text Pro Reg" pitchFamily="2" charset="0"/>
                <a:ea typeface="William Text Pro Reg" pitchFamily="2" charset="0"/>
              </a:rPr>
              <a:t>аниконического</a:t>
            </a:r>
            <a:r>
              <a:rPr lang="ru-RU" sz="1800" dirty="0">
                <a:latin typeface="William Text Pro Reg" pitchFamily="2" charset="0"/>
                <a:ea typeface="William Text Pro Reg" pitchFamily="2" charset="0"/>
              </a:rPr>
              <a:t> культового символа) </a:t>
            </a:r>
            <a:endParaRPr lang="en-US" sz="1800" dirty="0">
              <a:latin typeface="William Text Pro Reg" pitchFamily="2" charset="0"/>
              <a:ea typeface="William Text Pro Reg" pitchFamily="2" charset="0"/>
            </a:endParaRPr>
          </a:p>
          <a:p>
            <a:pPr lvl="1"/>
            <a:r>
              <a:rPr lang="en-US" sz="1800" dirty="0">
                <a:latin typeface="William Text Pro Reg" pitchFamily="2" charset="0"/>
                <a:ea typeface="William Text Pro Reg" pitchFamily="2" charset="0"/>
              </a:rPr>
              <a:t>B 2		</a:t>
            </a:r>
            <a:r>
              <a:rPr lang="ru-RU" sz="1800" dirty="0" err="1">
                <a:latin typeface="William Text Pro Reg" pitchFamily="2" charset="0"/>
                <a:ea typeface="William Text Pro Reg" pitchFamily="2" charset="0"/>
              </a:rPr>
              <a:t>аниконизм</a:t>
            </a:r>
            <a:r>
              <a:rPr lang="ru-RU" sz="1800" dirty="0">
                <a:latin typeface="William Text Pro Reg" pitchFamily="2" charset="0"/>
                <a:ea typeface="William Text Pro Reg" pitchFamily="2" charset="0"/>
              </a:rPr>
              <a:t> «пустого пространства» (представление о </a:t>
            </a:r>
            <a:r>
              <a:rPr lang="en-US" sz="1800" dirty="0">
                <a:latin typeface="William Text Pro Reg" pitchFamily="2" charset="0"/>
                <a:ea typeface="William Text Pro Reg" pitchFamily="2" charset="0"/>
              </a:rPr>
              <a:t>			</a:t>
            </a:r>
            <a:r>
              <a:rPr lang="ru-RU" sz="1800" dirty="0">
                <a:latin typeface="William Text Pro Reg" pitchFamily="2" charset="0"/>
                <a:ea typeface="William Text Pro Reg" pitchFamily="2" charset="0"/>
              </a:rPr>
              <a:t>священной пустоте)</a:t>
            </a:r>
            <a:endParaRPr lang="en-RU" sz="1800" dirty="0">
              <a:latin typeface="William Text Pro Reg" pitchFamily="2" charset="0"/>
              <a:ea typeface="William Text Pro Re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40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07ED1-42D2-D248-A6AC-CB70C38CA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843" y="964692"/>
            <a:ext cx="8915399" cy="1188720"/>
          </a:xfrm>
        </p:spPr>
        <p:txBody>
          <a:bodyPr/>
          <a:lstStyle/>
          <a:p>
            <a:r>
              <a:rPr lang="ru-RU" dirty="0">
                <a:latin typeface="William Text Pro Reg" pitchFamily="2" charset="0"/>
                <a:ea typeface="William Text Pro Reg" pitchFamily="2" charset="0"/>
              </a:rPr>
              <a:t>В поисках иконографии </a:t>
            </a:r>
            <a:r>
              <a:rPr lang="ru-RU" dirty="0" err="1">
                <a:latin typeface="William Text Pro Reg" pitchFamily="2" charset="0"/>
                <a:ea typeface="William Text Pro Reg" pitchFamily="2" charset="0"/>
              </a:rPr>
              <a:t>яхве</a:t>
            </a:r>
            <a:endParaRPr lang="en-RU" dirty="0">
              <a:latin typeface="William Text Pro Reg" pitchFamily="2" charset="0"/>
              <a:ea typeface="William Text Pro Reg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EB7A0-CF72-264A-9FEB-42E8C0C8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1843" y="2654373"/>
            <a:ext cx="9078686" cy="310198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William Text Pro Reg" pitchFamily="2" charset="0"/>
                <a:ea typeface="William Text Pro Reg" pitchFamily="2" charset="0"/>
              </a:rPr>
              <a:t>I. </a:t>
            </a:r>
            <a:r>
              <a:rPr lang="ru-RU" sz="2400" dirty="0">
                <a:effectLst/>
                <a:latin typeface="William Text Pro Reg" pitchFamily="2" charset="0"/>
                <a:ea typeface="William Text Pro Reg" pitchFamily="2" charset="0"/>
              </a:rPr>
              <a:t>Антропоморфизмы Библии и сакральное искусство</a:t>
            </a:r>
          </a:p>
          <a:p>
            <a:r>
              <a:rPr lang="en-US" sz="2400" dirty="0">
                <a:effectLst/>
                <a:latin typeface="William Text Pro Reg" pitchFamily="2" charset="0"/>
                <a:ea typeface="William Text Pro Reg" pitchFamily="2" charset="0"/>
              </a:rPr>
              <a:t>II. </a:t>
            </a:r>
            <a:r>
              <a:rPr lang="ru-RU" sz="2400" dirty="0">
                <a:effectLst/>
                <a:latin typeface="William Text Pro Reg" pitchFamily="2" charset="0"/>
                <a:ea typeface="William Text Pro Reg" pitchFamily="2" charset="0"/>
              </a:rPr>
              <a:t>Иконографический канон Яхве?</a:t>
            </a:r>
            <a:r>
              <a:rPr lang="ru-RU" sz="2400" dirty="0">
                <a:latin typeface="William Text Pro Reg" pitchFamily="2" charset="0"/>
                <a:ea typeface="William Text Pro Reg" pitchFamily="2" charset="0"/>
              </a:rPr>
              <a:t> </a:t>
            </a:r>
            <a:r>
              <a:rPr lang="en-US" sz="2400" dirty="0">
                <a:effectLst/>
                <a:latin typeface="William Text Pro Reg" pitchFamily="2" charset="0"/>
                <a:ea typeface="William Text Pro Reg" pitchFamily="2" charset="0"/>
              </a:rPr>
              <a:t>(</a:t>
            </a:r>
            <a:r>
              <a:rPr lang="ru-RU" sz="2400" dirty="0">
                <a:effectLst/>
                <a:latin typeface="William Text Pro Reg" pitchFamily="2" charset="0"/>
                <a:ea typeface="William Text Pro Reg" pitchFamily="2" charset="0"/>
              </a:rPr>
              <a:t>данные археологии</a:t>
            </a:r>
            <a:r>
              <a:rPr lang="en-US" sz="2400" dirty="0">
                <a:effectLst/>
                <a:latin typeface="William Text Pro Reg" pitchFamily="2" charset="0"/>
                <a:ea typeface="William Text Pro Reg" pitchFamily="2" charset="0"/>
              </a:rPr>
              <a:t>)</a:t>
            </a:r>
            <a:endParaRPr lang="ru-RU" sz="2400" dirty="0">
              <a:effectLst/>
              <a:latin typeface="William Text Pro Reg" pitchFamily="2" charset="0"/>
              <a:ea typeface="William Text Pro Reg" pitchFamily="2" charset="0"/>
            </a:endParaRPr>
          </a:p>
          <a:p>
            <a:r>
              <a:rPr lang="en-US" sz="2400" dirty="0">
                <a:effectLst/>
                <a:latin typeface="William Text Pro Reg" pitchFamily="2" charset="0"/>
                <a:ea typeface="William Text Pro Reg" pitchFamily="2" charset="0"/>
              </a:rPr>
              <a:t>III. </a:t>
            </a:r>
            <a:r>
              <a:rPr lang="ru-RU" sz="2400" dirty="0">
                <a:effectLst/>
                <a:latin typeface="William Text Pro Reg" pitchFamily="2" charset="0"/>
                <a:ea typeface="William Text Pro Reg" pitchFamily="2" charset="0"/>
              </a:rPr>
              <a:t>Влияние </a:t>
            </a:r>
            <a:r>
              <a:rPr lang="ru-RU" sz="2400" dirty="0" err="1">
                <a:effectLst/>
                <a:latin typeface="William Text Pro Reg" pitchFamily="2" charset="0"/>
                <a:ea typeface="William Text Pro Reg" pitchFamily="2" charset="0"/>
              </a:rPr>
              <a:t>внебиблейского</a:t>
            </a:r>
            <a:r>
              <a:rPr lang="ru-RU" sz="2400" dirty="0">
                <a:effectLst/>
                <a:latin typeface="William Text Pro Reg" pitchFamily="2" charset="0"/>
                <a:ea typeface="William Text Pro Reg" pitchFamily="2" charset="0"/>
              </a:rPr>
              <a:t> </a:t>
            </a:r>
            <a:r>
              <a:rPr lang="ru-RU" sz="2400" dirty="0" err="1">
                <a:effectLst/>
                <a:latin typeface="William Text Pro Reg" pitchFamily="2" charset="0"/>
                <a:ea typeface="William Text Pro Reg" pitchFamily="2" charset="0"/>
              </a:rPr>
              <a:t>аниконизма</a:t>
            </a:r>
            <a:endParaRPr lang="en-RU" sz="2400" dirty="0">
              <a:effectLst/>
              <a:latin typeface="William Text Pro Reg" pitchFamily="2" charset="0"/>
              <a:ea typeface="William Text Pro Reg" pitchFamily="2" charset="0"/>
            </a:endParaRPr>
          </a:p>
          <a:p>
            <a:endParaRPr lang="en-US" sz="2400" dirty="0">
              <a:effectLst/>
              <a:latin typeface="William Text Pro Reg" pitchFamily="2" charset="0"/>
              <a:ea typeface="William Text Pro Reg" pitchFamily="2" charset="0"/>
            </a:endParaRPr>
          </a:p>
          <a:p>
            <a:r>
              <a:rPr lang="en-US" sz="2400" dirty="0">
                <a:latin typeface="William Text Pro Reg" pitchFamily="2" charset="0"/>
                <a:ea typeface="William Text Pro Reg" pitchFamily="2" charset="0"/>
              </a:rPr>
              <a:t> </a:t>
            </a:r>
            <a:endParaRPr lang="en-RU" sz="2400" dirty="0">
              <a:latin typeface="William Text Pro Reg" pitchFamily="2" charset="0"/>
              <a:ea typeface="William Text Pro Re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522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C5AA9-4CA2-4D4A-8BED-11D0D1A44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858" y="538843"/>
            <a:ext cx="9856922" cy="1188720"/>
          </a:xfrm>
        </p:spPr>
        <p:txBody>
          <a:bodyPr/>
          <a:lstStyle/>
          <a:p>
            <a:r>
              <a:rPr lang="en-US" sz="1800" dirty="0">
                <a:latin typeface="William Text Pro Reg" pitchFamily="2" charset="0"/>
                <a:ea typeface="William Text Pro Reg" pitchFamily="2" charset="0"/>
              </a:rPr>
              <a:t>I. 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</a:rPr>
              <a:t>Антропоморфизмы Библии и сакральное искусство</a:t>
            </a:r>
            <a:r>
              <a:rPr lang="en-RU" dirty="0">
                <a:effectLst/>
                <a:latin typeface="William Text Pro Reg" pitchFamily="2" charset="0"/>
                <a:ea typeface="William Text Pro Reg" pitchFamily="2" charset="0"/>
              </a:rPr>
              <a:t> </a:t>
            </a:r>
            <a:endParaRPr lang="en-RU" dirty="0">
              <a:latin typeface="William Text Pro Reg" pitchFamily="2" charset="0"/>
              <a:ea typeface="William Text Pro Reg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8E5D5-25F3-AD4F-8F0E-09F03C91C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7" y="2033887"/>
            <a:ext cx="9983123" cy="4285270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Псалмы, в которых используется выражение «видеть лицо Бога» (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Пс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11:7; 17:15; 27:4, 13; 42:3; 63:3; 84:8) – указание на переживание молящегося, стоящего перед статуей Божества в храме?</a:t>
            </a:r>
            <a:endParaRPr lang="en-RU" sz="1800" dirty="0">
              <a:effectLst/>
              <a:latin typeface="William Text Pro Reg" pitchFamily="2" charset="0"/>
              <a:ea typeface="William Text Pro Reg" pitchFamily="2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Тексты, в которых описаны  одежды Яхве (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Ис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6:1; 63:1–3;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Езек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16:8; Дан 7:9;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Пс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60:10; 108:10) – отсылка к ритуалу одевания культовой статуи?</a:t>
            </a:r>
          </a:p>
          <a:p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Псалмы, описывающие церемонии (?) процессий (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Пс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23</a:t>
            </a:r>
            <a:r>
              <a:rPr lang="en-US" dirty="0"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;</a:t>
            </a:r>
            <a:r>
              <a:rPr lang="en-US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67:25-26)</a:t>
            </a:r>
            <a:r>
              <a:rPr lang="en-US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и восшествия на престол (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Пс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46</a:t>
            </a:r>
            <a:r>
              <a:rPr lang="en-US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; 92; 94-98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Другие к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ультовые предписания, в частности, один из видов хлебной жертвы, т.н. называемый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leḥem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pānîm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трад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. перевод «хлеб предложение», букв. «хлеб [пред] Лицом» (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Исх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25:30; 35:13; 39:36; 1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Цар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21; 3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Цар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7:48; 2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Хрон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4:19), – заключено ли в этом термине (и в аналогичном выражении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šulḥan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happānîm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Числ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4:7) указание на еженедельное приношение в храм двенадцати хлебов, которые клались на стол «пред лицом ГОСПОДА» (Лев 24:6)? Стол для приношения – элемент устройства Скинии, храмов в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Нове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(1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Цар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21:1-7) и Иерусалиме (неясно был ли он один (3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Цар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7:48; 10:5; 2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Хрон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13:11; 29:18) или их было 10 (1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Хрон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28:16; 2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Хрон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4:8, 19)). В позднюю эпоху второго Храма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c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безусловно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аниконическим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культом как минимум стол продолжал существовать (1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Макк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  <a:cs typeface="Times New Roman" panose="02020603050405020304" pitchFamily="18" charset="0"/>
              </a:rPr>
              <a:t> 1:22; 4:49, см. деталь барельефа арки Тита)</a:t>
            </a:r>
            <a:endParaRPr lang="en-RU" sz="1800" dirty="0">
              <a:effectLst/>
              <a:latin typeface="William Text Pro Reg" pitchFamily="2" charset="0"/>
              <a:ea typeface="William Text Pro Reg" pitchFamily="2" charset="0"/>
              <a:cs typeface="Times New Roman" panose="02020603050405020304" pitchFamily="18" charset="0"/>
            </a:endParaRPr>
          </a:p>
          <a:p>
            <a:endParaRPr lang="en-RU" dirty="0">
              <a:latin typeface="William Text Pro Reg" pitchFamily="2" charset="0"/>
              <a:ea typeface="William Text Pro Re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290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07582-B386-824A-B56F-C5BECC188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William Text Pro Reg" pitchFamily="2" charset="0"/>
                <a:ea typeface="William Text Pro Reg" pitchFamily="2" charset="0"/>
              </a:rPr>
              <a:t>II. 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</a:rPr>
              <a:t>Иконографический канон Яхве?</a:t>
            </a:r>
            <a:br>
              <a:rPr lang="en-US" sz="1800" dirty="0">
                <a:effectLst/>
                <a:latin typeface="William Text Pro Reg" pitchFamily="2" charset="0"/>
                <a:ea typeface="William Text Pro Reg" pitchFamily="2" charset="0"/>
              </a:rPr>
            </a:br>
            <a:r>
              <a:rPr lang="en-US" sz="1800" dirty="0">
                <a:effectLst/>
                <a:latin typeface="William Text Pro Reg" pitchFamily="2" charset="0"/>
                <a:ea typeface="William Text Pro Reg" pitchFamily="2" charset="0"/>
              </a:rPr>
              <a:t>(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</a:rPr>
              <a:t>данные археологии</a:t>
            </a:r>
            <a:r>
              <a:rPr lang="en-US" sz="1800" dirty="0">
                <a:effectLst/>
                <a:latin typeface="William Text Pro Reg" pitchFamily="2" charset="0"/>
                <a:ea typeface="William Text Pro Reg" pitchFamily="2" charset="0"/>
              </a:rPr>
              <a:t>)</a:t>
            </a:r>
            <a:endParaRPr lang="en-RU" dirty="0">
              <a:latin typeface="William Text Pro Reg" pitchFamily="2" charset="0"/>
              <a:ea typeface="William Text Pro Reg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37810-F201-5949-9A3B-4CD4B6B4E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640" y="2872673"/>
            <a:ext cx="9960864" cy="302063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William Text Pro Reg" pitchFamily="2" charset="0"/>
                <a:ea typeface="William Text Pro Reg" pitchFamily="2" charset="0"/>
              </a:rPr>
              <a:t>A </a:t>
            </a:r>
            <a:r>
              <a:rPr lang="ru-RU" sz="2400" dirty="0" err="1">
                <a:effectLst/>
                <a:latin typeface="William Text Pro Reg" pitchFamily="2" charset="0"/>
                <a:ea typeface="William Text Pro Reg" pitchFamily="2" charset="0"/>
              </a:rPr>
              <a:t>Антроморфные</a:t>
            </a:r>
            <a:r>
              <a:rPr lang="ru-RU" sz="2400" dirty="0">
                <a:effectLst/>
                <a:latin typeface="William Text Pro Reg" pitchFamily="2" charset="0"/>
                <a:ea typeface="William Text Pro Reg" pitchFamily="2" charset="0"/>
              </a:rPr>
              <a:t> изображения</a:t>
            </a:r>
            <a:r>
              <a:rPr lang="en-RU" sz="2400" dirty="0">
                <a:effectLst/>
                <a:latin typeface="William Text Pro Reg" pitchFamily="2" charset="0"/>
                <a:ea typeface="William Text Pro Reg" pitchFamily="2" charset="0"/>
              </a:rPr>
              <a:t> </a:t>
            </a:r>
          </a:p>
          <a:p>
            <a:endParaRPr lang="en-RU" sz="2400" dirty="0">
              <a:effectLst/>
              <a:latin typeface="William Text Pro Reg" pitchFamily="2" charset="0"/>
              <a:ea typeface="William Text Pro Reg" pitchFamily="2" charset="0"/>
            </a:endParaRPr>
          </a:p>
          <a:p>
            <a:r>
              <a:rPr lang="en-US" sz="2400" dirty="0">
                <a:latin typeface="William Text Pro Reg" pitchFamily="2" charset="0"/>
                <a:ea typeface="William Text Pro Reg" pitchFamily="2" charset="0"/>
              </a:rPr>
              <a:t>B </a:t>
            </a:r>
            <a:r>
              <a:rPr lang="ru-RU" sz="2400" dirty="0" err="1">
                <a:latin typeface="William Text Pro Reg" pitchFamily="2" charset="0"/>
                <a:ea typeface="William Text Pro Reg" pitchFamily="2" charset="0"/>
              </a:rPr>
              <a:t>Териоморфные</a:t>
            </a:r>
            <a:r>
              <a:rPr lang="ru-RU" sz="2400" dirty="0">
                <a:latin typeface="William Text Pro Reg" pitchFamily="2" charset="0"/>
                <a:ea typeface="William Text Pro Reg" pitchFamily="2" charset="0"/>
              </a:rPr>
              <a:t>  изображения</a:t>
            </a:r>
            <a:endParaRPr lang="en-US" sz="2400" dirty="0">
              <a:latin typeface="William Text Pro Reg" pitchFamily="2" charset="0"/>
              <a:ea typeface="William Text Pro Reg" pitchFamily="2" charset="0"/>
            </a:endParaRPr>
          </a:p>
          <a:p>
            <a:endParaRPr lang="ru-RU" sz="2400" dirty="0">
              <a:latin typeface="William Text Pro Reg" pitchFamily="2" charset="0"/>
              <a:ea typeface="William Text Pro Reg" pitchFamily="2" charset="0"/>
            </a:endParaRPr>
          </a:p>
          <a:p>
            <a:r>
              <a:rPr lang="en-US" sz="2400" dirty="0">
                <a:latin typeface="William Text Pro Reg" pitchFamily="2" charset="0"/>
                <a:ea typeface="William Text Pro Reg" pitchFamily="2" charset="0"/>
              </a:rPr>
              <a:t>C </a:t>
            </a:r>
            <a:r>
              <a:rPr lang="ru-RU" sz="2400" dirty="0">
                <a:latin typeface="William Text Pro Reg" pitchFamily="2" charset="0"/>
                <a:ea typeface="William Text Pro Reg" pitchFamily="2" charset="0"/>
              </a:rPr>
              <a:t>Символические изображения</a:t>
            </a:r>
            <a:r>
              <a:rPr lang="en-US" sz="2400" dirty="0">
                <a:latin typeface="William Text Pro Reg" pitchFamily="2" charset="0"/>
                <a:ea typeface="William Text Pro Reg" pitchFamily="2" charset="0"/>
              </a:rPr>
              <a:t> </a:t>
            </a:r>
            <a:r>
              <a:rPr lang="ru-RU" sz="2400" dirty="0">
                <a:effectLst/>
                <a:latin typeface="William Text Pro Reg" pitchFamily="2" charset="0"/>
                <a:ea typeface="William Text Pro Reg" pitchFamily="2" charset="0"/>
              </a:rPr>
              <a:t>||</a:t>
            </a:r>
            <a:r>
              <a:rPr lang="en-US" sz="2400" dirty="0">
                <a:effectLst/>
                <a:latin typeface="William Text Pro Reg" pitchFamily="2" charset="0"/>
                <a:ea typeface="William Text Pro Reg" pitchFamily="2" charset="0"/>
              </a:rPr>
              <a:t> </a:t>
            </a:r>
            <a:r>
              <a:rPr lang="ru-RU" sz="2400" dirty="0">
                <a:effectLst/>
                <a:latin typeface="William Text Pro Reg" pitchFamily="2" charset="0"/>
                <a:ea typeface="William Text Pro Reg" pitchFamily="2" charset="0"/>
              </a:rPr>
              <a:t> </a:t>
            </a:r>
            <a:r>
              <a:rPr lang="ru-RU" sz="2400" dirty="0" err="1">
                <a:effectLst/>
                <a:latin typeface="William Text Pro Reg" pitchFamily="2" charset="0"/>
                <a:ea typeface="William Text Pro Reg" pitchFamily="2" charset="0"/>
              </a:rPr>
              <a:t>аниконизм</a:t>
            </a:r>
            <a:r>
              <a:rPr lang="ru-RU" sz="2400" dirty="0">
                <a:effectLst/>
                <a:latin typeface="William Text Pro Reg" pitchFamily="2" charset="0"/>
                <a:ea typeface="William Text Pro Reg" pitchFamily="2" charset="0"/>
              </a:rPr>
              <a:t> «пустого пространства»</a:t>
            </a:r>
            <a:endParaRPr lang="en-RU" sz="2400" dirty="0">
              <a:latin typeface="William Text Pro Reg" pitchFamily="2" charset="0"/>
              <a:ea typeface="William Text Pro Re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594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0C7E7-D896-8F4F-99C8-C1E29BD1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0154"/>
            <a:ext cx="7729728" cy="1188720"/>
          </a:xfrm>
        </p:spPr>
        <p:txBody>
          <a:bodyPr/>
          <a:lstStyle/>
          <a:p>
            <a:r>
              <a:rPr lang="ru-RU" sz="2800" dirty="0" err="1">
                <a:effectLst/>
                <a:latin typeface="William Text Pro Reg" pitchFamily="2" charset="0"/>
                <a:ea typeface="William Text Pro Reg" pitchFamily="2" charset="0"/>
              </a:rPr>
              <a:t>Антроморфные</a:t>
            </a:r>
            <a:r>
              <a:rPr lang="ru-RU" sz="2800" dirty="0">
                <a:effectLst/>
                <a:latin typeface="William Text Pro Reg" pitchFamily="2" charset="0"/>
                <a:ea typeface="William Text Pro Reg" pitchFamily="2" charset="0"/>
              </a:rPr>
              <a:t> изображения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60112-E0EE-A749-AC59-E1252CEDC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407" y="1615680"/>
            <a:ext cx="10508872" cy="201943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A	</a:t>
            </a:r>
            <a:r>
              <a:rPr lang="ru-RU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Тип «бог Илу» или «обожествленный предок»</a:t>
            </a:r>
          </a:p>
          <a:p>
            <a:r>
              <a:rPr lang="en-US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B	</a:t>
            </a:r>
            <a:r>
              <a:rPr lang="ru-RU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Тип «бог </a:t>
            </a:r>
            <a:r>
              <a:rPr lang="ru-RU" sz="1600" cap="all" spc="200" dirty="0" err="1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громовник</a:t>
            </a:r>
            <a:r>
              <a:rPr lang="ru-RU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»</a:t>
            </a:r>
          </a:p>
          <a:p>
            <a:r>
              <a:rPr lang="en-US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C	</a:t>
            </a:r>
            <a:r>
              <a:rPr lang="ru-RU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Человеческая голова (фрагмент фигуры всадника</a:t>
            </a:r>
          </a:p>
          <a:p>
            <a:r>
              <a:rPr lang="en-US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D	</a:t>
            </a:r>
            <a:r>
              <a:rPr lang="ru-RU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Бог и его жена</a:t>
            </a:r>
          </a:p>
          <a:p>
            <a:r>
              <a:rPr lang="en-US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E	</a:t>
            </a:r>
            <a:r>
              <a:rPr lang="ru-RU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Бог на троне/колеснице</a:t>
            </a:r>
            <a:endParaRPr lang="en-RU" sz="16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DCE3D3-D8B3-C345-90C1-3190C01F7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076" y="3635115"/>
            <a:ext cx="906900" cy="20194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F55A00-702B-F041-B9C6-01CAA1E10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407" y="3519465"/>
            <a:ext cx="1429928" cy="2432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34387B-EED1-B342-82DE-A02F12A70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790" y="4295247"/>
            <a:ext cx="936885" cy="10559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C4F36F-B860-6E45-93B0-7298B2EE5F40}"/>
              </a:ext>
            </a:extLst>
          </p:cNvPr>
          <p:cNvSpPr txBox="1"/>
          <p:nvPr/>
        </p:nvSpPr>
        <p:spPr>
          <a:xfrm>
            <a:off x="1369001" y="5951515"/>
            <a:ext cx="1429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A. 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Бронзовая статуэтка</a:t>
            </a:r>
          </a:p>
          <a:p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(</a:t>
            </a:r>
            <a:r>
              <a:rPr lang="ru-RU" sz="1200" dirty="0" err="1">
                <a:latin typeface="William Text Pro Reg" pitchFamily="2" charset="0"/>
                <a:ea typeface="William Text Pro Reg" pitchFamily="2" charset="0"/>
              </a:rPr>
              <a:t>Хацор</a:t>
            </a:r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, 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ЖВ </a:t>
            </a:r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I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)</a:t>
            </a:r>
            <a:endParaRPr lang="en-RU" sz="1200" dirty="0">
              <a:latin typeface="William Text Pro Reg" pitchFamily="2" charset="0"/>
              <a:ea typeface="William Text Pro Reg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A6EFE9-210D-FC45-89AD-6607B0ECE4FD}"/>
              </a:ext>
            </a:extLst>
          </p:cNvPr>
          <p:cNvSpPr txBox="1"/>
          <p:nvPr/>
        </p:nvSpPr>
        <p:spPr>
          <a:xfrm>
            <a:off x="2980076" y="5951515"/>
            <a:ext cx="161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B. 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Бронзовая статуэтка</a:t>
            </a:r>
          </a:p>
          <a:p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(</a:t>
            </a:r>
            <a:r>
              <a:rPr lang="ru-RU" sz="1200" dirty="0" err="1">
                <a:latin typeface="William Text Pro Reg" pitchFamily="2" charset="0"/>
                <a:ea typeface="William Text Pro Reg" pitchFamily="2" charset="0"/>
              </a:rPr>
              <a:t>Мегиддо</a:t>
            </a:r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, 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ЖВ </a:t>
            </a:r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I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)</a:t>
            </a:r>
            <a:endParaRPr lang="en-RU" sz="1200" dirty="0">
              <a:latin typeface="William Text Pro Reg" pitchFamily="2" charset="0"/>
              <a:ea typeface="William Text Pro Reg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6FF5BB-6FED-DC4B-8C60-2C5C72C66035}"/>
              </a:ext>
            </a:extLst>
          </p:cNvPr>
          <p:cNvSpPr txBox="1"/>
          <p:nvPr/>
        </p:nvSpPr>
        <p:spPr>
          <a:xfrm>
            <a:off x="4427454" y="5979563"/>
            <a:ext cx="1887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C. 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Глиняная голова</a:t>
            </a:r>
          </a:p>
          <a:p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(</a:t>
            </a:r>
            <a:r>
              <a:rPr lang="ru-RU" sz="1200" dirty="0" err="1">
                <a:latin typeface="William Text Pro Reg" pitchFamily="2" charset="0"/>
                <a:ea typeface="William Text Pro Reg" pitchFamily="2" charset="0"/>
              </a:rPr>
              <a:t>Тель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 </a:t>
            </a:r>
            <a:r>
              <a:rPr lang="ru-RU" sz="1200" dirty="0" err="1">
                <a:latin typeface="William Text Pro Reg" pitchFamily="2" charset="0"/>
                <a:ea typeface="William Text Pro Reg" pitchFamily="2" charset="0"/>
              </a:rPr>
              <a:t>Моца</a:t>
            </a:r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, 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ЖВ </a:t>
            </a:r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I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)</a:t>
            </a:r>
            <a:endParaRPr lang="en-RU" sz="1200" dirty="0">
              <a:latin typeface="William Text Pro Reg" pitchFamily="2" charset="0"/>
              <a:ea typeface="William Text Pro Reg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B85A35-F771-384B-ADC6-6F72D6B1A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941" y="3763215"/>
            <a:ext cx="1887356" cy="19445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9502C8-4067-684B-808D-37E6013959F3}"/>
              </a:ext>
            </a:extLst>
          </p:cNvPr>
          <p:cNvSpPr txBox="1"/>
          <p:nvPr/>
        </p:nvSpPr>
        <p:spPr>
          <a:xfrm>
            <a:off x="8961771" y="5951514"/>
            <a:ext cx="2869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E 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Божество на крылатом колесе. </a:t>
            </a:r>
          </a:p>
          <a:p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«Первая иудейская монета» (</a:t>
            </a:r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IV 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в)</a:t>
            </a:r>
          </a:p>
          <a:p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См. </a:t>
            </a:r>
            <a:r>
              <a:rPr lang="ru-RU" sz="1200" dirty="0" err="1">
                <a:latin typeface="William Text Pro Reg" pitchFamily="2" charset="0"/>
                <a:ea typeface="William Text Pro Reg" pitchFamily="2" charset="0"/>
              </a:rPr>
              <a:t>Шенкарь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 2008</a:t>
            </a:r>
            <a:endParaRPr lang="en-RU" sz="1200" dirty="0">
              <a:latin typeface="William Text Pro Reg" pitchFamily="2" charset="0"/>
              <a:ea typeface="William Text Pro Reg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08F6FB-9257-BF43-82FF-15FE6858B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5405" y="3966526"/>
            <a:ext cx="2474912" cy="16313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F53EE4-68CC-EE46-A9A2-4214257163AC}"/>
              </a:ext>
            </a:extLst>
          </p:cNvPr>
          <p:cNvSpPr txBox="1"/>
          <p:nvPr/>
        </p:nvSpPr>
        <p:spPr>
          <a:xfrm>
            <a:off x="6512843" y="5950411"/>
            <a:ext cx="2338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D. 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Пифос </a:t>
            </a:r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A, 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прорисовка</a:t>
            </a:r>
          </a:p>
          <a:p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(</a:t>
            </a:r>
            <a:r>
              <a:rPr lang="ru-RU" sz="1200" dirty="0" err="1">
                <a:latin typeface="William Text Pro Reg" pitchFamily="2" charset="0"/>
                <a:ea typeface="William Text Pro Reg" pitchFamily="2" charset="0"/>
              </a:rPr>
              <a:t>Кунтиллет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 </a:t>
            </a:r>
            <a:r>
              <a:rPr lang="ru-RU" sz="1200" dirty="0" err="1">
                <a:latin typeface="William Text Pro Reg" pitchFamily="2" charset="0"/>
                <a:ea typeface="William Text Pro Reg" pitchFamily="2" charset="0"/>
              </a:rPr>
              <a:t>Ажруд</a:t>
            </a:r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, 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ЖВ </a:t>
            </a:r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II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)</a:t>
            </a:r>
            <a:endParaRPr lang="en-RU" sz="1200" dirty="0">
              <a:latin typeface="William Text Pro Reg" pitchFamily="2" charset="0"/>
              <a:ea typeface="William Text Pro Re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988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7A16-61F6-9C43-B87B-E0F030060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032" y="470451"/>
            <a:ext cx="8701935" cy="1188720"/>
          </a:xfrm>
        </p:spPr>
        <p:txBody>
          <a:bodyPr/>
          <a:lstStyle/>
          <a:p>
            <a:r>
              <a:rPr lang="ru-RU" dirty="0" err="1">
                <a:latin typeface="William Text Pro Reg" pitchFamily="2" charset="0"/>
                <a:ea typeface="William Text Pro Reg" pitchFamily="2" charset="0"/>
              </a:rPr>
              <a:t>Териоморфные</a:t>
            </a:r>
            <a:r>
              <a:rPr lang="ru-RU" dirty="0">
                <a:latin typeface="William Text Pro Reg" pitchFamily="2" charset="0"/>
                <a:ea typeface="William Text Pro Reg" pitchFamily="2" charset="0"/>
              </a:rPr>
              <a:t>  изображения</a:t>
            </a:r>
            <a:endParaRPr lang="en-R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DBFF65-C010-A74D-87C8-FB8773301828}"/>
              </a:ext>
            </a:extLst>
          </p:cNvPr>
          <p:cNvSpPr txBox="1">
            <a:spLocks/>
          </p:cNvSpPr>
          <p:nvPr/>
        </p:nvSpPr>
        <p:spPr>
          <a:xfrm>
            <a:off x="1474687" y="2202041"/>
            <a:ext cx="10508872" cy="16055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A	</a:t>
            </a:r>
            <a:r>
              <a:rPr lang="ru-RU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бык (связь с иконографией илу и </a:t>
            </a:r>
            <a:r>
              <a:rPr lang="ru-RU" sz="1600" cap="all" spc="200" dirty="0" err="1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баала</a:t>
            </a:r>
            <a:r>
              <a:rPr lang="ru-RU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)– символ, 	пьедестал или божественный </a:t>
            </a:r>
            <a:r>
              <a:rPr lang="ru-RU" sz="1600" cap="all" spc="200" dirty="0" err="1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аттрибут</a:t>
            </a:r>
            <a:endParaRPr lang="ru-RU" sz="16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B	</a:t>
            </a:r>
            <a:r>
              <a:rPr lang="ru-RU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«повелитель животных» – «господин страусов»</a:t>
            </a:r>
            <a:endParaRPr lang="en-US" sz="16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C	</a:t>
            </a:r>
            <a:r>
              <a:rPr lang="ru-RU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существа-гибриды на буллах </a:t>
            </a:r>
            <a:endParaRPr lang="en-RU" sz="16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CD0957-027C-3146-BA84-BE46D01CD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804" y="4223598"/>
            <a:ext cx="2036476" cy="16084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D01129-C8E8-0F45-98DD-72253E561CD8}"/>
              </a:ext>
            </a:extLst>
          </p:cNvPr>
          <p:cNvSpPr txBox="1"/>
          <p:nvPr/>
        </p:nvSpPr>
        <p:spPr>
          <a:xfrm>
            <a:off x="1745032" y="5832025"/>
            <a:ext cx="3131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A. 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Бронзовая статуэтка</a:t>
            </a:r>
          </a:p>
          <a:p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(«</a:t>
            </a:r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bull site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»</a:t>
            </a:r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, </a:t>
            </a:r>
            <a:r>
              <a:rPr lang="ru-RU" sz="1200" dirty="0" err="1">
                <a:latin typeface="William Text Pro Reg" pitchFamily="2" charset="0"/>
                <a:ea typeface="William Text Pro Reg" pitchFamily="2" charset="0"/>
              </a:rPr>
              <a:t>Дахр-эт-Тауил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, ЖВ </a:t>
            </a:r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I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)</a:t>
            </a:r>
            <a:endParaRPr lang="en-RU" sz="1200" dirty="0">
              <a:latin typeface="William Text Pro Reg" pitchFamily="2" charset="0"/>
              <a:ea typeface="William Text Pro Reg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5005D1-38FE-1340-A480-FB192BE2A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774" y="4223598"/>
            <a:ext cx="5734193" cy="16055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F9209A-DD0D-2642-815A-725C02BC5EB4}"/>
              </a:ext>
            </a:extLst>
          </p:cNvPr>
          <p:cNvSpPr txBox="1"/>
          <p:nvPr/>
        </p:nvSpPr>
        <p:spPr>
          <a:xfrm>
            <a:off x="4712774" y="5985628"/>
            <a:ext cx="573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B. 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Оттиски печатей (</a:t>
            </a:r>
            <a:r>
              <a:rPr lang="ru-RU" sz="1200" dirty="0" err="1">
                <a:latin typeface="William Text Pro Reg" pitchFamily="2" charset="0"/>
                <a:ea typeface="William Text Pro Reg" pitchFamily="2" charset="0"/>
              </a:rPr>
              <a:t>тель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 эль-Фара, </a:t>
            </a:r>
            <a:r>
              <a:rPr lang="ru-RU" sz="1200" dirty="0" err="1">
                <a:latin typeface="William Text Pro Reg" pitchFamily="2" charset="0"/>
                <a:ea typeface="William Text Pro Reg" pitchFamily="2" charset="0"/>
              </a:rPr>
              <a:t>Гезер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, Бет-</a:t>
            </a:r>
            <a:r>
              <a:rPr lang="ru-RU" sz="1200" dirty="0" err="1">
                <a:latin typeface="William Text Pro Reg" pitchFamily="2" charset="0"/>
                <a:ea typeface="William Text Pro Reg" pitchFamily="2" charset="0"/>
              </a:rPr>
              <a:t>Шемеш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)</a:t>
            </a:r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, 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ЖВ </a:t>
            </a:r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II</a:t>
            </a:r>
            <a:endParaRPr lang="en-RU" sz="1200" dirty="0">
              <a:latin typeface="William Text Pro Reg" pitchFamily="2" charset="0"/>
              <a:ea typeface="William Text Pro Re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69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7A16-61F6-9C43-B87B-E0F030060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817735"/>
            <a:ext cx="7729728" cy="1188720"/>
          </a:xfrm>
        </p:spPr>
        <p:txBody>
          <a:bodyPr/>
          <a:lstStyle/>
          <a:p>
            <a:r>
              <a:rPr lang="ru-RU" dirty="0">
                <a:latin typeface="William Text Pro Reg" pitchFamily="2" charset="0"/>
                <a:ea typeface="William Text Pro Reg" pitchFamily="2" charset="0"/>
              </a:rPr>
              <a:t>Символические изображения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D1E87-3607-D547-8E9C-D1D7AFCB9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817658"/>
            <a:ext cx="7729728" cy="3101983"/>
          </a:xfrm>
        </p:spPr>
        <p:txBody>
          <a:bodyPr/>
          <a:lstStyle/>
          <a:p>
            <a:r>
              <a:rPr lang="ru-RU" cap="all" spc="200" dirty="0" err="1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Маццевы</a:t>
            </a:r>
            <a:endParaRPr lang="ru-RU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ru-RU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Пустое пространство </a:t>
            </a:r>
            <a:endParaRPr lang="en-US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pPr marL="0" indent="0">
              <a:buNone/>
            </a:pPr>
            <a:r>
              <a:rPr lang="ru-RU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(пустые (?) троны || Модели святилищ || культовые подставки)</a:t>
            </a:r>
            <a:endParaRPr lang="en-US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ru-RU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Ковчег завета || скрижали</a:t>
            </a:r>
          </a:p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575195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7437D-9EC5-3D4A-BBE8-E6EAAD166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956" y="304701"/>
            <a:ext cx="5774238" cy="1139785"/>
          </a:xfrm>
        </p:spPr>
        <p:txBody>
          <a:bodyPr>
            <a:noAutofit/>
          </a:bodyPr>
          <a:lstStyle/>
          <a:p>
            <a:r>
              <a:rPr lang="ru-RU" sz="2000" dirty="0" err="1">
                <a:latin typeface="William Text Pro Reg" pitchFamily="2" charset="0"/>
                <a:ea typeface="William Text Pro Reg" pitchFamily="2" charset="0"/>
              </a:rPr>
              <a:t>Маццевы</a:t>
            </a:r>
            <a:br>
              <a:rPr lang="ru-RU" sz="2000" dirty="0">
                <a:latin typeface="William Text Pro Reg" pitchFamily="2" charset="0"/>
                <a:ea typeface="William Text Pro Reg" pitchFamily="2" charset="0"/>
              </a:rPr>
            </a:br>
            <a:r>
              <a:rPr lang="ru-RU" sz="1400" dirty="0">
                <a:latin typeface="William Text Pro Reg" pitchFamily="2" charset="0"/>
                <a:ea typeface="William Text Pro Reg" pitchFamily="2" charset="0"/>
              </a:rPr>
              <a:t>(от эпипалеолита до наших дней)</a:t>
            </a:r>
            <a:endParaRPr lang="en-RU" sz="1400" dirty="0">
              <a:latin typeface="William Text Pro Reg" pitchFamily="2" charset="0"/>
              <a:ea typeface="William Text Pro Reg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90A59A-1CAB-8A45-8A2F-15742BE5E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0964"/>
            <a:ext cx="4584014" cy="44121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7B1062-31D8-F64E-9E23-423D2EF82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25" y="173139"/>
            <a:ext cx="4856695" cy="59299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34AB7E-238D-314B-B520-4CD90B7F38C2}"/>
              </a:ext>
            </a:extLst>
          </p:cNvPr>
          <p:cNvSpPr txBox="1"/>
          <p:nvPr/>
        </p:nvSpPr>
        <p:spPr>
          <a:xfrm>
            <a:off x="372125" y="6215270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William Text Pro Reg" pitchFamily="2" charset="0"/>
                <a:ea typeface="William Text Pro Reg" pitchFamily="2" charset="0"/>
              </a:rPr>
              <a:t>Avner</a:t>
            </a:r>
            <a:r>
              <a:rPr lang="ru-RU" dirty="0">
                <a:latin typeface="William Text Pro Reg" pitchFamily="2" charset="0"/>
                <a:ea typeface="William Text Pro Reg" pitchFamily="2" charset="0"/>
              </a:rPr>
              <a:t> 2018, сводка с </a:t>
            </a:r>
            <a:r>
              <a:rPr lang="en-US" dirty="0">
                <a:latin typeface="William Text Pro Reg" pitchFamily="2" charset="0"/>
                <a:ea typeface="William Text Pro Reg" pitchFamily="2" charset="0"/>
              </a:rPr>
              <a:t>VII </a:t>
            </a:r>
            <a:r>
              <a:rPr lang="ru-RU" dirty="0">
                <a:latin typeface="William Text Pro Reg" pitchFamily="2" charset="0"/>
                <a:ea typeface="William Text Pro Reg" pitchFamily="2" charset="0"/>
              </a:rPr>
              <a:t>по </a:t>
            </a:r>
            <a:r>
              <a:rPr lang="en-US" dirty="0">
                <a:latin typeface="William Text Pro Reg" pitchFamily="2" charset="0"/>
                <a:ea typeface="William Text Pro Reg" pitchFamily="2" charset="0"/>
              </a:rPr>
              <a:t>III </a:t>
            </a:r>
            <a:r>
              <a:rPr lang="ru-RU" dirty="0">
                <a:latin typeface="William Text Pro Reg" pitchFamily="2" charset="0"/>
                <a:ea typeface="William Text Pro Reg" pitchFamily="2" charset="0"/>
              </a:rPr>
              <a:t>тыс.</a:t>
            </a:r>
            <a:endParaRPr lang="en-RU" dirty="0">
              <a:latin typeface="William Text Pro Reg" pitchFamily="2" charset="0"/>
              <a:ea typeface="William Text Pro Re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801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A8CBDB-68A2-C941-A494-D58A83D78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6" y="1878012"/>
            <a:ext cx="3191187" cy="4333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E74D1A-3A91-7543-82B1-09890B272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William Text Pro Reg" pitchFamily="2" charset="0"/>
                <a:ea typeface="William Text Pro Reg" pitchFamily="2" charset="0"/>
              </a:rPr>
              <a:t>Пустые (?) троны</a:t>
            </a:r>
            <a:endParaRPr lang="en-RU" dirty="0">
              <a:latin typeface="William Text Pro Reg" pitchFamily="2" charset="0"/>
              <a:ea typeface="William Text Pro Reg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A7C79C-44A5-1546-AD8C-BBF991612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01496" y="2791331"/>
            <a:ext cx="2759096" cy="31019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F9D4B0-5B42-DF43-8413-9529F57D9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013" y="2791331"/>
            <a:ext cx="3383974" cy="310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07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3C8E-3AC2-0F45-A523-7B0739B58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759541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ru-RU" sz="2400" dirty="0" err="1">
                <a:latin typeface="William Text Pro Reg" pitchFamily="2" charset="0"/>
                <a:ea typeface="William Text Pro Reg" pitchFamily="2" charset="0"/>
              </a:rPr>
              <a:t>Отмар</a:t>
            </a:r>
            <a:r>
              <a:rPr lang="ru-RU" sz="2400" dirty="0">
                <a:latin typeface="William Text Pro Reg" pitchFamily="2" charset="0"/>
                <a:ea typeface="William Text Pro Reg" pitchFamily="2" charset="0"/>
              </a:rPr>
              <a:t> </a:t>
            </a:r>
            <a:r>
              <a:rPr lang="ru-RU" sz="2400" dirty="0" err="1">
                <a:latin typeface="William Text Pro Reg" pitchFamily="2" charset="0"/>
                <a:ea typeface="William Text Pro Reg" pitchFamily="2" charset="0"/>
              </a:rPr>
              <a:t>Кель</a:t>
            </a:r>
            <a:r>
              <a:rPr lang="en-US" sz="2400" dirty="0">
                <a:latin typeface="William Text Pro Reg" pitchFamily="2" charset="0"/>
                <a:ea typeface="William Text Pro Reg" pitchFamily="2" charset="0"/>
              </a:rPr>
              <a:t>, </a:t>
            </a:r>
            <a:r>
              <a:rPr lang="ru-RU" sz="2400" dirty="0" err="1">
                <a:latin typeface="William Text Pro Reg" pitchFamily="2" charset="0"/>
                <a:ea typeface="William Text Pro Reg" pitchFamily="2" charset="0"/>
              </a:rPr>
              <a:t>Фрибурская</a:t>
            </a:r>
            <a:r>
              <a:rPr lang="ru-RU" sz="2400" dirty="0">
                <a:latin typeface="William Text Pro Reg" pitchFamily="2" charset="0"/>
                <a:ea typeface="William Text Pro Reg" pitchFamily="2" charset="0"/>
              </a:rPr>
              <a:t> школа и </a:t>
            </a:r>
            <a:r>
              <a:rPr lang="ru-RU" sz="2400" dirty="0">
                <a:effectLst/>
                <a:latin typeface="William Text Pro Reg" pitchFamily="2" charset="0"/>
                <a:ea typeface="William Text Pro Reg" pitchFamily="2" charset="0"/>
              </a:rPr>
              <a:t>визуальный поворот в интерпретации Библии</a:t>
            </a:r>
            <a:r>
              <a:rPr lang="en-RU" sz="2400" dirty="0">
                <a:effectLst/>
                <a:latin typeface="William Text Pro Reg" pitchFamily="2" charset="0"/>
                <a:ea typeface="William Text Pro Reg" pitchFamily="2" charset="0"/>
              </a:rPr>
              <a:t> </a:t>
            </a:r>
            <a:endParaRPr lang="en-RU" sz="2400" dirty="0">
              <a:latin typeface="William Text Pro Reg" pitchFamily="2" charset="0"/>
              <a:ea typeface="William Text Pro Reg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72F153-9515-8440-9F9A-A9E7EA913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87" y="2507926"/>
            <a:ext cx="2114550" cy="3130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92F52D-6BBF-F849-B068-73CF9E9A2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180" y="2507923"/>
            <a:ext cx="2007637" cy="2993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89A75E-D913-DE4F-BE3C-B462D2DEE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162" y="2507923"/>
            <a:ext cx="2155046" cy="29934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F4E90E-1E43-F54A-A3E7-AE43DB26A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0105" y="2507922"/>
            <a:ext cx="1997719" cy="29934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CB721F-0ADD-3E46-87CB-16E3EF09E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0051" y="2507922"/>
            <a:ext cx="2268889" cy="299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84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24205-B36D-444B-812B-189E70451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693023"/>
            <a:ext cx="7729728" cy="1188720"/>
          </a:xfrm>
        </p:spPr>
        <p:txBody>
          <a:bodyPr/>
          <a:lstStyle/>
          <a:p>
            <a:r>
              <a:rPr lang="ru-RU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Модели святилищ || культовые подставки</a:t>
            </a:r>
            <a:endParaRPr lang="en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E1E9D-B589-5846-9246-7E9F386F5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100" y="2557945"/>
            <a:ext cx="3529283" cy="3733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65567D-FD29-874B-9588-2E70D8F39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18" y="2207982"/>
            <a:ext cx="2600926" cy="399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24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C32C7-7EFD-1444-93EA-5AA01DC7A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William Text Pro Reg" pitchFamily="2" charset="0"/>
                <a:ea typeface="William Text Pro Reg" pitchFamily="2" charset="0"/>
              </a:rPr>
              <a:t>Ковчег завета</a:t>
            </a:r>
            <a:endParaRPr lang="en-RU" dirty="0">
              <a:latin typeface="William Text Pro Reg" pitchFamily="2" charset="0"/>
              <a:ea typeface="William Text Pro Reg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9DB79-AC49-354C-A5FA-DADEF269F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690" y="2501992"/>
            <a:ext cx="7471951" cy="3101983"/>
          </a:xfrm>
        </p:spPr>
        <p:txBody>
          <a:bodyPr/>
          <a:lstStyle/>
          <a:p>
            <a:r>
              <a:rPr lang="ru-RU" sz="1600" dirty="0">
                <a:latin typeface="William Text Pro Reg" pitchFamily="2" charset="0"/>
                <a:ea typeface="William Text Pro Reg" pitchFamily="2" charset="0"/>
              </a:rPr>
              <a:t>Описание освящения храма Соломона уточняет, что «в ковчеге ничего не было» </a:t>
            </a:r>
            <a:r>
              <a:rPr lang="en-US" sz="1600" dirty="0" err="1">
                <a:latin typeface="William Text Pro Reg" pitchFamily="2" charset="0"/>
                <a:ea typeface="William Text Pro Reg" pitchFamily="2" charset="0"/>
              </a:rPr>
              <a:t>ʔên</a:t>
            </a:r>
            <a:r>
              <a:rPr lang="en-US" sz="1600" dirty="0">
                <a:latin typeface="William Text Pro Reg" pitchFamily="2" charset="0"/>
                <a:ea typeface="William Text Pro Reg" pitchFamily="2" charset="0"/>
              </a:rPr>
              <a:t> </a:t>
            </a:r>
            <a:r>
              <a:rPr lang="en-US" sz="1600" dirty="0" err="1">
                <a:latin typeface="William Text Pro Reg" pitchFamily="2" charset="0"/>
                <a:ea typeface="William Text Pro Reg" pitchFamily="2" charset="0"/>
              </a:rPr>
              <a:t>bāʔārôn</a:t>
            </a:r>
            <a:r>
              <a:rPr lang="en-US" sz="1600" dirty="0">
                <a:latin typeface="William Text Pro Reg" pitchFamily="2" charset="0"/>
                <a:ea typeface="William Text Pro Reg" pitchFamily="2" charset="0"/>
              </a:rPr>
              <a:t> </a:t>
            </a:r>
            <a:r>
              <a:rPr lang="en-US" sz="1600" dirty="0" err="1">
                <a:latin typeface="William Text Pro Reg" pitchFamily="2" charset="0"/>
                <a:ea typeface="William Text Pro Reg" pitchFamily="2" charset="0"/>
              </a:rPr>
              <a:t>raq</a:t>
            </a:r>
            <a:r>
              <a:rPr lang="en-US" sz="1600" dirty="0">
                <a:latin typeface="William Text Pro Reg" pitchFamily="2" charset="0"/>
                <a:ea typeface="William Text Pro Reg" pitchFamily="2" charset="0"/>
              </a:rPr>
              <a:t> (3 </a:t>
            </a:r>
            <a:r>
              <a:rPr lang="ru-RU" sz="1600" dirty="0" err="1">
                <a:latin typeface="William Text Pro Reg" pitchFamily="2" charset="0"/>
                <a:ea typeface="William Text Pro Reg" pitchFamily="2" charset="0"/>
              </a:rPr>
              <a:t>Цар</a:t>
            </a:r>
            <a:r>
              <a:rPr lang="ru-RU" sz="1600" dirty="0">
                <a:latin typeface="William Text Pro Reg" pitchFamily="2" charset="0"/>
                <a:ea typeface="William Text Pro Reg" pitchFamily="2" charset="0"/>
              </a:rPr>
              <a:t> 8:9</a:t>
            </a:r>
            <a:r>
              <a:rPr lang="en-US" sz="1600" dirty="0">
                <a:latin typeface="William Text Pro Reg" pitchFamily="2" charset="0"/>
                <a:ea typeface="William Text Pro Reg" pitchFamily="2" charset="0"/>
              </a:rPr>
              <a:t>) – </a:t>
            </a:r>
            <a:r>
              <a:rPr lang="ru-RU" sz="1600" dirty="0">
                <a:latin typeface="William Text Pro Reg" pitchFamily="2" charset="0"/>
                <a:ea typeface="William Text Pro Reg" pitchFamily="2" charset="0"/>
              </a:rPr>
              <a:t>указание не случайно? Что-то было (</a:t>
            </a:r>
            <a:r>
              <a:rPr lang="en-US" sz="1600" dirty="0" err="1">
                <a:latin typeface="William Text Pro Reg" pitchFamily="2" charset="0"/>
                <a:ea typeface="William Text Pro Reg" pitchFamily="2" charset="0"/>
              </a:rPr>
              <a:t>Mowinkel</a:t>
            </a:r>
            <a:r>
              <a:rPr lang="en-US" sz="1600" dirty="0">
                <a:latin typeface="William Text Pro Reg" pitchFamily="2" charset="0"/>
                <a:ea typeface="William Text Pro Reg" pitchFamily="2" charset="0"/>
              </a:rPr>
              <a:t> 1929</a:t>
            </a:r>
            <a:r>
              <a:rPr lang="ru-RU" sz="1600" dirty="0">
                <a:latin typeface="William Text Pro Reg" pitchFamily="2" charset="0"/>
                <a:ea typeface="William Text Pro Reg" pitchFamily="2" charset="0"/>
              </a:rPr>
              <a:t>)</a:t>
            </a:r>
            <a:endParaRPr lang="en-US" sz="1600" dirty="0">
              <a:latin typeface="William Text Pro Reg" pitchFamily="2" charset="0"/>
              <a:ea typeface="William Text Pro Reg" pitchFamily="2" charset="0"/>
            </a:endParaRPr>
          </a:p>
          <a:p>
            <a:r>
              <a:rPr lang="ru-RU" sz="1600" dirty="0">
                <a:latin typeface="William Text Pro Reg" pitchFamily="2" charset="0"/>
                <a:ea typeface="William Text Pro Reg" pitchFamily="2" charset="0"/>
              </a:rPr>
              <a:t>Во время реформ </a:t>
            </a:r>
            <a:r>
              <a:rPr lang="ru-RU" sz="1600" dirty="0" err="1">
                <a:latin typeface="William Text Pro Reg" pitchFamily="2" charset="0"/>
                <a:ea typeface="William Text Pro Reg" pitchFamily="2" charset="0"/>
              </a:rPr>
              <a:t>Иосии</a:t>
            </a:r>
            <a:r>
              <a:rPr lang="ru-RU" sz="1600" dirty="0">
                <a:latin typeface="William Text Pro Reg" pitchFamily="2" charset="0"/>
                <a:ea typeface="William Text Pro Reg" pitchFamily="2" charset="0"/>
              </a:rPr>
              <a:t> звучит странный приказ (2 </a:t>
            </a:r>
            <a:r>
              <a:rPr lang="ru-RU" sz="1600" dirty="0" err="1">
                <a:latin typeface="William Text Pro Reg" pitchFamily="2" charset="0"/>
                <a:ea typeface="William Text Pro Reg" pitchFamily="2" charset="0"/>
              </a:rPr>
              <a:t>Хрон</a:t>
            </a:r>
            <a:r>
              <a:rPr lang="ru-RU" sz="1600" dirty="0">
                <a:latin typeface="William Text Pro Reg" pitchFamily="2" charset="0"/>
                <a:ea typeface="William Text Pro Reg" pitchFamily="2" charset="0"/>
              </a:rPr>
              <a:t> 35:3): «поставьте ковчег </a:t>
            </a:r>
            <a:r>
              <a:rPr lang="ru-RU" sz="1600" dirty="0" err="1">
                <a:latin typeface="William Text Pro Reg" pitchFamily="2" charset="0"/>
                <a:ea typeface="William Text Pro Reg" pitchFamily="2" charset="0"/>
              </a:rPr>
              <a:t>святый</a:t>
            </a:r>
            <a:r>
              <a:rPr lang="ru-RU" sz="1600" dirty="0">
                <a:latin typeface="William Text Pro Reg" pitchFamily="2" charset="0"/>
                <a:ea typeface="William Text Pro Reg" pitchFamily="2" charset="0"/>
              </a:rPr>
              <a:t> в храме, который построил Соломон, сын Давидов, царь </a:t>
            </a:r>
            <a:r>
              <a:rPr lang="ru-RU" sz="1600" dirty="0" err="1">
                <a:latin typeface="William Text Pro Reg" pitchFamily="2" charset="0"/>
                <a:ea typeface="William Text Pro Reg" pitchFamily="2" charset="0"/>
              </a:rPr>
              <a:t>Израилев</a:t>
            </a:r>
            <a:r>
              <a:rPr lang="ru-RU" sz="1600" dirty="0">
                <a:latin typeface="William Text Pro Reg" pitchFamily="2" charset="0"/>
                <a:ea typeface="William Text Pro Reg" pitchFamily="2" charset="0"/>
              </a:rPr>
              <a:t>; нет вам нужды носить его на плечах; служите теперь Господу Богу нашему и народу Его Израилю»</a:t>
            </a:r>
            <a:endParaRPr lang="en-US" sz="1600" dirty="0">
              <a:latin typeface="William Text Pro Reg" pitchFamily="2" charset="0"/>
              <a:ea typeface="William Text Pro Reg" pitchFamily="2" charset="0"/>
            </a:endParaRPr>
          </a:p>
          <a:p>
            <a:r>
              <a:rPr lang="ru-RU" sz="1600" dirty="0">
                <a:latin typeface="William Text Pro Reg" pitchFamily="2" charset="0"/>
                <a:ea typeface="William Text Pro Reg" pitchFamily="2" charset="0"/>
              </a:rPr>
              <a:t>По возвращении из плена «о ковчеге договора Яхве говорить не будут» и «другого уже не сделают» (</a:t>
            </a:r>
            <a:r>
              <a:rPr lang="ru-RU" sz="1600" dirty="0" err="1">
                <a:latin typeface="William Text Pro Reg" pitchFamily="2" charset="0"/>
                <a:ea typeface="William Text Pro Reg" pitchFamily="2" charset="0"/>
              </a:rPr>
              <a:t>Иер</a:t>
            </a:r>
            <a:r>
              <a:rPr lang="ru-RU" sz="1600" dirty="0">
                <a:latin typeface="William Text Pro Reg" pitchFamily="2" charset="0"/>
                <a:ea typeface="William Text Pro Reg" pitchFamily="2" charset="0"/>
              </a:rPr>
              <a:t> 3:16</a:t>
            </a:r>
            <a:r>
              <a:rPr lang="en-US" sz="1600" dirty="0">
                <a:latin typeface="William Text Pro Reg" pitchFamily="2" charset="0"/>
                <a:ea typeface="William Text Pro Reg" pitchFamily="2" charset="0"/>
              </a:rPr>
              <a:t>, </a:t>
            </a:r>
            <a:r>
              <a:rPr lang="ru-RU" sz="1600" dirty="0">
                <a:latin typeface="William Text Pro Reg" pitchFamily="2" charset="0"/>
                <a:ea typeface="William Text Pro Reg" pitchFamily="2" charset="0"/>
              </a:rPr>
              <a:t>ср. 2 </a:t>
            </a:r>
            <a:r>
              <a:rPr lang="ru-RU" sz="1600" dirty="0" err="1">
                <a:latin typeface="William Text Pro Reg" pitchFamily="2" charset="0"/>
                <a:ea typeface="William Text Pro Reg" pitchFamily="2" charset="0"/>
              </a:rPr>
              <a:t>Макк</a:t>
            </a:r>
            <a:r>
              <a:rPr lang="ru-RU" sz="1600" dirty="0">
                <a:latin typeface="William Text Pro Reg" pitchFamily="2" charset="0"/>
                <a:ea typeface="William Text Pro Reg" pitchFamily="2" charset="0"/>
              </a:rPr>
              <a:t> 2:1–8</a:t>
            </a:r>
            <a:r>
              <a:rPr lang="en-US" sz="1600" dirty="0">
                <a:latin typeface="William Text Pro Reg" pitchFamily="2" charset="0"/>
                <a:ea typeface="William Text Pro Reg" pitchFamily="2" charset="0"/>
              </a:rPr>
              <a:t>; </a:t>
            </a:r>
            <a:r>
              <a:rPr lang="ru-RU" sz="1600" dirty="0" err="1">
                <a:latin typeface="William Text Pro Reg" pitchFamily="2" charset="0"/>
                <a:ea typeface="William Text Pro Reg" pitchFamily="2" charset="0"/>
              </a:rPr>
              <a:t>Откр</a:t>
            </a:r>
            <a:r>
              <a:rPr lang="ru-RU" sz="1600" dirty="0">
                <a:latin typeface="William Text Pro Reg" pitchFamily="2" charset="0"/>
                <a:ea typeface="William Text Pro Reg" pitchFamily="2" charset="0"/>
              </a:rPr>
              <a:t> 11:19</a:t>
            </a:r>
            <a:r>
              <a:rPr lang="en-US" sz="1600" dirty="0">
                <a:latin typeface="William Text Pro Reg" pitchFamily="2" charset="0"/>
                <a:ea typeface="William Text Pro Reg" pitchFamily="2" charset="0"/>
              </a:rPr>
              <a:t>; b. </a:t>
            </a:r>
            <a:r>
              <a:rPr lang="en-US" sz="1600" dirty="0" err="1">
                <a:latin typeface="William Text Pro Reg" pitchFamily="2" charset="0"/>
                <a:ea typeface="William Text Pro Reg" pitchFamily="2" charset="0"/>
              </a:rPr>
              <a:t>Yoma</a:t>
            </a:r>
            <a:r>
              <a:rPr lang="en-US" sz="1600" dirty="0">
                <a:latin typeface="William Text Pro Reg" pitchFamily="2" charset="0"/>
                <a:ea typeface="William Text Pro Reg" pitchFamily="2" charset="0"/>
              </a:rPr>
              <a:t> 52b</a:t>
            </a:r>
            <a:r>
              <a:rPr lang="ru-RU" sz="1600" dirty="0">
                <a:latin typeface="William Text Pro Reg" pitchFamily="2" charset="0"/>
                <a:ea typeface="William Text Pro Reg" pitchFamily="2" charset="0"/>
              </a:rPr>
              <a:t>)</a:t>
            </a:r>
          </a:p>
          <a:p>
            <a:endParaRPr lang="en-RU" dirty="0">
              <a:latin typeface="William Text Pro Reg" pitchFamily="2" charset="0"/>
              <a:ea typeface="William Text Pro Reg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70A2A-8987-6D40-B22F-99B036477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59" y="2501992"/>
            <a:ext cx="4201331" cy="310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12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7D82F8-0E4B-224C-8B57-7B17FE79F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1979"/>
            <a:ext cx="9692679" cy="594178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8B2471-A0B8-9649-8E0A-38186770AAE1}"/>
              </a:ext>
            </a:extLst>
          </p:cNvPr>
          <p:cNvSpPr txBox="1"/>
          <p:nvPr/>
        </p:nvSpPr>
        <p:spPr>
          <a:xfrm>
            <a:off x="9030557" y="4778693"/>
            <a:ext cx="31614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2C2C2B"/>
                </a:solidFill>
                <a:latin typeface="William Text Pro Reg" pitchFamily="2" charset="0"/>
                <a:ea typeface="William Text Pro Reg" pitchFamily="2" charset="0"/>
              </a:rPr>
              <a:t>Фрагмент барельефа </a:t>
            </a:r>
          </a:p>
          <a:p>
            <a:r>
              <a:rPr lang="ru-RU" dirty="0">
                <a:solidFill>
                  <a:srgbClr val="2C2C2B"/>
                </a:solidFill>
                <a:latin typeface="William Text Pro Reg" pitchFamily="2" charset="0"/>
                <a:ea typeface="William Text Pro Reg" pitchFamily="2" charset="0"/>
              </a:rPr>
              <a:t>храма Бэла в Пальмире</a:t>
            </a:r>
            <a:endParaRPr lang="ru-RU" dirty="0">
              <a:solidFill>
                <a:srgbClr val="2C2C2B"/>
              </a:solidFill>
              <a:effectLst/>
              <a:latin typeface="William Text Pro Reg" pitchFamily="2" charset="0"/>
              <a:ea typeface="William Text Pro Reg" pitchFamily="2" charset="0"/>
            </a:endParaRPr>
          </a:p>
          <a:p>
            <a:r>
              <a:rPr lang="en-GB" dirty="0" err="1">
                <a:solidFill>
                  <a:srgbClr val="2C2C2B"/>
                </a:solidFill>
                <a:effectLst/>
                <a:latin typeface="William Text Pro Reg" pitchFamily="2" charset="0"/>
                <a:ea typeface="William Text Pro Reg" pitchFamily="2" charset="0"/>
              </a:rPr>
              <a:t>Gawlikowski</a:t>
            </a:r>
            <a:r>
              <a:rPr lang="en-GB" dirty="0">
                <a:solidFill>
                  <a:srgbClr val="2C2C2B"/>
                </a:solidFill>
                <a:effectLst/>
                <a:latin typeface="William Text Pro Reg" pitchFamily="2" charset="0"/>
                <a:ea typeface="William Text Pro Reg" pitchFamily="2" charset="0"/>
              </a:rPr>
              <a:t> 2021, 229-230</a:t>
            </a:r>
          </a:p>
          <a:p>
            <a:r>
              <a:rPr lang="en-GB" dirty="0">
                <a:solidFill>
                  <a:srgbClr val="2C2C2B"/>
                </a:solidFill>
                <a:effectLst/>
                <a:latin typeface="William Text Pro Reg" pitchFamily="2" charset="0"/>
                <a:ea typeface="William Text Pro Reg" pitchFamily="2" charset="0"/>
              </a:rPr>
              <a:t>Michel 2020, 112–3.</a:t>
            </a:r>
          </a:p>
          <a:p>
            <a:endParaRPr lang="en-RU" dirty="0">
              <a:latin typeface="William Text Pro Reg" pitchFamily="2" charset="0"/>
              <a:ea typeface="William Text Pro Re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309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07582-B386-824A-B56F-C5BECC188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William Text Pro Reg" pitchFamily="2" charset="0"/>
                <a:ea typeface="William Text Pro Reg" pitchFamily="2" charset="0"/>
              </a:rPr>
              <a:t>III. 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</a:rPr>
              <a:t>Влияние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</a:rPr>
              <a:t>внебиблейского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</a:rPr>
              <a:t>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</a:rPr>
              <a:t>аниконизма</a:t>
            </a:r>
            <a:endParaRPr lang="en-RU" dirty="0">
              <a:latin typeface="William Text Pro Reg" pitchFamily="2" charset="0"/>
              <a:ea typeface="William Text Pro Reg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37810-F201-5949-9A3B-4CD4B6B4E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640" y="2872673"/>
            <a:ext cx="9960864" cy="3020635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William Text Pro Reg" pitchFamily="2" charset="0"/>
                <a:ea typeface="William Text Pro Reg" pitchFamily="2" charset="0"/>
              </a:rPr>
              <a:t>A </a:t>
            </a:r>
            <a:r>
              <a:rPr lang="ru-RU" sz="2000" dirty="0">
                <a:latin typeface="William Text Pro Reg" pitchFamily="2" charset="0"/>
                <a:ea typeface="William Text Pro Reg" pitchFamily="2" charset="0"/>
              </a:rPr>
              <a:t>Месопотамский </a:t>
            </a:r>
            <a:r>
              <a:rPr lang="ru-RU" sz="2000" dirty="0" err="1">
                <a:latin typeface="William Text Pro Reg" pitchFamily="2" charset="0"/>
                <a:ea typeface="William Text Pro Reg" pitchFamily="2" charset="0"/>
              </a:rPr>
              <a:t>аниконизм</a:t>
            </a:r>
            <a:endParaRPr lang="ru-RU" sz="2000" dirty="0">
              <a:latin typeface="William Text Pro Reg" pitchFamily="2" charset="0"/>
              <a:ea typeface="William Text Pro Reg" pitchFamily="2" charset="0"/>
            </a:endParaRPr>
          </a:p>
          <a:p>
            <a:r>
              <a:rPr lang="en-US" sz="2000" dirty="0">
                <a:latin typeface="William Text Pro Reg" pitchFamily="2" charset="0"/>
                <a:ea typeface="William Text Pro Reg" pitchFamily="2" charset="0"/>
              </a:rPr>
              <a:t>B </a:t>
            </a:r>
            <a:r>
              <a:rPr lang="ru-RU" sz="2000" dirty="0">
                <a:latin typeface="William Text Pro Reg" pitchFamily="2" charset="0"/>
                <a:ea typeface="William Text Pro Reg" pitchFamily="2" charset="0"/>
              </a:rPr>
              <a:t>Персидский </a:t>
            </a:r>
            <a:r>
              <a:rPr lang="ru-RU" sz="2000" dirty="0" err="1">
                <a:latin typeface="William Text Pro Reg" pitchFamily="2" charset="0"/>
                <a:ea typeface="William Text Pro Reg" pitchFamily="2" charset="0"/>
              </a:rPr>
              <a:t>аниконизм</a:t>
            </a:r>
            <a:r>
              <a:rPr lang="ru-RU" sz="2000" dirty="0">
                <a:latin typeface="William Text Pro Reg" pitchFamily="2" charset="0"/>
                <a:ea typeface="William Text Pro Reg" pitchFamily="2" charset="0"/>
              </a:rPr>
              <a:t> и «полу-</a:t>
            </a:r>
            <a:r>
              <a:rPr lang="ru-RU" sz="2000" dirty="0" err="1">
                <a:latin typeface="William Text Pro Reg" pitchFamily="2" charset="0"/>
                <a:ea typeface="William Text Pro Reg" pitchFamily="2" charset="0"/>
              </a:rPr>
              <a:t>аниконизм</a:t>
            </a:r>
            <a:r>
              <a:rPr lang="ru-RU" sz="2000" dirty="0">
                <a:latin typeface="William Text Pro Reg" pitchFamily="2" charset="0"/>
                <a:ea typeface="William Text Pro Reg" pitchFamily="2" charset="0"/>
              </a:rPr>
              <a:t>»</a:t>
            </a:r>
          </a:p>
          <a:p>
            <a:r>
              <a:rPr lang="en-US" sz="2000" dirty="0">
                <a:latin typeface="William Text Pro Reg" pitchFamily="2" charset="0"/>
                <a:ea typeface="William Text Pro Reg" pitchFamily="2" charset="0"/>
              </a:rPr>
              <a:t>C</a:t>
            </a:r>
            <a:r>
              <a:rPr lang="ru-RU" sz="2000" dirty="0">
                <a:latin typeface="William Text Pro Reg" pitchFamily="2" charset="0"/>
                <a:ea typeface="William Text Pro Reg" pitchFamily="2" charset="0"/>
              </a:rPr>
              <a:t> </a:t>
            </a:r>
            <a:r>
              <a:rPr lang="ru-RU" sz="2000" dirty="0" err="1">
                <a:latin typeface="William Text Pro Reg" pitchFamily="2" charset="0"/>
                <a:ea typeface="William Text Pro Reg" pitchFamily="2" charset="0"/>
              </a:rPr>
              <a:t>аниконизм</a:t>
            </a:r>
            <a:r>
              <a:rPr lang="ru-RU" sz="2000" dirty="0">
                <a:latin typeface="William Text Pro Reg" pitchFamily="2" charset="0"/>
                <a:ea typeface="William Text Pro Reg" pitchFamily="2" charset="0"/>
              </a:rPr>
              <a:t> южного Леванта</a:t>
            </a:r>
          </a:p>
          <a:p>
            <a:r>
              <a:rPr lang="en-US" sz="2000" dirty="0">
                <a:latin typeface="William Text Pro Reg" pitchFamily="2" charset="0"/>
                <a:ea typeface="William Text Pro Reg" pitchFamily="2" charset="0"/>
              </a:rPr>
              <a:t>D </a:t>
            </a:r>
            <a:r>
              <a:rPr lang="ru-RU" sz="2000" dirty="0">
                <a:latin typeface="William Text Pro Reg" pitchFamily="2" charset="0"/>
                <a:ea typeface="William Text Pro Reg" pitchFamily="2" charset="0"/>
              </a:rPr>
              <a:t>типологическое сходство с другими религиями и культурами (Египет, античный мир)</a:t>
            </a:r>
            <a:endParaRPr lang="en-RU" sz="2000" dirty="0">
              <a:latin typeface="William Text Pro Reg" pitchFamily="2" charset="0"/>
              <a:ea typeface="William Text Pro Re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98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585A9-4D3A-C740-98D0-4C04C2D40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3613"/>
            <a:ext cx="7729728" cy="1188720"/>
          </a:xfrm>
        </p:spPr>
        <p:txBody>
          <a:bodyPr/>
          <a:lstStyle/>
          <a:p>
            <a:r>
              <a:rPr lang="ru-RU" dirty="0">
                <a:latin typeface="William Text Pro Reg" pitchFamily="2" charset="0"/>
                <a:ea typeface="William Text Pro Reg" pitchFamily="2" charset="0"/>
              </a:rPr>
              <a:t>Предварительные выводы</a:t>
            </a:r>
            <a:endParaRPr lang="en-RU" dirty="0">
              <a:latin typeface="William Text Pro Reg" pitchFamily="2" charset="0"/>
              <a:ea typeface="William Text Pro Reg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08BA5-B9F1-6A47-9CF1-57E2D018C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072" y="2001229"/>
            <a:ext cx="10662558" cy="4333158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</a:rPr>
              <a:t>Культ древнего Израиля на страницах библейского корпуса представляет собой однородную институализированную систему. В действительности же централизованный культ сосуществовал с «народной» религией, а сама по себе централизация культа происходит постепенно</a:t>
            </a:r>
          </a:p>
          <a:p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</a:rPr>
              <a:t>В культовой традиции могут одновременного сосуществовать иконические, отчасти иконические и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</a:rPr>
              <a:t>аниконические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</a:rPr>
              <a:t> элементы</a:t>
            </a:r>
            <a:endParaRPr lang="ru-RU" dirty="0">
              <a:latin typeface="William Text Pro Reg" pitchFamily="2" charset="0"/>
              <a:ea typeface="William Text Pro Reg" pitchFamily="2" charset="0"/>
            </a:endParaRPr>
          </a:p>
          <a:p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</a:rPr>
              <a:t>Во многих случаях отнести тот или иной объект к иконическому или 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</a:rPr>
              <a:t>аниконическому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</a:rPr>
              <a:t> культу довольно сложно, поскольку определение такого рода границ связано с тем, какое определение исследователи дают терминам «образ», «представление», «символ», «эмблема» и т. д.  </a:t>
            </a:r>
          </a:p>
          <a:p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</a:rPr>
              <a:t>Функция изображений божества может быть различна: не все изображения божеств (</a:t>
            </a:r>
            <a:r>
              <a:rPr lang="en-US" sz="1800" dirty="0">
                <a:effectLst/>
                <a:latin typeface="William Text Pro Reg" pitchFamily="2" charset="0"/>
                <a:ea typeface="William Text Pro Reg" pitchFamily="2" charset="0"/>
              </a:rPr>
              <a:t>G</a:t>
            </a:r>
            <a:r>
              <a:rPr lang="ru-RU" sz="1800" dirty="0" err="1">
                <a:effectLst/>
                <a:latin typeface="William Text Pro Reg" pitchFamily="2" charset="0"/>
                <a:ea typeface="William Text Pro Reg" pitchFamily="2" charset="0"/>
              </a:rPr>
              <a:t>ö</a:t>
            </a:r>
            <a:r>
              <a:rPr lang="en-US" sz="1800" dirty="0" err="1">
                <a:effectLst/>
                <a:latin typeface="William Text Pro Reg" pitchFamily="2" charset="0"/>
                <a:ea typeface="William Text Pro Reg" pitchFamily="2" charset="0"/>
              </a:rPr>
              <a:t>tterbild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</a:rPr>
              <a:t>) могли быть используемы в культовых практиках (</a:t>
            </a:r>
            <a:r>
              <a:rPr lang="en-US" sz="1800" dirty="0" err="1">
                <a:effectLst/>
                <a:latin typeface="William Text Pro Reg" pitchFamily="2" charset="0"/>
                <a:ea typeface="William Text Pro Reg" pitchFamily="2" charset="0"/>
              </a:rPr>
              <a:t>Kultbild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</a:rPr>
              <a:t>) (см. </a:t>
            </a:r>
            <a:r>
              <a:rPr lang="en-US" sz="1800" dirty="0" err="1">
                <a:effectLst/>
                <a:latin typeface="William Text Pro Reg" pitchFamily="2" charset="0"/>
                <a:ea typeface="William Text Pro Reg" pitchFamily="2" charset="0"/>
              </a:rPr>
              <a:t>Frevel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</a:rPr>
              <a:t> 2003). Последовательный библейский запрет на изображения предостерегает лишь от </a:t>
            </a:r>
            <a:r>
              <a:rPr lang="ru-RU" sz="1800" i="1" dirty="0">
                <a:effectLst/>
                <a:latin typeface="William Text Pro Reg" pitchFamily="2" charset="0"/>
                <a:ea typeface="William Text Pro Reg" pitchFamily="2" charset="0"/>
              </a:rPr>
              <a:t>поклонения</a:t>
            </a:r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</a:rPr>
              <a:t> этим образам и образу Яхве</a:t>
            </a:r>
          </a:p>
          <a:p>
            <a:r>
              <a:rPr lang="ru-RU" sz="1800" dirty="0">
                <a:effectLst/>
                <a:latin typeface="William Text Pro Reg" pitchFamily="2" charset="0"/>
                <a:ea typeface="William Text Pro Reg" pitchFamily="2" charset="0"/>
              </a:rPr>
              <a:t>Вопрос генезиса культа Яхве и происхождения связанной с Яхве иконографии не следует представлять в категориях параллелизма.</a:t>
            </a:r>
          </a:p>
          <a:p>
            <a:r>
              <a:rPr lang="ru-RU" dirty="0">
                <a:latin typeface="William Text Pro Reg" pitchFamily="2" charset="0"/>
                <a:ea typeface="William Text Pro Reg" pitchFamily="2" charset="0"/>
              </a:rPr>
              <a:t>М</a:t>
            </a:r>
            <a:r>
              <a:rPr lang="ru-RU" sz="1800" dirty="0">
                <a:latin typeface="William Text Pro Reg" pitchFamily="2" charset="0"/>
                <a:ea typeface="William Text Pro Reg" pitchFamily="2" charset="0"/>
              </a:rPr>
              <a:t>аркер божественного присутствия ≠ визуальн</a:t>
            </a:r>
            <a:r>
              <a:rPr lang="ru-RU" dirty="0">
                <a:latin typeface="William Text Pro Reg" pitchFamily="2" charset="0"/>
                <a:ea typeface="William Text Pro Reg" pitchFamily="2" charset="0"/>
              </a:rPr>
              <a:t>ое</a:t>
            </a:r>
            <a:r>
              <a:rPr lang="ru-RU" sz="1800" dirty="0">
                <a:latin typeface="William Text Pro Reg" pitchFamily="2" charset="0"/>
                <a:ea typeface="William Text Pro Reg" pitchFamily="2" charset="0"/>
              </a:rPr>
              <a:t> представление о божестве </a:t>
            </a:r>
          </a:p>
          <a:p>
            <a:endParaRPr lang="ru-RU" sz="1800" dirty="0">
              <a:effectLst/>
              <a:latin typeface="William Text Pro Reg" pitchFamily="2" charset="0"/>
              <a:ea typeface="William Text Pro Reg" pitchFamily="2" charset="0"/>
            </a:endParaRPr>
          </a:p>
          <a:p>
            <a:endParaRPr lang="en-RU" sz="1800" dirty="0">
              <a:effectLst/>
              <a:latin typeface="William Text Pro Reg" pitchFamily="2" charset="0"/>
              <a:ea typeface="William Text Pro Reg" pitchFamily="2" charset="0"/>
            </a:endParaRPr>
          </a:p>
          <a:p>
            <a:endParaRPr lang="en-RU" dirty="0">
              <a:latin typeface="William Text Pro Reg" pitchFamily="2" charset="0"/>
              <a:ea typeface="William Text Pro Re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477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C59C70-62DF-FB48-8365-073A2780E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288" y="1933837"/>
            <a:ext cx="3091912" cy="4400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DAB9F6-7467-E94F-B7DD-6869D1994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66" y="774700"/>
            <a:ext cx="2804141" cy="5588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47000B-4693-7649-A74A-D07580F3C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450" y="523613"/>
            <a:ext cx="5925099" cy="1647099"/>
          </a:xfrm>
        </p:spPr>
        <p:txBody>
          <a:bodyPr>
            <a:normAutofit/>
          </a:bodyPr>
          <a:lstStyle/>
          <a:p>
            <a:r>
              <a:rPr lang="ru-RU" dirty="0">
                <a:latin typeface="William Text Pro Reg" pitchFamily="2" charset="0"/>
                <a:ea typeface="William Text Pro Reg" pitchFamily="2" charset="0"/>
              </a:rPr>
              <a:t>Как смотрели на </a:t>
            </a:r>
            <a:r>
              <a:rPr lang="ru-RU" dirty="0" err="1">
                <a:latin typeface="William Text Pro Reg" pitchFamily="2" charset="0"/>
                <a:ea typeface="William Text Pro Reg" pitchFamily="2" charset="0"/>
              </a:rPr>
              <a:t>аниконические</a:t>
            </a:r>
            <a:r>
              <a:rPr lang="ru-RU" dirty="0">
                <a:latin typeface="William Text Pro Reg" pitchFamily="2" charset="0"/>
                <a:ea typeface="William Text Pro Reg" pitchFamily="2" charset="0"/>
              </a:rPr>
              <a:t> изображения?</a:t>
            </a:r>
            <a:endParaRPr lang="en-RU" dirty="0">
              <a:latin typeface="William Text Pro Reg" pitchFamily="2" charset="0"/>
              <a:ea typeface="William Text Pro Reg" pitchFamily="2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90CB9CC-BC14-224F-8F2E-39E133A98E4C}"/>
              </a:ext>
            </a:extLst>
          </p:cNvPr>
          <p:cNvSpPr txBox="1">
            <a:spLocks/>
          </p:cNvSpPr>
          <p:nvPr/>
        </p:nvSpPr>
        <p:spPr>
          <a:xfrm>
            <a:off x="3133450" y="2981317"/>
            <a:ext cx="551587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William Text Pro Reg" pitchFamily="2" charset="0"/>
                <a:ea typeface="William Text Pro Reg" pitchFamily="2" charset="0"/>
              </a:rPr>
              <a:t>Воспринимали ли паломники в Пафосе камень как воплощение божества? </a:t>
            </a:r>
            <a:endParaRPr lang="en-US" sz="1600" dirty="0">
              <a:latin typeface="William Text Pro Reg" pitchFamily="2" charset="0"/>
              <a:ea typeface="William Text Pro Reg" pitchFamily="2" charset="0"/>
            </a:endParaRPr>
          </a:p>
          <a:p>
            <a:r>
              <a:rPr lang="ru-RU" sz="1600" dirty="0">
                <a:latin typeface="William Text Pro Reg" pitchFamily="2" charset="0"/>
                <a:ea typeface="William Text Pro Reg" pitchFamily="2" charset="0"/>
              </a:rPr>
              <a:t>Считал</a:t>
            </a:r>
            <a:r>
              <a:rPr lang="en-US" sz="1600" dirty="0">
                <a:latin typeface="William Text Pro Reg" pitchFamily="2" charset="0"/>
                <a:ea typeface="William Text Pro Reg" pitchFamily="2" charset="0"/>
              </a:rPr>
              <a:t>c</a:t>
            </a:r>
            <a:r>
              <a:rPr lang="ru-RU" sz="1600" dirty="0">
                <a:latin typeface="William Text Pro Reg" pitchFamily="2" charset="0"/>
                <a:ea typeface="William Text Pro Reg" pitchFamily="2" charset="0"/>
              </a:rPr>
              <a:t>я ли камень более священным, чем более привычные скульптуры богини любви? </a:t>
            </a:r>
            <a:r>
              <a:rPr lang="en-GB" sz="1600" dirty="0">
                <a:latin typeface="William Text Pro Reg" pitchFamily="2" charset="0"/>
                <a:ea typeface="William Text Pro Reg" pitchFamily="2" charset="0"/>
              </a:rPr>
              <a:t>(</a:t>
            </a:r>
            <a:r>
              <a:rPr lang="en-GB" sz="1600" dirty="0" err="1">
                <a:latin typeface="William Text Pro Reg" pitchFamily="2" charset="0"/>
                <a:ea typeface="William Text Pro Reg" pitchFamily="2" charset="0"/>
              </a:rPr>
              <a:t>Gaifman</a:t>
            </a:r>
            <a:r>
              <a:rPr lang="en-GB" sz="1600" dirty="0">
                <a:latin typeface="William Text Pro Reg" pitchFamily="2" charset="0"/>
                <a:ea typeface="William Text Pro Reg" pitchFamily="2" charset="0"/>
              </a:rPr>
              <a:t> 2019, 26)</a:t>
            </a:r>
            <a:endParaRPr lang="ru-RU" sz="1600" dirty="0">
              <a:latin typeface="William Text Pro Reg" pitchFamily="2" charset="0"/>
              <a:ea typeface="William Text Pro Reg" pitchFamily="2" charset="0"/>
            </a:endParaRPr>
          </a:p>
          <a:p>
            <a:pPr marL="0" indent="0">
              <a:buNone/>
            </a:pPr>
            <a:endParaRPr lang="en-US" sz="1600" dirty="0">
              <a:latin typeface="William Text Pro Reg" pitchFamily="2" charset="0"/>
              <a:ea typeface="William Text Pro Reg" pitchFamily="2" charset="0"/>
            </a:endParaRPr>
          </a:p>
          <a:p>
            <a:endParaRPr lang="en-RU" dirty="0">
              <a:latin typeface="William Text Pro Reg" pitchFamily="2" charset="0"/>
              <a:ea typeface="William Text Pro Re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916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5355F-1C1B-C546-B842-2A2F73AB8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William Text Pro Reg" pitchFamily="2" charset="0"/>
                <a:ea typeface="William Text Pro Reg" pitchFamily="2" charset="0"/>
              </a:rPr>
              <a:t>Иконография Булл </a:t>
            </a:r>
            <a:br>
              <a:rPr lang="ru-RU" sz="2400" dirty="0">
                <a:latin typeface="William Text Pro Reg" pitchFamily="2" charset="0"/>
                <a:ea typeface="William Text Pro Reg" pitchFamily="2" charset="0"/>
              </a:rPr>
            </a:b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(</a:t>
            </a:r>
            <a:r>
              <a:rPr lang="ru-RU" sz="1200" dirty="0" err="1">
                <a:latin typeface="William Text Pro Reg" pitchFamily="2" charset="0"/>
                <a:ea typeface="William Text Pro Reg" pitchFamily="2" charset="0"/>
              </a:rPr>
              <a:t>допленный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 период, по </a:t>
            </a:r>
            <a:r>
              <a:rPr lang="en-US" sz="1200" dirty="0">
                <a:latin typeface="William Text Pro Reg" pitchFamily="2" charset="0"/>
                <a:ea typeface="William Text Pro Reg" pitchFamily="2" charset="0"/>
              </a:rPr>
              <a:t>Sass 1993</a:t>
            </a:r>
            <a:r>
              <a:rPr lang="ru-RU" sz="1200" dirty="0">
                <a:latin typeface="William Text Pro Reg" pitchFamily="2" charset="0"/>
                <a:ea typeface="William Text Pro Reg" pitchFamily="2" charset="0"/>
              </a:rPr>
              <a:t>)</a:t>
            </a:r>
            <a:endParaRPr lang="en-RU" sz="1200" dirty="0">
              <a:latin typeface="William Text Pro Reg" pitchFamily="2" charset="0"/>
              <a:ea typeface="William Text Pro Reg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E6A54-8121-4B4E-8130-9873E466B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67073"/>
            <a:ext cx="7729728" cy="3101983"/>
          </a:xfrm>
        </p:spPr>
        <p:txBody>
          <a:bodyPr>
            <a:normAutofit fontScale="92500" lnSpcReduction="20000"/>
          </a:bodyPr>
          <a:lstStyle/>
          <a:p>
            <a:r>
              <a:rPr lang="en-US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A</a:t>
            </a:r>
            <a:r>
              <a:rPr lang="ru-RU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 	растительный мир</a:t>
            </a:r>
            <a:endParaRPr lang="en-RU" sz="24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B </a:t>
            </a:r>
            <a:r>
              <a:rPr lang="ru-RU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	насекомые, рептилии, рыбы</a:t>
            </a:r>
            <a:endParaRPr lang="en-RU" sz="24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ru-RU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С 	птицы</a:t>
            </a:r>
            <a:endParaRPr lang="en-RU" sz="24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D </a:t>
            </a:r>
            <a:r>
              <a:rPr lang="ru-RU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	млекопитающие</a:t>
            </a:r>
            <a:endParaRPr lang="en-RU" sz="24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E </a:t>
            </a:r>
            <a:r>
              <a:rPr lang="ru-RU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	фантастические существа</a:t>
            </a:r>
            <a:endParaRPr lang="en-RU" sz="24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F </a:t>
            </a:r>
            <a:r>
              <a:rPr lang="ru-RU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	люди и антропоморфные 	фигуры</a:t>
            </a:r>
            <a:endParaRPr lang="en-RU" sz="24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G </a:t>
            </a:r>
            <a:r>
              <a:rPr lang="ru-RU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	небесные тела</a:t>
            </a:r>
            <a:endParaRPr lang="en-RU" sz="24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310914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FB1E11-2288-544B-A857-1A3999361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035" y="1396051"/>
            <a:ext cx="2184696" cy="27123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692FE5-CA26-A24A-8C7A-48C70B218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834" y="1486985"/>
            <a:ext cx="2870200" cy="2451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DAE0B-A61D-644E-B2D2-145C8A10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624" y="298265"/>
            <a:ext cx="7729728" cy="1188720"/>
          </a:xfrm>
        </p:spPr>
        <p:txBody>
          <a:bodyPr/>
          <a:lstStyle/>
          <a:p>
            <a:r>
              <a:rPr lang="en-US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A</a:t>
            </a:r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 	растительный мир</a:t>
            </a:r>
            <a:br>
              <a:rPr lang="en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</a:br>
            <a:endParaRPr lang="en-R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52DBD0-0C4B-1948-A436-3EAB1732E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966" y="1878008"/>
            <a:ext cx="6265910" cy="4460799"/>
          </a:xfrm>
        </p:spPr>
        <p:txBody>
          <a:bodyPr>
            <a:normAutofit/>
          </a:bodyPr>
          <a:lstStyle/>
          <a:p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А 1 пальмовое дерево</a:t>
            </a:r>
            <a:endParaRPr lang="en-US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А 2 ветвь пальмы</a:t>
            </a:r>
            <a:endParaRPr lang="en-US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А 3 цветок (лотос)</a:t>
            </a:r>
            <a:endParaRPr lang="en-US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А 4 Гранат</a:t>
            </a:r>
            <a:endParaRPr lang="en-US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A75A61-B153-BC46-A238-C82B1AEB7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035" y="3822099"/>
            <a:ext cx="1839722" cy="22996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BCAA13-B0EA-6243-B8E6-34A78813F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8731" y="3923547"/>
            <a:ext cx="2535059" cy="209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11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E82A8-4CF5-AE45-8F84-E482A4433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29" y="301964"/>
            <a:ext cx="8679542" cy="1046389"/>
          </a:xfrm>
        </p:spPr>
        <p:txBody>
          <a:bodyPr>
            <a:normAutofit fontScale="90000"/>
          </a:bodyPr>
          <a:lstStyle/>
          <a:p>
            <a:r>
              <a:rPr lang="en-US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B </a:t>
            </a:r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	насекомые, рептилии, рыбы</a:t>
            </a:r>
            <a:br>
              <a:rPr lang="en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</a:b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D5D23-70DD-E447-9584-A3D9FC1B6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965" y="1878008"/>
            <a:ext cx="7441801" cy="4460799"/>
          </a:xfrm>
        </p:spPr>
        <p:txBody>
          <a:bodyPr>
            <a:normAutofit/>
          </a:bodyPr>
          <a:lstStyle/>
          <a:p>
            <a:r>
              <a:rPr lang="en-US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B 1 </a:t>
            </a:r>
            <a:r>
              <a:rPr lang="ru-RU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	</a:t>
            </a:r>
            <a:r>
              <a:rPr lang="ru-RU" sz="2400" cap="all" spc="200" dirty="0" err="1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урей</a:t>
            </a:r>
            <a:r>
              <a:rPr lang="ru-RU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(с крыльями и без)</a:t>
            </a:r>
          </a:p>
          <a:p>
            <a:endParaRPr lang="ru-RU" sz="24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B 2 </a:t>
            </a:r>
            <a:r>
              <a:rPr lang="ru-RU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скарабей (с крыльями и без)</a:t>
            </a:r>
          </a:p>
          <a:p>
            <a:endParaRPr lang="ru-RU" sz="24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B 3 </a:t>
            </a:r>
            <a:r>
              <a:rPr lang="ru-RU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черепаха</a:t>
            </a:r>
          </a:p>
          <a:p>
            <a:endParaRPr lang="ru-RU" sz="24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GB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B</a:t>
            </a:r>
            <a:r>
              <a:rPr lang="en-RU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4 </a:t>
            </a:r>
            <a:r>
              <a:rPr lang="ru-RU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саранча</a:t>
            </a:r>
          </a:p>
          <a:p>
            <a:endParaRPr lang="ru-RU" sz="24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GB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B</a:t>
            </a:r>
            <a:r>
              <a:rPr lang="en-RU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5 </a:t>
            </a:r>
            <a:r>
              <a:rPr lang="ru-RU" sz="24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рыба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ACFE3-EE32-5643-97CA-C3C1533F3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766" y="1505885"/>
            <a:ext cx="1850957" cy="2406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6C124C-EEE9-A640-B744-499FBFA66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235" y="4226601"/>
            <a:ext cx="1731355" cy="19627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2707B5-6C9A-1247-BE39-428F27235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875" y="4218807"/>
            <a:ext cx="2356954" cy="1970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0330F0-4BB4-B94A-9947-A5B202B16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044" y="4108407"/>
            <a:ext cx="2312250" cy="2230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87A2C0-2A68-D449-9E98-35E3FB5C5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2733" y="1525258"/>
            <a:ext cx="2143959" cy="238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4E433-8F88-0B47-8EA0-75B94E8B6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51770"/>
            <a:ext cx="7729728" cy="1188720"/>
          </a:xfrm>
        </p:spPr>
        <p:txBody>
          <a:bodyPr/>
          <a:lstStyle/>
          <a:p>
            <a:r>
              <a:rPr lang="en-US" dirty="0">
                <a:latin typeface="William Text Pro Reg" pitchFamily="2" charset="0"/>
                <a:ea typeface="William Text Pro Reg" pitchFamily="2" charset="0"/>
              </a:rPr>
              <a:t>C	</a:t>
            </a:r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птицы</a:t>
            </a:r>
            <a:endParaRPr lang="en-R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AF9C2F-0863-1746-B70E-E33B47FAF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966" y="1878008"/>
            <a:ext cx="6265910" cy="4460799"/>
          </a:xfrm>
        </p:spPr>
        <p:txBody>
          <a:bodyPr>
            <a:normAutofit fontScale="92500" lnSpcReduction="20000"/>
          </a:bodyPr>
          <a:lstStyle/>
          <a:p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С 1	сокол</a:t>
            </a:r>
            <a:endParaRPr lang="en-US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с 2 голубь</a:t>
            </a:r>
            <a:endParaRPr lang="en-US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с 3 петух</a:t>
            </a:r>
            <a:endParaRPr lang="en-US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С 4 утка</a:t>
            </a:r>
            <a:endParaRPr lang="en-US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с 5 орел (?) /неизвестная птица (ы)</a:t>
            </a:r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71D97D-93EB-0B43-B1A4-DCAA904B1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485" y="1542539"/>
            <a:ext cx="1112013" cy="1480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64F302-5AF1-734B-A6CE-D1BD90357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832" y="1534929"/>
            <a:ext cx="1412976" cy="14880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B5AC92-23BE-8744-9367-2B2A60350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498" y="3194855"/>
            <a:ext cx="1338916" cy="15572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4245D1-F282-484F-AA5B-D706AE357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4999" y="3151462"/>
            <a:ext cx="2007353" cy="16102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2E546-694D-1341-B0E6-4EAFE6B80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0699" y="4551509"/>
            <a:ext cx="1329519" cy="17829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BA16A7-FE0D-E94C-B7D9-3A8F62F3B2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9905" y="4551508"/>
            <a:ext cx="1416024" cy="17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6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B84F1-CF83-CE48-AD55-E04CA0B1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51770"/>
            <a:ext cx="7729728" cy="1188720"/>
          </a:xfrm>
          <a:solidFill>
            <a:schemeClr val="bg1"/>
          </a:solidFill>
        </p:spPr>
        <p:txBody>
          <a:bodyPr/>
          <a:lstStyle/>
          <a:p>
            <a:r>
              <a:rPr lang="en-US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D </a:t>
            </a:r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	млекопитающие</a:t>
            </a:r>
            <a:br>
              <a:rPr lang="en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</a:br>
            <a:endParaRPr lang="en-R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F7FC89-CC24-4740-8530-7CFED1486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966" y="1878008"/>
            <a:ext cx="6265910" cy="4460799"/>
          </a:xfrm>
        </p:spPr>
        <p:txBody>
          <a:bodyPr>
            <a:normAutofit fontScale="92500" lnSpcReduction="10000"/>
          </a:bodyPr>
          <a:lstStyle/>
          <a:p>
            <a:r>
              <a:rPr lang="en-US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D 1	</a:t>
            </a:r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лев</a:t>
            </a:r>
            <a:endParaRPr lang="en-US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D 2	</a:t>
            </a:r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козел</a:t>
            </a:r>
            <a:endParaRPr lang="en-US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d</a:t>
            </a:r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3 олень</a:t>
            </a:r>
            <a:endParaRPr lang="en-US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d</a:t>
            </a:r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4 бык</a:t>
            </a:r>
            <a:endParaRPr lang="en-US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d</a:t>
            </a:r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5 лошадь</a:t>
            </a:r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8DC1EA-5AE4-1C48-B26F-9CDE166E3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826" y="1878008"/>
            <a:ext cx="2445719" cy="2019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421A05-2473-584F-ACEB-1AB0D6FC9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170" y="4007334"/>
            <a:ext cx="1820907" cy="2519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1492B-8337-B048-A26F-0CD4F8A8F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020" y="1811817"/>
            <a:ext cx="2445719" cy="2296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D0491-ACBC-6F4A-90E9-F54BED558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886" y="4045689"/>
            <a:ext cx="2620073" cy="23800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596913-851A-E249-8A25-1808549B7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1595" y="4013200"/>
            <a:ext cx="2317054" cy="239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957AF-3C99-CA43-AFF3-CF6A23F1A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162" y="251770"/>
            <a:ext cx="8571183" cy="1188720"/>
          </a:xfrm>
          <a:solidFill>
            <a:schemeClr val="bg1"/>
          </a:solidFill>
        </p:spPr>
        <p:txBody>
          <a:bodyPr/>
          <a:lstStyle/>
          <a:p>
            <a:r>
              <a:rPr lang="en-US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E 	</a:t>
            </a:r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фантастические существа</a:t>
            </a:r>
            <a:endParaRPr lang="en-R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A6FD826-6FDA-D740-8C93-D2AD903C9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472" y="2544435"/>
            <a:ext cx="4891870" cy="3344921"/>
          </a:xfrm>
        </p:spPr>
        <p:txBody>
          <a:bodyPr>
            <a:normAutofit lnSpcReduction="10000"/>
          </a:bodyPr>
          <a:lstStyle/>
          <a:p>
            <a:r>
              <a:rPr lang="en-US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e</a:t>
            </a:r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1 грифон</a:t>
            </a:r>
            <a:endParaRPr lang="en-US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e</a:t>
            </a:r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2 крылатый сфинкс</a:t>
            </a:r>
            <a:endParaRPr lang="en-US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e</a:t>
            </a:r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3 летающий гибрид</a:t>
            </a:r>
            <a:endParaRPr lang="en-US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28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974C15-C9F2-874E-A6D9-C21FDCAE9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839" y="1931096"/>
            <a:ext cx="3105758" cy="2663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910CCB-6F01-604B-8B1B-89B548AEB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430" y="1868945"/>
            <a:ext cx="1940656" cy="2663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BAF167-7BD3-9C42-ACE0-E01D07D4D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086" y="3609080"/>
            <a:ext cx="1940656" cy="287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31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4D706-787B-7A46-9834-DD562C26D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18" y="344760"/>
            <a:ext cx="11189776" cy="118872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F </a:t>
            </a:r>
            <a:r>
              <a:rPr lang="ru-RU" sz="28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	люди и антропоморфные фигуры</a:t>
            </a:r>
            <a:endParaRPr lang="en-R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EA11EBE-3C80-9C48-BF26-8D34C3D86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966" y="1878008"/>
            <a:ext cx="6265910" cy="4801761"/>
          </a:xfrm>
        </p:spPr>
        <p:txBody>
          <a:bodyPr>
            <a:normAutofit/>
          </a:bodyPr>
          <a:lstStyle/>
          <a:p>
            <a:r>
              <a:rPr lang="en-US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f</a:t>
            </a:r>
            <a:r>
              <a:rPr lang="ru-RU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1 фигура (ы) с оружием</a:t>
            </a:r>
            <a:endParaRPr lang="en-US" sz="16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16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f</a:t>
            </a:r>
            <a:r>
              <a:rPr lang="ru-RU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2 батальная сцена</a:t>
            </a:r>
            <a:endParaRPr lang="en-US" sz="16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16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f</a:t>
            </a:r>
            <a:r>
              <a:rPr lang="ru-RU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3 ребенок на лотосе</a:t>
            </a:r>
            <a:endParaRPr lang="en-US" sz="16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16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f</a:t>
            </a:r>
            <a:r>
              <a:rPr lang="ru-RU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4 человек с посохом</a:t>
            </a:r>
            <a:endParaRPr lang="en-US" sz="16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16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f</a:t>
            </a:r>
            <a:r>
              <a:rPr lang="ru-RU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 5 два человека</a:t>
            </a:r>
          </a:p>
          <a:p>
            <a:endParaRPr lang="ru-RU" sz="16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F 6 </a:t>
            </a:r>
            <a:r>
              <a:rPr lang="ru-RU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человек / бог на троне</a:t>
            </a:r>
          </a:p>
          <a:p>
            <a:endParaRPr lang="ru-RU" sz="16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r>
              <a:rPr lang="en-US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F7 </a:t>
            </a:r>
            <a:r>
              <a:rPr lang="ru-RU" sz="1600" cap="all" spc="200" dirty="0">
                <a:solidFill>
                  <a:srgbClr val="262626"/>
                </a:solidFill>
                <a:latin typeface="William Text Pro Reg" pitchFamily="2" charset="0"/>
                <a:ea typeface="William Text Pro Reg" pitchFamily="2" charset="0"/>
                <a:cs typeface="+mj-cs"/>
              </a:rPr>
              <a:t>человек с крыльями</a:t>
            </a:r>
          </a:p>
          <a:p>
            <a:endParaRPr lang="ru-RU" sz="16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ru-RU" sz="16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ru-RU" sz="16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ru-RU" sz="16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1600" cap="all" spc="200" dirty="0">
              <a:solidFill>
                <a:srgbClr val="262626"/>
              </a:solidFill>
              <a:latin typeface="William Text Pro Reg" pitchFamily="2" charset="0"/>
              <a:ea typeface="William Text Pro Reg" pitchFamily="2" charset="0"/>
              <a:cs typeface="+mj-cs"/>
            </a:endParaRPr>
          </a:p>
          <a:p>
            <a:endParaRPr lang="en-RU" sz="1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F4F4EF-F02B-3448-B5F5-B853AAA35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977" y="1639198"/>
            <a:ext cx="1829690" cy="18367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2BA4EF-1DB6-574A-AF78-C3D12A163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666" y="1761969"/>
            <a:ext cx="1287030" cy="15912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88A14A-020E-8247-8FBA-D0AB08147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650" y="3067576"/>
            <a:ext cx="1564385" cy="19598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871F80-D14A-1F47-BA13-DD809806E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3142" y="3100254"/>
            <a:ext cx="1467585" cy="18945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DC4C22-41DD-D54C-8917-882FDB35A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1281" y="4781148"/>
            <a:ext cx="1467585" cy="17320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75B85C-49E0-5D4C-AD51-0BC4B2E202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3973" y="4691491"/>
            <a:ext cx="1564385" cy="18956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04C0D59-3E81-C94C-8CC7-0996050262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0834" y="4717395"/>
            <a:ext cx="1492769" cy="181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8586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{FAF4353A-81C0-1048-91F9-5EE40070DD98}tf10001120</Template>
  <TotalTime>4150</TotalTime>
  <Words>1375</Words>
  <Application>Microsoft Macintosh PowerPoint</Application>
  <PresentationFormat>Widescreen</PresentationFormat>
  <Paragraphs>164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Gill Sans MT</vt:lpstr>
      <vt:lpstr>Times New Roman</vt:lpstr>
      <vt:lpstr>William Text Pro Reg</vt:lpstr>
      <vt:lpstr>Parcel</vt:lpstr>
      <vt:lpstr>Не делай себе скульптурного изображения (pésel)  или подобия (təmûnāh) того,  что на небе наверху, и что на земле внизу,  и что в воде ниже земли  Не поклоняйся им и не служи им, ибо Я‚ ГОСПОДЬ, твой Бог‚ — ревнивый Бог  (Исх 20:4-5 || Втор 5:8-9 )</vt:lpstr>
      <vt:lpstr>Отмар Кель, Фрибурская школа и визуальный поворот в интерпретации Библии </vt:lpstr>
      <vt:lpstr>Иконография Булл  (допленный период, по Sass 1993)</vt:lpstr>
      <vt:lpstr>A   растительный мир </vt:lpstr>
      <vt:lpstr>B   насекомые, рептилии, рыбы </vt:lpstr>
      <vt:lpstr>C птицы</vt:lpstr>
      <vt:lpstr>D  млекопитающие </vt:lpstr>
      <vt:lpstr>E  фантастические существа</vt:lpstr>
      <vt:lpstr>F  люди и антропоморфные фигуры</vt:lpstr>
      <vt:lpstr>G небесные тела </vt:lpstr>
      <vt:lpstr> Tryggve N.D. Mettinger. 1995 «No Graven Image? Israelite Aniconism in Its Ancient Near Eastern Context» </vt:lpstr>
      <vt:lpstr>В поисках иконографии яхве</vt:lpstr>
      <vt:lpstr>I. Антропоморфизмы Библии и сакральное искусство </vt:lpstr>
      <vt:lpstr>II. Иконографический канон Яхве? (данные археологии)</vt:lpstr>
      <vt:lpstr>Антроморфные изображения</vt:lpstr>
      <vt:lpstr>Териоморфные  изображения</vt:lpstr>
      <vt:lpstr>Символические изображения</vt:lpstr>
      <vt:lpstr>Маццевы (от эпипалеолита до наших дней)</vt:lpstr>
      <vt:lpstr>Пустые (?) троны</vt:lpstr>
      <vt:lpstr>Модели святилищ || культовые подставки</vt:lpstr>
      <vt:lpstr>Ковчег завета</vt:lpstr>
      <vt:lpstr>PowerPoint Presentation</vt:lpstr>
      <vt:lpstr>III. Влияние внебиблейского аниконизма</vt:lpstr>
      <vt:lpstr>Предварительные выводы</vt:lpstr>
      <vt:lpstr>Как смотрели на аниконические изображения?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11</cp:revision>
  <dcterms:created xsi:type="dcterms:W3CDTF">2024-10-02T09:01:05Z</dcterms:created>
  <dcterms:modified xsi:type="dcterms:W3CDTF">2024-10-05T06:11:13Z</dcterms:modified>
</cp:coreProperties>
</file>