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6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53.jpeg" ContentType="image/jpeg"/>
  <Override PartName="/ppt/media/image1.jpeg" ContentType="image/jpeg"/>
  <Override PartName="/ppt/media/image38.png" ContentType="image/png"/>
  <Override PartName="/ppt/media/image2.jpeg" ContentType="image/jpeg"/>
  <Override PartName="/ppt/media/image3.gif" ContentType="image/gif"/>
  <Override PartName="/ppt/media/image4.jpeg" ContentType="image/jpeg"/>
  <Override PartName="/ppt/media/image5.png" ContentType="image/pn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media/image51.jpeg" ContentType="image/jpeg"/>
  <Override PartName="/ppt/media/image10.png" ContentType="image/png"/>
  <Override PartName="/ppt/media/image11.png" ContentType="image/pn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gif" ContentType="image/gif"/>
  <Override PartName="/ppt/media/image45.jpeg" ContentType="image/jpeg"/>
  <Override PartName="/ppt/media/image25.png" ContentType="image/png"/>
  <Override PartName="/ppt/media/image36.jpeg" ContentType="image/jpeg"/>
  <Override PartName="/ppt/media/image26.jpeg" ContentType="image/jpeg"/>
  <Override PartName="/ppt/media/image37.png" ContentType="image/png"/>
  <Override PartName="/ppt/media/image27.jpeg" ContentType="image/jpeg"/>
  <Override PartName="/ppt/media/image28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52.png" ContentType="image/png"/>
  <Override PartName="/ppt/media/image33.jpeg" ContentType="image/jpeg"/>
  <Override PartName="/ppt/media/image34.jpeg" ContentType="image/jpeg"/>
  <Override PartName="/ppt/media/image35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ldImg"/>
          </p:nvPr>
        </p:nvSpPr>
        <p:spPr>
          <a:xfrm>
            <a:off x="1107000" y="812520"/>
            <a:ext cx="5345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762B4F41-09B2-4639-9951-01C08F7D5F05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en-US" sz="2000" spc="-1" strike="noStrike">
                <a:latin typeface="Arial"/>
              </a:rPr>
              <a:t>https://cs12.pikabu.ru/post_img/2021/01/21/10/1611248018189570752.gif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AAC2DDA5-C614-4050-9AAB-216EF0E9224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Урук, 3100 до. </a:t>
            </a:r>
            <a:r>
              <a:rPr b="0" lang="fr-FR" sz="2000" spc="-1" strike="noStrike">
                <a:latin typeface="Arial"/>
              </a:rPr>
              <a:t>Marie-Lan Nguyen (2006), Public Domain, https://commons.wikimedia.org/w/index.php?curid=514757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12901BD7-52E0-458F-9B4A-11679474E47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Р.Р. 575-550 до н.э., 10х7, Лувр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C2FE9623-E5BD-4ACA-A0F5-C3F060D043B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Мероэ 2016 </a:t>
            </a:r>
            <a:r>
              <a:rPr b="0" lang="en-US" sz="2000" spc="-1" strike="noStrike">
                <a:latin typeface="Arial"/>
              </a:rPr>
              <a:t>https://www.archaeologie.hu-berlin.de/de/personal/kleinitz/projects-and-fieldwork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A623F71E-3070-4C75-9F67-971C3B84B54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Тимишоара оттоманская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6CD73774-0B7F-4CA4-896D-74E2B70F013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каминос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50DFA311-8486-400C-96DF-213182D39D0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482 ВС, Акрополь.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117FFBCA-121D-418D-876B-CBEE14109FB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Плюс вызревание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67AE6DBE-76D1-49B7-8356-572EE05580D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шамот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DEDC46CD-3038-43F9-AA97-2E75043CA11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Сюда надо тот с машинкой.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EC25A8B2-5FDC-4E26-8027-8B8727727AE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-216000">
              <a:lnSpc>
                <a:spcPct val="100000"/>
              </a:lnSpc>
              <a:buNone/>
            </a:pPr>
            <a:r>
              <a:rPr b="0" lang="ru-RU" sz="2000" spc="-1" strike="noStrike">
                <a:latin typeface="Arial"/>
              </a:rPr>
              <a:t>С 11 в., на караванном пути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buNone/>
            </a:pPr>
            <a:fld id="{BA823542-6D88-4BCE-9787-4353280161C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2BE423FC-1E93-4868-ACBF-B355DCAA21BF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7.3.24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40CAEABE-A86A-4578-8D47-30315DC9FB8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A7C282BE-1A79-4FB4-AA3C-007C0702C709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7.3.24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B18A970F-E1FB-4DA9-84AA-71779989B1D7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7A20B313-9E8B-4696-B19E-C867196D24D9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7.3.24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D1BEE4CA-BE94-4927-8C52-017A5E6563B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fld id="{187820B2-ACCC-48C0-BC6A-5B4E26E10E15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7.3.24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8AD9B07C-3A9B-449A-9A98-5E9A1C24F2F9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gif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-171360"/>
            <a:ext cx="8229240" cy="3024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Граффити, дипинти, стампати: знаки и надписи на керамике, технологический аспект.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1" name="Picture 2" descr="C:\Users\Ксения\Desktop\00 Картинки разные грант\лого вышки.jpg"/>
          <p:cNvPicPr/>
          <p:nvPr/>
        </p:nvPicPr>
        <p:blipFill>
          <a:blip r:embed="rId1"/>
          <a:stretch/>
        </p:blipFill>
        <p:spPr>
          <a:xfrm>
            <a:off x="0" y="260640"/>
            <a:ext cx="783000" cy="77976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3" descr="C:\Users\Ксения\Desktop\00 Картинки разные грант\эмблемка.jpg"/>
          <p:cNvPicPr/>
          <p:nvPr/>
        </p:nvPicPr>
        <p:blipFill>
          <a:blip r:embed="rId2"/>
          <a:stretch/>
        </p:blipFill>
        <p:spPr>
          <a:xfrm>
            <a:off x="0" y="1268640"/>
            <a:ext cx="798480" cy="798480"/>
          </a:xfrm>
          <a:prstGeom prst="rect">
            <a:avLst/>
          </a:prstGeom>
          <a:ln w="0">
            <a:noFill/>
          </a:ln>
        </p:spPr>
      </p:pic>
      <p:sp>
        <p:nvSpPr>
          <p:cNvPr id="173" name="TextBox 11"/>
          <p:cNvSpPr/>
          <p:nvPr/>
        </p:nvSpPr>
        <p:spPr>
          <a:xfrm>
            <a:off x="2988000" y="4653000"/>
            <a:ext cx="326520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Презентация для совместного семинара НУГ «Семитская эпиграфика в цифровую эпоху» и НУГ «Керамическая лаборатория»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5 марта 2024, 18.00, ауд. Л-109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5 марта, 18.00, аудитория Л-109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174" name="TextBox 12"/>
          <p:cNvSpPr/>
          <p:nvPr/>
        </p:nvSpPr>
        <p:spPr>
          <a:xfrm>
            <a:off x="2915640" y="6309360"/>
            <a:ext cx="3024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Митрохина К.Л.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75" name="Рисунок 15" descr="1611248018189570752.gif"/>
          <p:cNvPicPr/>
          <p:nvPr/>
        </p:nvPicPr>
        <p:blipFill>
          <a:blip r:embed="rId3"/>
          <a:stretch/>
        </p:blipFill>
        <p:spPr>
          <a:xfrm>
            <a:off x="6444360" y="2493000"/>
            <a:ext cx="2340360" cy="414396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2" descr="Клеймо"/>
          <p:cNvPicPr/>
          <p:nvPr/>
        </p:nvPicPr>
        <p:blipFill>
          <a:blip r:embed="rId4"/>
          <a:stretch/>
        </p:blipFill>
        <p:spPr>
          <a:xfrm rot="14876400">
            <a:off x="38880" y="2609640"/>
            <a:ext cx="2272320" cy="161496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2" descr=""/>
          <p:cNvPicPr/>
          <p:nvPr/>
        </p:nvPicPr>
        <p:blipFill>
          <a:blip r:embed="rId5"/>
          <a:stretch/>
        </p:blipFill>
        <p:spPr>
          <a:xfrm>
            <a:off x="2988000" y="2637000"/>
            <a:ext cx="2986920" cy="2040840"/>
          </a:xfrm>
          <a:prstGeom prst="rect">
            <a:avLst/>
          </a:prstGeom>
          <a:ln w="9525">
            <a:noFill/>
          </a:ln>
        </p:spPr>
      </p:pic>
      <p:pic>
        <p:nvPicPr>
          <p:cNvPr id="178" name="Picture 3" descr=""/>
          <p:cNvPicPr/>
          <p:nvPr/>
        </p:nvPicPr>
        <p:blipFill>
          <a:blip r:embed="rId6"/>
          <a:stretch/>
        </p:blipFill>
        <p:spPr>
          <a:xfrm>
            <a:off x="179640" y="4653000"/>
            <a:ext cx="2476080" cy="19998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Инструмент ксам_себе_керамиста. Часть #2 Керамика, Своими руками, Инструменты, Для чайников, Длиннопост, Рукоделие с процессом, Сам себе керамист"/>
          <p:cNvPicPr/>
          <p:nvPr/>
        </p:nvPicPr>
        <p:blipFill>
          <a:blip r:embed="rId1"/>
          <a:stretch/>
        </p:blipFill>
        <p:spPr>
          <a:xfrm>
            <a:off x="611640" y="548640"/>
            <a:ext cx="7560360" cy="557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Объект 5" descr=""/>
          <p:cNvPicPr/>
          <p:nvPr/>
        </p:nvPicPr>
        <p:blipFill>
          <a:blip r:embed="rId1"/>
          <a:stretch/>
        </p:blipFill>
        <p:spPr>
          <a:xfrm>
            <a:off x="683640" y="0"/>
            <a:ext cx="3707640" cy="466740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" descr="1611248018189570752.gif"/>
          <p:cNvPicPr/>
          <p:nvPr/>
        </p:nvPicPr>
        <p:blipFill>
          <a:blip r:embed="rId2"/>
          <a:stretch/>
        </p:blipFill>
        <p:spPr>
          <a:xfrm>
            <a:off x="5399640" y="0"/>
            <a:ext cx="3744000" cy="6629040"/>
          </a:xfrm>
          <a:prstGeom prst="rect">
            <a:avLst/>
          </a:prstGeom>
          <a:ln w="0">
            <a:noFill/>
          </a:ln>
        </p:spPr>
      </p:pic>
      <p:sp>
        <p:nvSpPr>
          <p:cNvPr id="207" name="TextBox 3"/>
          <p:cNvSpPr/>
          <p:nvPr/>
        </p:nvSpPr>
        <p:spPr>
          <a:xfrm>
            <a:off x="683640" y="5013000"/>
            <a:ext cx="446400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По влажной глине, можно, но неудобно рисовать округлые штрихи и чертить  – поэтому клинопись сформировалась так, чтобы давящее движение стилоса было перпендикулярным. Клинопись – это вдавленный орнамент.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Picture 2" descr=""/>
          <p:cNvPicPr/>
          <p:nvPr/>
        </p:nvPicPr>
        <p:blipFill>
          <a:blip r:embed="rId1"/>
          <a:stretch/>
        </p:blipFill>
        <p:spPr>
          <a:xfrm>
            <a:off x="971640" y="188640"/>
            <a:ext cx="6972120" cy="5263920"/>
          </a:xfrm>
          <a:prstGeom prst="rect">
            <a:avLst/>
          </a:prstGeom>
          <a:ln w="9525">
            <a:noFill/>
          </a:ln>
        </p:spPr>
      </p:pic>
      <p:sp>
        <p:nvSpPr>
          <p:cNvPr id="211" name="TextBox 5"/>
          <p:cNvSpPr/>
          <p:nvPr/>
        </p:nvSpPr>
        <p:spPr>
          <a:xfrm>
            <a:off x="1115640" y="5949360"/>
            <a:ext cx="75603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Хорошо получается нанесение орнамента прокатыванием инструмента: давление остается вертикальным, и влажная глина не смешается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штампы, печати, клейма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TextBox 6"/>
          <p:cNvSpPr/>
          <p:nvPr/>
        </p:nvSpPr>
        <p:spPr>
          <a:xfrm>
            <a:off x="6665760" y="1340640"/>
            <a:ext cx="9460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ШТАМП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14" name="Picture 2" descr="D:\Все презентации по исткер\Картинки для презентаций февраль 2022\накатки.jpg"/>
          <p:cNvPicPr/>
          <p:nvPr/>
        </p:nvPicPr>
        <p:blipFill>
          <a:blip r:embed="rId1"/>
          <a:stretch/>
        </p:blipFill>
        <p:spPr>
          <a:xfrm>
            <a:off x="251640" y="1124640"/>
            <a:ext cx="3511080" cy="237600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3" descr="C:\Users\Ксения\Downloads\Cylinder_seal_king_Louvre_AO6620.jpg"/>
          <p:cNvPicPr/>
          <p:nvPr/>
        </p:nvPicPr>
        <p:blipFill>
          <a:blip r:embed="rId2"/>
          <a:stretch/>
        </p:blipFill>
        <p:spPr>
          <a:xfrm>
            <a:off x="3708000" y="3285000"/>
            <a:ext cx="5435640" cy="3352320"/>
          </a:xfrm>
          <a:prstGeom prst="rect">
            <a:avLst/>
          </a:prstGeom>
          <a:ln w="0">
            <a:noFill/>
          </a:ln>
        </p:spPr>
      </p:pic>
      <p:sp>
        <p:nvSpPr>
          <p:cNvPr id="216" name="TextBox 10"/>
          <p:cNvSpPr/>
          <p:nvPr/>
        </p:nvSpPr>
        <p:spPr>
          <a:xfrm>
            <a:off x="539640" y="4149000"/>
            <a:ext cx="273600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Такое же перпендикулярное давление инструмента мы видим при нанесении штампованного орнамента, ремесленных и других знаков, печатей и клейм.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17" name="Picture 2" descr="Клеймо"/>
          <p:cNvPicPr/>
          <p:nvPr/>
        </p:nvPicPr>
        <p:blipFill>
          <a:blip r:embed="rId3"/>
          <a:stretch/>
        </p:blipFill>
        <p:spPr>
          <a:xfrm>
            <a:off x="4644000" y="908640"/>
            <a:ext cx="3241440" cy="230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4" descr="C:\Users\Ксения\Downloads\Лапа-Собаки-Ростов-768x511.png"/>
          <p:cNvPicPr/>
          <p:nvPr/>
        </p:nvPicPr>
        <p:blipFill>
          <a:blip r:embed="rId1"/>
          <a:stretch/>
        </p:blipFill>
        <p:spPr>
          <a:xfrm>
            <a:off x="313560" y="548640"/>
            <a:ext cx="8830080" cy="587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Box 2"/>
          <p:cNvSpPr/>
          <p:nvPr/>
        </p:nvSpPr>
        <p:spPr>
          <a:xfrm>
            <a:off x="467640" y="260640"/>
            <a:ext cx="820872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СОСТОЯНИЯ ГЛИНЫ: КОЖЕТВЕРДОЕ (остаточная влажность, новые свойства, ограничения и возможности)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0" name="TextBox 5"/>
          <p:cNvSpPr/>
          <p:nvPr/>
        </p:nvSpPr>
        <p:spPr>
          <a:xfrm>
            <a:off x="3708000" y="1052640"/>
            <a:ext cx="6021360" cy="320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Непластична.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Нельзя формовать изделие.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Не стоит соединять детали изделия.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Не стоит делать налепной орнамент.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Можно делать прорезной орнамент, подрезать изделие.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Можно лощить.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Можно писать курсивом, делать округлые линии.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Можно наносить ангобы и краски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221" name="TextBox 6"/>
          <p:cNvSpPr/>
          <p:nvPr/>
        </p:nvSpPr>
        <p:spPr>
          <a:xfrm>
            <a:off x="395640" y="4077000"/>
            <a:ext cx="3312000" cy="21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200" spc="-1" strike="noStrike">
                <a:solidFill>
                  <a:srgbClr val="000000"/>
                </a:solidFill>
                <a:latin typeface="Calibri"/>
              </a:rPr>
              <a:t>Глина лощится до блеска, хорошо режется, можно рисовать, писать курсивом, ангобировать, делать сграффито, наносить граффити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22" name="Picture 2" descr="ТОП-15 способов декорирования керамических изделий"/>
          <p:cNvPicPr/>
          <p:nvPr/>
        </p:nvPicPr>
        <p:blipFill>
          <a:blip r:embed="rId1"/>
          <a:stretch/>
        </p:blipFill>
        <p:spPr>
          <a:xfrm>
            <a:off x="611640" y="1124640"/>
            <a:ext cx="2412000" cy="2837520"/>
          </a:xfrm>
          <a:prstGeom prst="rect">
            <a:avLst/>
          </a:prstGeom>
          <a:ln w="0">
            <a:noFill/>
          </a:ln>
        </p:spPr>
      </p:pic>
      <p:pic>
        <p:nvPicPr>
          <p:cNvPr id="223" name="Объект 7" descr=""/>
          <p:cNvPicPr/>
          <p:nvPr/>
        </p:nvPicPr>
        <p:blipFill>
          <a:blip r:embed="rId2"/>
          <a:stretch/>
        </p:blipFill>
        <p:spPr>
          <a:xfrm>
            <a:off x="3924000" y="4005000"/>
            <a:ext cx="2466720" cy="2637720"/>
          </a:xfrm>
          <a:prstGeom prst="rect">
            <a:avLst/>
          </a:prstGeom>
          <a:ln w="0">
            <a:noFill/>
          </a:ln>
        </p:spPr>
      </p:pic>
      <p:pic>
        <p:nvPicPr>
          <p:cNvPr id="224" name="Объект 5" descr=""/>
          <p:cNvPicPr/>
          <p:nvPr/>
        </p:nvPicPr>
        <p:blipFill>
          <a:blip r:embed="rId3"/>
          <a:stretch/>
        </p:blipFill>
        <p:spPr>
          <a:xfrm>
            <a:off x="6732360" y="4005000"/>
            <a:ext cx="2160000" cy="258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Рисунок 3" descr=""/>
          <p:cNvPicPr/>
          <p:nvPr/>
        </p:nvPicPr>
        <p:blipFill>
          <a:blip r:embed="rId1"/>
          <a:stretch/>
        </p:blipFill>
        <p:spPr>
          <a:xfrm>
            <a:off x="0" y="1845000"/>
            <a:ext cx="5943240" cy="4996800"/>
          </a:xfrm>
          <a:prstGeom prst="rect">
            <a:avLst/>
          </a:prstGeom>
          <a:ln w="0">
            <a:noFill/>
          </a:ln>
        </p:spPr>
      </p:pic>
      <p:pic>
        <p:nvPicPr>
          <p:cNvPr id="226" name="Рисунок 4" descr=""/>
          <p:cNvPicPr/>
          <p:nvPr/>
        </p:nvPicPr>
        <p:blipFill>
          <a:blip r:embed="rId2"/>
          <a:stretch/>
        </p:blipFill>
        <p:spPr>
          <a:xfrm>
            <a:off x="6372360" y="0"/>
            <a:ext cx="1761120" cy="3541680"/>
          </a:xfrm>
          <a:prstGeom prst="rect">
            <a:avLst/>
          </a:prstGeom>
          <a:ln w="0">
            <a:noFill/>
          </a:ln>
        </p:spPr>
      </p:pic>
      <p:sp>
        <p:nvSpPr>
          <p:cNvPr id="227" name="TextBox 5"/>
          <p:cNvSpPr/>
          <p:nvPr/>
        </p:nvSpPr>
        <p:spPr>
          <a:xfrm>
            <a:off x="323640" y="404640"/>
            <a:ext cx="532836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</a:rPr>
              <a:t>ЛОЩЕНИЕ на «мегарской чаше», этрусском буккеро, фигурном сосуде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228" name="Объект 5" descr=""/>
          <p:cNvPicPr/>
          <p:nvPr/>
        </p:nvPicPr>
        <p:blipFill>
          <a:blip r:embed="rId3"/>
          <a:stretch/>
        </p:blipFill>
        <p:spPr>
          <a:xfrm>
            <a:off x="6156000" y="3802320"/>
            <a:ext cx="2559960" cy="305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1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3" descr="C:\Users\Xenia\Pictures\Screenshots\Снимок экрана (245).png"/>
          <p:cNvPicPr/>
          <p:nvPr/>
        </p:nvPicPr>
        <p:blipFill>
          <a:blip r:embed="rId1"/>
          <a:stretch/>
        </p:blipFill>
        <p:spPr>
          <a:xfrm>
            <a:off x="251640" y="178200"/>
            <a:ext cx="4432320" cy="6679440"/>
          </a:xfrm>
          <a:prstGeom prst="rect">
            <a:avLst/>
          </a:prstGeom>
          <a:ln w="0">
            <a:noFill/>
          </a:ln>
        </p:spPr>
      </p:pic>
      <p:sp>
        <p:nvSpPr>
          <p:cNvPr id="231" name="TextBox 3"/>
          <p:cNvSpPr/>
          <p:nvPr/>
        </p:nvSpPr>
        <p:spPr>
          <a:xfrm>
            <a:off x="5220000" y="548640"/>
            <a:ext cx="392364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Изделие покрыто цветным ангобом, по нему  процарапывается/вырезается орнамент или иная композиция (сграффито).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Эти приемы используются на глине в кожетвердом состоянии.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323640" y="190440"/>
            <a:ext cx="4066920" cy="6667200"/>
          </a:xfrm>
          <a:prstGeom prst="rect">
            <a:avLst/>
          </a:prstGeom>
          <a:ln w="9525">
            <a:noFill/>
          </a:ln>
        </p:spPr>
      </p:pic>
      <p:sp>
        <p:nvSpPr>
          <p:cNvPr id="233" name="TextBox 2"/>
          <p:cNvSpPr/>
          <p:nvPr/>
        </p:nvSpPr>
        <p:spPr>
          <a:xfrm>
            <a:off x="5292000" y="620640"/>
            <a:ext cx="3851640" cy="127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Узкогорлая светлоглиняная амфора гераклейского производства, тип Д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3 в.н.э. (из собрания музея Танаис):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ДИПИНТО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4" name="Стрелка влево 3"/>
          <p:cNvSpPr/>
          <p:nvPr/>
        </p:nvSpPr>
        <p:spPr>
          <a:xfrm rot="18711600">
            <a:off x="3928680" y="2509920"/>
            <a:ext cx="1914120" cy="287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TextBox 4"/>
          <p:cNvSpPr/>
          <p:nvPr/>
        </p:nvSpPr>
        <p:spPr>
          <a:xfrm>
            <a:off x="5148000" y="2421000"/>
            <a:ext cx="399564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Во влажном состоянии изделия наносить надписи и рисунки не вполне технологично: ангоб или краска будут долго сохнуть, «мазатья» при прикосновении, перемещении и т.д.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6" name="TextBox 5"/>
          <p:cNvSpPr/>
          <p:nvPr/>
        </p:nvSpPr>
        <p:spPr>
          <a:xfrm>
            <a:off x="4356000" y="4437000"/>
            <a:ext cx="478764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 кожетвердом состоянии эти неудобства уменьшаются, но ангоб или краска долго высыхает, «мажется» при прикосновении, при нанесении другого мазка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37" name="TextBox 6"/>
          <p:cNvSpPr/>
          <p:nvPr/>
        </p:nvSpPr>
        <p:spPr>
          <a:xfrm>
            <a:off x="3564000" y="5733360"/>
            <a:ext cx="53283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Поэтому роспись, знаки и надписи, как правило,  наносят по высохшей глине. Что до дипинти на амфорах – они наносились на обожженное изделие.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1" name="Picture 6" descr="https://sun9-5.userapi.com/impg/qAuJLjcakahFEg1GyucBtkULTEJnhNNUrBUtQA/jBKC0Fu8V74.jpg?size=1024x768&amp;quality=96&amp;sign=4576345280fa09963d5eb1f3b11bbccb&amp;type=album"/>
          <p:cNvPicPr/>
          <p:nvPr/>
        </p:nvPicPr>
        <p:blipFill>
          <a:blip r:embed="rId1"/>
          <a:stretch/>
        </p:blipFill>
        <p:spPr>
          <a:xfrm>
            <a:off x="0" y="-2907720"/>
            <a:ext cx="9143640" cy="658620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4" descr=""/>
          <p:cNvPicPr/>
          <p:nvPr/>
        </p:nvPicPr>
        <p:blipFill>
          <a:blip r:embed="rId2"/>
          <a:stretch/>
        </p:blipFill>
        <p:spPr>
          <a:xfrm>
            <a:off x="827640" y="3933000"/>
            <a:ext cx="2777040" cy="292464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2" descr="C:\Users\Ксения\Downloads\пинака.png"/>
          <p:cNvPicPr/>
          <p:nvPr/>
        </p:nvPicPr>
        <p:blipFill>
          <a:blip r:embed="rId3"/>
          <a:stretch/>
        </p:blipFill>
        <p:spPr>
          <a:xfrm>
            <a:off x="4284000" y="3645000"/>
            <a:ext cx="4627080" cy="3472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Box 2"/>
          <p:cNvSpPr/>
          <p:nvPr/>
        </p:nvSpPr>
        <p:spPr>
          <a:xfrm>
            <a:off x="467640" y="260640"/>
            <a:ext cx="8208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СОСТОЯНИЯ ГЛИНЫ: ПРОСОХШЕЕ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9" name="TextBox 5"/>
          <p:cNvSpPr/>
          <p:nvPr/>
        </p:nvSpPr>
        <p:spPr>
          <a:xfrm>
            <a:off x="2771640" y="620640"/>
            <a:ext cx="6372000" cy="325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Непластична, нельзя формовать, делать налепы, оттиски штампов, вдавленный орнамент.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шлифовать и «шкурить» 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(удобно) расписывать: наносить ангобы и краски.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процарапывать знаки, надписи, рисунки - но с бОльшим трудом (и они часто имеют характерный вид).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300" spc="-1" strike="noStrike">
              <a:latin typeface="Arial"/>
            </a:endParaRPr>
          </a:p>
        </p:txBody>
      </p:sp>
      <p:sp>
        <p:nvSpPr>
          <p:cNvPr id="240" name="TextBox 6"/>
          <p:cNvSpPr/>
          <p:nvPr/>
        </p:nvSpPr>
        <p:spPr>
          <a:xfrm>
            <a:off x="395640" y="4509000"/>
            <a:ext cx="4032000" cy="228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Глина сухая, изделие становится более хрупким и «усаживается»,хорошо впитывает воду. На этой стадии изделие шлифуют абразивом и замывают.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41" name="Стрелка вправо 7"/>
          <p:cNvSpPr/>
          <p:nvPr/>
        </p:nvSpPr>
        <p:spPr>
          <a:xfrm>
            <a:off x="3492000" y="4509000"/>
            <a:ext cx="863640" cy="503640"/>
          </a:xfrm>
          <a:prstGeom prst="rightArrow">
            <a:avLst>
              <a:gd name="adj1" fmla="val 50000"/>
              <a:gd name="adj2" fmla="val 51821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2" name="Picture 2" descr="Сушка глиняных изделий: как избежать дефектов: Материалы и инструменты в  журнале Ярмарки Мастеров"/>
          <p:cNvPicPr/>
          <p:nvPr/>
        </p:nvPicPr>
        <p:blipFill>
          <a:blip r:embed="rId1"/>
          <a:stretch/>
        </p:blipFill>
        <p:spPr>
          <a:xfrm rot="16200000">
            <a:off x="-244800" y="1477440"/>
            <a:ext cx="3398760" cy="226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4" descr="Процесс.: ceramiko — LiveJournal"/>
          <p:cNvPicPr/>
          <p:nvPr/>
        </p:nvPicPr>
        <p:blipFill>
          <a:blip r:embed="rId2"/>
          <a:stretch/>
        </p:blipFill>
        <p:spPr>
          <a:xfrm>
            <a:off x="4572000" y="3645000"/>
            <a:ext cx="4318920" cy="303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 descr="DAI-QMPS_MeroeGraffiti_CKleinitz2015.JPG"/>
          <p:cNvPicPr/>
          <p:nvPr/>
        </p:nvPicPr>
        <p:blipFill>
          <a:blip r:embed="rId1"/>
          <a:stretch/>
        </p:blipFill>
        <p:spPr>
          <a:xfrm>
            <a:off x="4066920" y="3357000"/>
            <a:ext cx="4892400" cy="32533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4" descr="https://www.archaeologie.hu-berlin.de/de/personal/kleinitz/graffito-elephant-4/@@images/7c32be44-918c-458c-af7e-65c2c566cb53.jpeg"/>
          <p:cNvPicPr/>
          <p:nvPr/>
        </p:nvPicPr>
        <p:blipFill>
          <a:blip r:embed="rId2"/>
          <a:stretch/>
        </p:blipFill>
        <p:spPr>
          <a:xfrm>
            <a:off x="179640" y="113400"/>
            <a:ext cx="4654800" cy="3099240"/>
          </a:xfrm>
          <a:prstGeom prst="rect">
            <a:avLst/>
          </a:prstGeom>
          <a:ln w="0">
            <a:noFill/>
          </a:ln>
        </p:spPr>
      </p:pic>
      <p:sp>
        <p:nvSpPr>
          <p:cNvPr id="246" name="TextBox 3"/>
          <p:cNvSpPr/>
          <p:nvPr/>
        </p:nvSpPr>
        <p:spPr>
          <a:xfrm>
            <a:off x="5364000" y="260640"/>
            <a:ext cx="37796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Процарапанные по высохшему сырцовому кирпичу граффити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(Муссаварат эс-Суфра, Судан)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7" name="TextBox 4"/>
          <p:cNvSpPr/>
          <p:nvPr/>
        </p:nvSpPr>
        <p:spPr>
          <a:xfrm>
            <a:off x="467640" y="3789000"/>
            <a:ext cx="331200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Видны с усилием проведенные линии, неровные, неточные.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" descr="https://journal.equinoxpub.com/public/site/images/janet/Fig_2.jpg"/>
          <p:cNvPicPr/>
          <p:nvPr/>
        </p:nvPicPr>
        <p:blipFill>
          <a:blip r:embed="rId1"/>
          <a:stretch/>
        </p:blipFill>
        <p:spPr>
          <a:xfrm>
            <a:off x="827640" y="54720"/>
            <a:ext cx="5022720" cy="6802920"/>
          </a:xfrm>
          <a:prstGeom prst="rect">
            <a:avLst/>
          </a:prstGeom>
          <a:ln w="0">
            <a:noFill/>
          </a:ln>
        </p:spPr>
      </p:pic>
      <p:sp>
        <p:nvSpPr>
          <p:cNvPr id="249" name="TextBox 3"/>
          <p:cNvSpPr/>
          <p:nvPr/>
        </p:nvSpPr>
        <p:spPr>
          <a:xfrm>
            <a:off x="6228360" y="404640"/>
            <a:ext cx="2915280" cy="31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сравнения: миски  из мастерской Оттоманского периода, Тимишоара (Румыния).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Точность и профессиональность орнамента позволяет предположить, что он прорезался по кожетвердой (остаточно-влажной) поверхности.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4" descr="D:\Все презентации по исткер\печка типа помпейской.jpg"/>
          <p:cNvPicPr/>
          <p:nvPr/>
        </p:nvPicPr>
        <p:blipFill>
          <a:blip r:embed="rId1"/>
          <a:stretch/>
        </p:blipFill>
        <p:spPr>
          <a:xfrm>
            <a:off x="5364000" y="1196640"/>
            <a:ext cx="3580920" cy="5371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Все презентации по исткер\Печь римская Дагенхайм.jpg"/>
          <p:cNvPicPr/>
          <p:nvPr/>
        </p:nvPicPr>
        <p:blipFill>
          <a:blip r:embed="rId2"/>
          <a:stretch/>
        </p:blipFill>
        <p:spPr>
          <a:xfrm>
            <a:off x="0" y="0"/>
            <a:ext cx="5371920" cy="3580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6" descr="D:\Все презентации по исткер\Картинки для презентаций февраль 2022\Картинки вставленные\Печь.jpg"/>
          <p:cNvPicPr/>
          <p:nvPr/>
        </p:nvPicPr>
        <p:blipFill>
          <a:blip r:embed="rId3"/>
          <a:stretch/>
        </p:blipFill>
        <p:spPr>
          <a:xfrm>
            <a:off x="251640" y="3645000"/>
            <a:ext cx="4076280" cy="300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 descr="D:\Все презентации по исткер\Картинки для презентаций февраль 2022\Пинака еще печка.jfif"/>
          <p:cNvPicPr/>
          <p:nvPr/>
        </p:nvPicPr>
        <p:blipFill>
          <a:blip r:embed="rId1"/>
          <a:stretch/>
        </p:blipFill>
        <p:spPr>
          <a:xfrm>
            <a:off x="251640" y="0"/>
            <a:ext cx="4139640" cy="246096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Все презентации по исткер\Картинки для презентаций февраль 2022\Пентескупия нарисовка еще.jpg"/>
          <p:cNvPicPr/>
          <p:nvPr/>
        </p:nvPicPr>
        <p:blipFill>
          <a:blip r:embed="rId2"/>
          <a:stretch/>
        </p:blipFill>
        <p:spPr>
          <a:xfrm>
            <a:off x="5148000" y="0"/>
            <a:ext cx="3250440" cy="24206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4" descr="D:\Все презентации по исткер\Картинки для презентаций февраль 2022\Пентескупия каминос.jpg"/>
          <p:cNvPicPr/>
          <p:nvPr/>
        </p:nvPicPr>
        <p:blipFill>
          <a:blip r:embed="rId3"/>
          <a:stretch/>
        </p:blipFill>
        <p:spPr>
          <a:xfrm>
            <a:off x="611640" y="2658960"/>
            <a:ext cx="7812360" cy="408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2"/>
          <p:cNvSpPr/>
          <p:nvPr/>
        </p:nvSpPr>
        <p:spPr>
          <a:xfrm>
            <a:off x="467640" y="260640"/>
            <a:ext cx="8208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СОСТОЯНИЯ ГЛИНЫ: ОБОЖЖЕННАЯ (керамика)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7" name="TextBox 5"/>
          <p:cNvSpPr/>
          <p:nvPr/>
        </p:nvSpPr>
        <p:spPr>
          <a:xfrm>
            <a:off x="5220000" y="836640"/>
            <a:ext cx="3744000" cy="325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Можно: шлифовать (низкотемпературные обжиги), процарапывать, сверлить, покрывать глазурями, делать надписи красками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(в т.ч. выгораемыми - требования к краскам ниже)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300" spc="-1" strike="noStrike">
              <a:latin typeface="Arial"/>
            </a:endParaRPr>
          </a:p>
        </p:txBody>
      </p:sp>
      <p:sp>
        <p:nvSpPr>
          <p:cNvPr id="258" name="Стрелка вправо 7"/>
          <p:cNvSpPr/>
          <p:nvPr/>
        </p:nvSpPr>
        <p:spPr>
          <a:xfrm rot="4207800">
            <a:off x="6835680" y="4541400"/>
            <a:ext cx="1223640" cy="772200"/>
          </a:xfrm>
          <a:prstGeom prst="rightArrow">
            <a:avLst>
              <a:gd name="adj1" fmla="val 50000"/>
              <a:gd name="adj2" fmla="val 51821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9" name="Picture 2" descr="https://i.pinimg.com/564x/10/d7/1c/10d71cf154a303d83933084769c8876f.jpg"/>
          <p:cNvPicPr/>
          <p:nvPr/>
        </p:nvPicPr>
        <p:blipFill>
          <a:blip r:embed="rId1"/>
          <a:stretch/>
        </p:blipFill>
        <p:spPr>
          <a:xfrm>
            <a:off x="179640" y="764640"/>
            <a:ext cx="4752000" cy="356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4" descr="Остраконы как источники ценной исторической информации | Пикабу"/>
          <p:cNvPicPr/>
          <p:nvPr/>
        </p:nvPicPr>
        <p:blipFill>
          <a:blip r:embed="rId1"/>
          <a:stretch/>
        </p:blipFill>
        <p:spPr>
          <a:xfrm>
            <a:off x="467640" y="548640"/>
            <a:ext cx="8460000" cy="2774160"/>
          </a:xfrm>
          <a:prstGeom prst="rect">
            <a:avLst/>
          </a:prstGeom>
          <a:ln w="0">
            <a:noFill/>
          </a:ln>
        </p:spPr>
      </p:pic>
      <p:sp>
        <p:nvSpPr>
          <p:cNvPr id="261" name="TextBox 4"/>
          <p:cNvSpPr/>
          <p:nvPr/>
        </p:nvSpPr>
        <p:spPr>
          <a:xfrm>
            <a:off x="765360" y="404640"/>
            <a:ext cx="17643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ПОСЛЕ ОБЖИГА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62" name="Picture 2" descr=""/>
          <p:cNvPicPr/>
          <p:nvPr/>
        </p:nvPicPr>
        <p:blipFill>
          <a:blip r:embed="rId2"/>
          <a:stretch/>
        </p:blipFill>
        <p:spPr>
          <a:xfrm>
            <a:off x="323640" y="190440"/>
            <a:ext cx="4066920" cy="6667200"/>
          </a:xfrm>
          <a:prstGeom prst="rect">
            <a:avLst/>
          </a:prstGeom>
          <a:ln w="9525">
            <a:noFill/>
          </a:ln>
        </p:spPr>
      </p:pic>
      <p:sp>
        <p:nvSpPr>
          <p:cNvPr id="263" name="TextBox 5"/>
          <p:cNvSpPr/>
          <p:nvPr/>
        </p:nvSpPr>
        <p:spPr>
          <a:xfrm>
            <a:off x="4516560" y="4077000"/>
            <a:ext cx="481392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Дипинти и граффити на готовых изделий: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</a:rPr>
              <a:t>Использование и переиспользование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64" name="TextBox 6"/>
          <p:cNvSpPr/>
          <p:nvPr/>
        </p:nvSpPr>
        <p:spPr>
          <a:xfrm>
            <a:off x="3924000" y="5661360"/>
            <a:ext cx="521964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Примеры ситуаций: товарные знаки на амфорах, посвятительные надписи на готовых сосудах, остраконы, послания и т.д.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Рисунок 1" descr=""/>
          <p:cNvPicPr/>
          <p:nvPr/>
        </p:nvPicPr>
        <p:blipFill>
          <a:blip r:embed="rId1"/>
          <a:stretch/>
        </p:blipFill>
        <p:spPr>
          <a:xfrm>
            <a:off x="467640" y="0"/>
            <a:ext cx="8229240" cy="5714640"/>
          </a:xfrm>
          <a:prstGeom prst="rect">
            <a:avLst/>
          </a:prstGeom>
          <a:ln w="0">
            <a:noFill/>
          </a:ln>
        </p:spPr>
      </p:pic>
      <p:sp>
        <p:nvSpPr>
          <p:cNvPr id="266" name="TextBox 2"/>
          <p:cNvSpPr/>
          <p:nvPr/>
        </p:nvSpPr>
        <p:spPr>
          <a:xfrm>
            <a:off x="1835640" y="5949360"/>
            <a:ext cx="518436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4000" spc="-1" strike="noStrike">
                <a:solidFill>
                  <a:srgbClr val="000000"/>
                </a:solidFill>
                <a:latin typeface="Calibri"/>
              </a:rPr>
              <a:t>Спасибо за внимание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2" descr=""/>
          <p:cNvPicPr/>
          <p:nvPr/>
        </p:nvPicPr>
        <p:blipFill>
          <a:blip r:embed="rId1"/>
          <a:stretch/>
        </p:blipFill>
        <p:spPr>
          <a:xfrm>
            <a:off x="338040" y="623160"/>
            <a:ext cx="3305160" cy="582372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4" descr=""/>
          <p:cNvPicPr/>
          <p:nvPr/>
        </p:nvPicPr>
        <p:blipFill>
          <a:blip r:embed="rId2"/>
          <a:stretch/>
        </p:blipFill>
        <p:spPr>
          <a:xfrm>
            <a:off x="3656880" y="2005920"/>
            <a:ext cx="5486760" cy="3429000"/>
          </a:xfrm>
          <a:prstGeom prst="rect">
            <a:avLst/>
          </a:prstGeom>
          <a:ln w="0">
            <a:noFill/>
          </a:ln>
        </p:spPr>
      </p:pic>
      <p:sp>
        <p:nvSpPr>
          <p:cNvPr id="186" name="TextBox 3"/>
          <p:cNvSpPr/>
          <p:nvPr/>
        </p:nvSpPr>
        <p:spPr>
          <a:xfrm>
            <a:off x="3922560" y="6347880"/>
            <a:ext cx="3066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Caponago, Monza-e-Brianza 7+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1"/>
          <p:cNvSpPr/>
          <p:nvPr/>
        </p:nvSpPr>
        <p:spPr>
          <a:xfrm>
            <a:off x="611640" y="548640"/>
            <a:ext cx="8532000" cy="17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000000"/>
                </a:solidFill>
                <a:latin typeface="Calibri"/>
              </a:rPr>
              <a:t>Шамот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(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chamotte)</a:t>
            </a: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 – молотая обожженная глина, добавляемая в массу для: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- армирования, уменьшения усадки при сушке и обжиге. Это дает возможность делать большие толстостенные сосуды, работы с деталями разной толщины. Шамотная штукатурка на печах меньше трескается, посуда из шамотной глины устойчивее к термоудару (к открытому огню). Шамотные изделия устойчивее к перепадам температуры, поэтому они предпочтительней для уличных объектов.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88" name="Picture 2" descr="D:\Все презентации по исткер\Картинки для презентаций февраль 2022\Лабкер 6015-1 черный шамот.jpg"/>
          <p:cNvPicPr/>
          <p:nvPr/>
        </p:nvPicPr>
        <p:blipFill>
          <a:blip r:embed="rId1"/>
          <a:stretch/>
        </p:blipFill>
        <p:spPr>
          <a:xfrm>
            <a:off x="0" y="3069000"/>
            <a:ext cx="2847240" cy="282492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3" descr="D:\Все презентации по исткер\Картинки для презентаций февраль 2022\Лабкер 6036 чиникоп.jfif"/>
          <p:cNvPicPr/>
          <p:nvPr/>
        </p:nvPicPr>
        <p:blipFill>
          <a:blip r:embed="rId2"/>
          <a:stretch/>
        </p:blipFill>
        <p:spPr>
          <a:xfrm>
            <a:off x="2988000" y="3069000"/>
            <a:ext cx="2142720" cy="214272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4" descr="D:\Все презентации по исткер\Картинки для презентаций февраль 2022\Лабкер 6019 шамот.jpg"/>
          <p:cNvPicPr/>
          <p:nvPr/>
        </p:nvPicPr>
        <p:blipFill>
          <a:blip r:embed="rId3"/>
          <a:stretch/>
        </p:blipFill>
        <p:spPr>
          <a:xfrm>
            <a:off x="5148000" y="2973960"/>
            <a:ext cx="3995640" cy="388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C:\Users\Xenia\Downloads\изготовление кирпичей индия сейчас.jpg"/>
          <p:cNvPicPr/>
          <p:nvPr/>
        </p:nvPicPr>
        <p:blipFill>
          <a:blip r:embed="rId1"/>
          <a:stretch/>
        </p:blipFill>
        <p:spPr>
          <a:xfrm>
            <a:off x="0" y="908640"/>
            <a:ext cx="9047520" cy="527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2" descr=""/>
          <p:cNvPicPr/>
          <p:nvPr/>
        </p:nvPicPr>
        <p:blipFill>
          <a:blip r:embed="rId1"/>
          <a:stretch/>
        </p:blipFill>
        <p:spPr>
          <a:xfrm>
            <a:off x="0" y="548640"/>
            <a:ext cx="9143640" cy="4901040"/>
          </a:xfrm>
          <a:prstGeom prst="rect">
            <a:avLst/>
          </a:prstGeom>
          <a:ln w="0">
            <a:noFill/>
          </a:ln>
        </p:spPr>
      </p:pic>
      <p:sp>
        <p:nvSpPr>
          <p:cNvPr id="193" name="TextBox 3"/>
          <p:cNvSpPr/>
          <p:nvPr/>
        </p:nvSpPr>
        <p:spPr>
          <a:xfrm>
            <a:off x="344160" y="6093360"/>
            <a:ext cx="31680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Ксар Айт-Бен-Хадду (Марокко)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Рисунок 1" descr=""/>
          <p:cNvPicPr/>
          <p:nvPr/>
        </p:nvPicPr>
        <p:blipFill>
          <a:blip r:embed="rId1"/>
          <a:srcRect l="17175" t="0" r="13806" b="0"/>
          <a:stretch/>
        </p:blipFill>
        <p:spPr>
          <a:xfrm>
            <a:off x="323640" y="980640"/>
            <a:ext cx="3096000" cy="3180960"/>
          </a:xfrm>
          <a:prstGeom prst="rect">
            <a:avLst/>
          </a:prstGeom>
          <a:ln w="0">
            <a:noFill/>
          </a:ln>
        </p:spPr>
      </p:pic>
      <p:sp>
        <p:nvSpPr>
          <p:cNvPr id="195" name="TextBox 2"/>
          <p:cNvSpPr/>
          <p:nvPr/>
        </p:nvSpPr>
        <p:spPr>
          <a:xfrm>
            <a:off x="467640" y="260640"/>
            <a:ext cx="82087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СОСТОЯНИЯ ГЛИНЫ: ВЛАЖНОЕ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96" name="Picture 2" descr="D:\Все презентации по исткер\Картинки для презентаций февраль 2022\орнаменты энеолит волынь.jpg"/>
          <p:cNvPicPr/>
          <p:nvPr/>
        </p:nvPicPr>
        <p:blipFill>
          <a:blip r:embed="rId2"/>
          <a:stretch/>
        </p:blipFill>
        <p:spPr>
          <a:xfrm rot="10800000">
            <a:off x="3996360" y="3645000"/>
            <a:ext cx="4800240" cy="4968360"/>
          </a:xfrm>
          <a:prstGeom prst="rect">
            <a:avLst/>
          </a:prstGeom>
          <a:ln w="0">
            <a:noFill/>
          </a:ln>
        </p:spPr>
      </p:pic>
      <p:sp>
        <p:nvSpPr>
          <p:cNvPr id="197" name="TextBox 5"/>
          <p:cNvSpPr/>
          <p:nvPr/>
        </p:nvSpPr>
        <p:spPr>
          <a:xfrm>
            <a:off x="3708000" y="908640"/>
            <a:ext cx="6021360" cy="360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Пластична.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формовать изделие.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соединять детали изделия.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делать налепной орнамент.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делать оттиски штампов/клейм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наносить ангобы и краски.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 наносить вдавленный орнамент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Можно, хотя не вполне удобно, 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  </a:t>
            </a:r>
            <a:r>
              <a:rPr b="0" lang="ru-RU" sz="2300" spc="-1" strike="noStrike">
                <a:solidFill>
                  <a:srgbClr val="000000"/>
                </a:solidFill>
                <a:latin typeface="Calibri"/>
              </a:rPr>
              <a:t>наносить надписи (не клинопись)</a:t>
            </a:r>
            <a:endParaRPr b="0" lang="ru-RU" sz="2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300" spc="-1" strike="noStrike">
              <a:latin typeface="Arial"/>
            </a:endParaRPr>
          </a:p>
        </p:txBody>
      </p:sp>
      <p:sp>
        <p:nvSpPr>
          <p:cNvPr id="198" name="TextBox 6"/>
          <p:cNvSpPr/>
          <p:nvPr/>
        </p:nvSpPr>
        <p:spPr>
          <a:xfrm>
            <a:off x="395640" y="4509000"/>
            <a:ext cx="3312000" cy="82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</a:rPr>
              <a:t>Глина сохраняет следы движения инструмента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9" name="Стрелка вправо 7"/>
          <p:cNvSpPr/>
          <p:nvPr/>
        </p:nvSpPr>
        <p:spPr>
          <a:xfrm>
            <a:off x="2411640" y="5877360"/>
            <a:ext cx="1223640" cy="772200"/>
          </a:xfrm>
          <a:prstGeom prst="rightArrow">
            <a:avLst>
              <a:gd name="adj1" fmla="val 50000"/>
              <a:gd name="adj2" fmla="val 51821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0" name="Picture 2" descr="C:\Users\Ксения\Pictures\орнамент отступающая палочка.png"/>
          <p:cNvPicPr/>
          <p:nvPr/>
        </p:nvPicPr>
        <p:blipFill>
          <a:blip r:embed="rId3"/>
          <a:stretch/>
        </p:blipFill>
        <p:spPr>
          <a:xfrm>
            <a:off x="0" y="5352480"/>
            <a:ext cx="2401200" cy="150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" descr="Инструмент ксам_себе_керамиста. Часть #2 Керамика, Своими руками, Инструменты, Для чайников, Длиннопост, Рукоделие с процессом, Сам себе керамист"/>
          <p:cNvPicPr/>
          <p:nvPr/>
        </p:nvPicPr>
        <p:blipFill>
          <a:blip r:embed="rId1"/>
          <a:stretch/>
        </p:blipFill>
        <p:spPr>
          <a:xfrm>
            <a:off x="467640" y="-1179360"/>
            <a:ext cx="7956000" cy="953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Инструмент ксам_себе_керамиста. Часть #2 Керамика, Своими руками, Инструменты, Для чайников, Длиннопост, Рукоделие с процессом, Сам себе керамист"/>
          <p:cNvPicPr/>
          <p:nvPr/>
        </p:nvPicPr>
        <p:blipFill>
          <a:blip r:embed="rId1"/>
          <a:stretch/>
        </p:blipFill>
        <p:spPr>
          <a:xfrm>
            <a:off x="899640" y="0"/>
            <a:ext cx="7459200" cy="5594400"/>
          </a:xfrm>
          <a:prstGeom prst="rect">
            <a:avLst/>
          </a:prstGeom>
          <a:ln w="0">
            <a:noFill/>
          </a:ln>
        </p:spPr>
      </p:pic>
      <p:sp>
        <p:nvSpPr>
          <p:cNvPr id="203" name="TextBox 2"/>
          <p:cNvSpPr/>
          <p:nvPr/>
        </p:nvSpPr>
        <p:spPr>
          <a:xfrm>
            <a:off x="971640" y="5877360"/>
            <a:ext cx="799236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Влажная глина: разница в точечном вертикальном и смещающемся горизонтальном воздействии инструмента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Application>LibreOffice/7.2.6.2$Windows_X86_64 LibreOffice_project/b0ec3a565991f7569a5a7f5d24fed7f52653d754</Application>
  <AppVersion>15.0000</AppVersion>
  <Words>756</Words>
  <Paragraphs>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2024-03-04T19:58:52Z</dcterms:created>
  <dc:creator>Ксения</dc:creator>
  <dc:description/>
  <dc:language>ru-RU</dc:language>
  <cp:lastModifiedBy/>
  <dcterms:modified xsi:type="dcterms:W3CDTF">2024-03-07T21:24:23Z</dcterms:modified>
  <cp:revision>9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11</vt:i4>
  </property>
  <property fmtid="{D5CDD505-2E9C-101B-9397-08002B2CF9AE}" pid="4" name="PresentationFormat">
    <vt:lpwstr>Экран (4:3)</vt:lpwstr>
  </property>
  <property fmtid="{D5CDD505-2E9C-101B-9397-08002B2CF9AE}" pid="5" name="Slides">
    <vt:i4>29</vt:i4>
  </property>
</Properties>
</file>