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6" r:id="rId17"/>
    <p:sldId id="271" r:id="rId18"/>
    <p:sldId id="272" r:id="rId19"/>
    <p:sldId id="277" r:id="rId20"/>
    <p:sldId id="273" r:id="rId21"/>
    <p:sldId id="278" r:id="rId22"/>
    <p:sldId id="274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3B6E9-47A3-4238-8267-ABA588CF1492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8ACD-34C8-419C-834F-4A7BC9479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8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68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487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85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87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926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4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3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4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11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9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2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43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7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829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78ACD-34C8-419C-834F-4A7BC9479C0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8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1847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0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5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242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8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0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5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55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7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1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CD88314-C9BA-4788-B59D-B4C2C83C84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8191B8B-E571-4094-91B7-5B16D76E5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9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6" y="1564105"/>
            <a:ext cx="8361229" cy="2887579"/>
          </a:xfrm>
        </p:spPr>
        <p:txBody>
          <a:bodyPr/>
          <a:lstStyle/>
          <a:p>
            <a:r>
              <a:rPr lang="ru-RU" sz="5400" dirty="0" smtClean="0"/>
              <a:t>Эпиграфическая традиция </a:t>
            </a:r>
            <a:br>
              <a:rPr lang="ru-RU" sz="5400" dirty="0" smtClean="0"/>
            </a:br>
            <a:r>
              <a:rPr lang="ru-RU" dirty="0" smtClean="0"/>
              <a:t>в Пальмире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3" y="4557857"/>
            <a:ext cx="6831673" cy="1177195"/>
          </a:xfrm>
        </p:spPr>
        <p:txBody>
          <a:bodyPr/>
          <a:lstStyle/>
          <a:p>
            <a:r>
              <a:rPr lang="ru-RU" dirty="0" smtClean="0"/>
              <a:t>Станислава </a:t>
            </a:r>
            <a:r>
              <a:rPr lang="ru-RU" dirty="0" err="1" smtClean="0"/>
              <a:t>Хижнякова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5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0"/>
            <a:ext cx="9692640" cy="1325562"/>
          </a:xfrm>
        </p:spPr>
        <p:txBody>
          <a:bodyPr/>
          <a:lstStyle/>
          <a:p>
            <a:r>
              <a:rPr lang="en-US" dirty="0" smtClean="0"/>
              <a:t>Honorific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850" y="1843516"/>
            <a:ext cx="2668908" cy="43513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Кому?</a:t>
            </a:r>
          </a:p>
          <a:p>
            <a:r>
              <a:rPr lang="ru-RU" sz="2800" dirty="0" smtClean="0"/>
              <a:t>За что?</a:t>
            </a:r>
            <a:endParaRPr lang="ru-RU" sz="2800" dirty="0"/>
          </a:p>
          <a:p>
            <a:r>
              <a:rPr lang="ru-RU" sz="2800" dirty="0" smtClean="0"/>
              <a:t>Кто?</a:t>
            </a:r>
          </a:p>
          <a:p>
            <a:r>
              <a:rPr lang="ru-RU" sz="2800" dirty="0" smtClean="0"/>
              <a:t>Когда?</a:t>
            </a:r>
            <a:endParaRPr lang="en-US" sz="2800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858897" y="1245908"/>
            <a:ext cx="3344563" cy="671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PAT </a:t>
            </a:r>
            <a:r>
              <a:rPr lang="ru-RU" sz="2800" dirty="0" smtClean="0"/>
              <a:t>1091</a:t>
            </a:r>
            <a:r>
              <a:rPr lang="en-US" sz="2800" dirty="0" smtClean="0"/>
              <a:t>, </a:t>
            </a:r>
            <a:r>
              <a:rPr lang="ru-RU" sz="2800" dirty="0" smtClean="0"/>
              <a:t>194 г</a:t>
            </a:r>
            <a:r>
              <a:rPr lang="en-US" sz="2800" dirty="0" smtClean="0"/>
              <a:t>.</a:t>
            </a:r>
            <a:r>
              <a:rPr lang="ru-RU" sz="2800" dirty="0" smtClean="0"/>
              <a:t> н. э.</a:t>
            </a:r>
          </a:p>
        </p:txBody>
      </p:sp>
      <p:pic>
        <p:nvPicPr>
          <p:cNvPr id="5" name="image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91481" y="1843516"/>
            <a:ext cx="8410833" cy="501448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94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Graffito and others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 1069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PAT 227-229</a:t>
            </a:r>
          </a:p>
        </p:txBody>
      </p:sp>
      <p:pic>
        <p:nvPicPr>
          <p:cNvPr id="4" name="image3.png"/>
          <p:cNvPicPr/>
          <p:nvPr/>
        </p:nvPicPr>
        <p:blipFill rotWithShape="1">
          <a:blip r:embed="rId3"/>
          <a:srcRect b="33027"/>
          <a:stretch/>
        </p:blipFill>
        <p:spPr>
          <a:xfrm>
            <a:off x="3705832" y="1593764"/>
            <a:ext cx="4804719" cy="175903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1308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453" y="332808"/>
            <a:ext cx="9208457" cy="1325562"/>
          </a:xfrm>
        </p:spPr>
        <p:txBody>
          <a:bodyPr/>
          <a:lstStyle/>
          <a:p>
            <a:r>
              <a:rPr lang="en-US" dirty="0" smtClean="0"/>
              <a:t>Tariff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453" y="5721177"/>
            <a:ext cx="2898236" cy="1161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 259, </a:t>
            </a:r>
            <a:endParaRPr lang="ru-RU" sz="2800" dirty="0" smtClean="0"/>
          </a:p>
          <a:p>
            <a:pPr marL="0" indent="0">
              <a:buNone/>
            </a:pPr>
            <a:r>
              <a:rPr lang="en-US" sz="2800" dirty="0" smtClean="0"/>
              <a:t>137 </a:t>
            </a:r>
            <a:r>
              <a:rPr lang="ru-RU" sz="2800" dirty="0" smtClean="0"/>
              <a:t>г. н. э.</a:t>
            </a:r>
            <a:endParaRPr lang="en-US" sz="2800" dirty="0" smtClean="0"/>
          </a:p>
        </p:txBody>
      </p:sp>
      <p:pic>
        <p:nvPicPr>
          <p:cNvPr id="1026" name="Picture 2" descr="Пальмирские исследования действительного члена ИППО академика П. К.  Коковцо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" t="1540" r="2259" b="2839"/>
          <a:stretch/>
        </p:blipFill>
        <p:spPr bwMode="auto">
          <a:xfrm>
            <a:off x="3037537" y="-49428"/>
            <a:ext cx="8256541" cy="69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7288" y="5824151"/>
            <a:ext cx="859536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 991 </a:t>
            </a:r>
          </a:p>
        </p:txBody>
      </p:sp>
      <p:pic>
        <p:nvPicPr>
          <p:cNvPr id="4" name="image1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665838" y="766118"/>
            <a:ext cx="7478627" cy="573353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883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Материалы и типы носителей надписей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4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Известняк</a:t>
            </a:r>
          </a:p>
          <a:p>
            <a:r>
              <a:rPr lang="ru-RU" sz="3600" dirty="0" smtClean="0"/>
              <a:t>Мрамор</a:t>
            </a:r>
          </a:p>
          <a:p>
            <a:r>
              <a:rPr lang="ru-RU" sz="3600" dirty="0" smtClean="0"/>
              <a:t>Гипс</a:t>
            </a:r>
          </a:p>
          <a:p>
            <a:r>
              <a:rPr lang="ru-RU" sz="3600" dirty="0" smtClean="0"/>
              <a:t>Глина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6830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65902"/>
            <a:ext cx="9692640" cy="1007581"/>
          </a:xfrm>
        </p:spPr>
        <p:txBody>
          <a:bodyPr/>
          <a:lstStyle/>
          <a:p>
            <a:r>
              <a:rPr lang="ru-RU" dirty="0" smtClean="0"/>
              <a:t>Носитель надписи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145060"/>
            <a:ext cx="8595360" cy="5593492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/>
              <a:t>Рельеф</a:t>
            </a:r>
          </a:p>
          <a:p>
            <a:r>
              <a:rPr lang="ru-RU" sz="3600" dirty="0"/>
              <a:t>Алтарь</a:t>
            </a:r>
          </a:p>
          <a:p>
            <a:r>
              <a:rPr lang="ru-RU" sz="3600" dirty="0" smtClean="0"/>
              <a:t>Скульптура</a:t>
            </a:r>
          </a:p>
          <a:p>
            <a:r>
              <a:rPr lang="ru-RU" sz="3600" dirty="0" smtClean="0"/>
              <a:t>Части строения</a:t>
            </a:r>
          </a:p>
          <a:p>
            <a:r>
              <a:rPr lang="ru-RU" sz="3600" dirty="0" smtClean="0"/>
              <a:t>Колонна</a:t>
            </a:r>
          </a:p>
          <a:p>
            <a:r>
              <a:rPr lang="ru-RU" sz="3600" dirty="0" smtClean="0"/>
              <a:t>Каменный блок или табличка</a:t>
            </a:r>
            <a:endParaRPr lang="ru-RU" sz="3600" dirty="0" smtClean="0"/>
          </a:p>
          <a:p>
            <a:r>
              <a:rPr lang="ru-RU" sz="3600" dirty="0" smtClean="0"/>
              <a:t>Саркофаг</a:t>
            </a:r>
            <a:r>
              <a:rPr lang="ru-RU" sz="3600" dirty="0"/>
              <a:t>	</a:t>
            </a:r>
          </a:p>
          <a:p>
            <a:r>
              <a:rPr lang="ru-RU" sz="3600" dirty="0" smtClean="0"/>
              <a:t>Гробница</a:t>
            </a:r>
            <a:endParaRPr lang="ru-RU" sz="3600" dirty="0"/>
          </a:p>
          <a:p>
            <a:r>
              <a:rPr lang="ru-RU" sz="3600" dirty="0" smtClean="0"/>
              <a:t>Керамика</a:t>
            </a:r>
            <a:endParaRPr lang="ru-RU" sz="3600" dirty="0"/>
          </a:p>
          <a:p>
            <a:r>
              <a:rPr lang="ru-RU" sz="3600" dirty="0"/>
              <a:t>Фреска</a:t>
            </a:r>
          </a:p>
        </p:txBody>
      </p:sp>
    </p:spTree>
    <p:extLst>
      <p:ext uri="{BB962C8B-B14F-4D97-AF65-F5344CB8AC3E}">
        <p14:creationId xmlns:p14="http://schemas.microsoft.com/office/powerpoint/2010/main" val="29651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Распределения надписей по типу носителя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19840" r="1115" b="1659"/>
          <a:stretch/>
        </p:blipFill>
        <p:spPr bwMode="auto">
          <a:xfrm>
            <a:off x="1261872" y="2026509"/>
            <a:ext cx="9152237" cy="4679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46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36" y="1252150"/>
            <a:ext cx="3954162" cy="31139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Распределение разных жанров надписей по типу носителя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9785" r="17361" b="2215"/>
          <a:stretch/>
        </p:blipFill>
        <p:spPr bwMode="auto">
          <a:xfrm>
            <a:off x="4448433" y="94734"/>
            <a:ext cx="6705600" cy="6763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34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Датированные надписи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42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Пальмирское</a:t>
            </a:r>
            <a:r>
              <a:rPr lang="ru-RU" sz="4000" dirty="0" smtClean="0"/>
              <a:t> письмо</a:t>
            </a:r>
            <a:endParaRPr lang="ru-RU" sz="4000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2" descr="Пальмирская табличка в музее Лувр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33530" r="9672" b="18474"/>
          <a:stretch/>
        </p:blipFill>
        <p:spPr bwMode="auto">
          <a:xfrm>
            <a:off x="0" y="11575"/>
            <a:ext cx="11292840" cy="511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 существования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Самая ранняя – 44 г</a:t>
            </a:r>
            <a:r>
              <a:rPr lang="en-US" sz="2800" dirty="0" smtClean="0"/>
              <a:t>.</a:t>
            </a:r>
            <a:r>
              <a:rPr lang="ru-RU" sz="2800" dirty="0"/>
              <a:t> </a:t>
            </a:r>
            <a:r>
              <a:rPr lang="ru-RU" sz="2800" dirty="0" smtClean="0"/>
              <a:t>до н. э.</a:t>
            </a:r>
            <a:endParaRPr lang="ru-RU" sz="2800" dirty="0"/>
          </a:p>
          <a:p>
            <a:r>
              <a:rPr lang="ru-RU" sz="2800" dirty="0" smtClean="0"/>
              <a:t>Самая поздняя – 274 г. н. э.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73928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датировки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Эра Селевкидов (с 1 октября 312 до н. э</a:t>
            </a:r>
            <a:r>
              <a:rPr lang="ru-RU" sz="2800" dirty="0" smtClean="0"/>
              <a:t>.)</a:t>
            </a:r>
            <a:endParaRPr lang="ru-RU" sz="2800" dirty="0"/>
          </a:p>
          <a:p>
            <a:r>
              <a:rPr lang="ru-RU" sz="2800" dirty="0" smtClean="0"/>
              <a:t>День + месяц + год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61872" y="3322320"/>
            <a:ext cx="4034790" cy="31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Датированные надписи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146 </a:t>
            </a:r>
            <a:r>
              <a:rPr lang="ru-RU" sz="2800" dirty="0"/>
              <a:t>надписей с указанным годом</a:t>
            </a:r>
          </a:p>
          <a:p>
            <a:r>
              <a:rPr lang="ru-RU" sz="2800" dirty="0"/>
              <a:t>57 надписей с указанным месяцем</a:t>
            </a:r>
          </a:p>
          <a:p>
            <a:r>
              <a:rPr lang="ru-RU" sz="2800" dirty="0"/>
              <a:t>488 надписей и с годом, и с месяцем</a:t>
            </a:r>
            <a:endParaRPr lang="en-US" sz="2800" dirty="0"/>
          </a:p>
          <a:p>
            <a:r>
              <a:rPr lang="en-US" sz="2800" dirty="0"/>
              <a:t>34</a:t>
            </a:r>
            <a:r>
              <a:rPr lang="ru-RU" sz="2800" dirty="0"/>
              <a:t> надписи с указанным днём</a:t>
            </a:r>
          </a:p>
        </p:txBody>
      </p:sp>
    </p:spTree>
    <p:extLst>
      <p:ext uri="{BB962C8B-B14F-4D97-AF65-F5344CB8AC3E}">
        <p14:creationId xmlns:p14="http://schemas.microsoft.com/office/powerpoint/2010/main" val="32846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Датированные надписи разных жанров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13258" r="1332" b="2122"/>
          <a:stretch/>
        </p:blipFill>
        <p:spPr bwMode="auto">
          <a:xfrm>
            <a:off x="2023872" y="2057400"/>
            <a:ext cx="8168639" cy="4282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6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8669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Соотношение датированных и недатированных надписей разных жанров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2641" r="1673" b="2626"/>
          <a:stretch/>
        </p:blipFill>
        <p:spPr bwMode="auto">
          <a:xfrm>
            <a:off x="2271521" y="2232660"/>
            <a:ext cx="7673341" cy="416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2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Распределение датированных надписей по годам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306" t="15486" r="26170" b="8179"/>
          <a:stretch/>
        </p:blipFill>
        <p:spPr bwMode="auto">
          <a:xfrm>
            <a:off x="2944082" y="1886267"/>
            <a:ext cx="6328219" cy="49717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25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" y="1422400"/>
            <a:ext cx="4509008" cy="3393440"/>
          </a:xfrm>
        </p:spPr>
        <p:txBody>
          <a:bodyPr>
            <a:noAutofit/>
          </a:bodyPr>
          <a:lstStyle/>
          <a:p>
            <a:r>
              <a:rPr lang="ru-RU" sz="4000" dirty="0" smtClean="0"/>
              <a:t>Распределение датированных надписей разных жанров по десятилетиям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93" t="1478" r="13206" b="1445"/>
          <a:stretch/>
        </p:blipFill>
        <p:spPr>
          <a:xfrm>
            <a:off x="5733536" y="93135"/>
            <a:ext cx="5467422" cy="665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Распределение датированных надписей по месяцам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" t="20879" r="1971" b="4030"/>
          <a:stretch/>
        </p:blipFill>
        <p:spPr bwMode="auto">
          <a:xfrm>
            <a:off x="1654556" y="2032000"/>
            <a:ext cx="8907272" cy="442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79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Распределение датированных надписей разных жанров по месяцам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22240" r="2067" b="2554"/>
          <a:stretch/>
        </p:blipFill>
        <p:spPr bwMode="auto">
          <a:xfrm>
            <a:off x="1913114" y="2111851"/>
            <a:ext cx="8390156" cy="4231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2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Билингвы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1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Жанры </a:t>
            </a:r>
            <a:r>
              <a:rPr lang="ru-RU" sz="2800" dirty="0" err="1"/>
              <a:t>пальмирских</a:t>
            </a:r>
            <a:r>
              <a:rPr lang="ru-RU" sz="2800" dirty="0"/>
              <a:t> надписей</a:t>
            </a:r>
          </a:p>
          <a:p>
            <a:r>
              <a:rPr lang="ru-RU" sz="2800" dirty="0" smtClean="0"/>
              <a:t>Материалы и разновидности носителей надписей</a:t>
            </a:r>
          </a:p>
          <a:p>
            <a:r>
              <a:rPr lang="ru-RU" sz="2800" dirty="0" smtClean="0"/>
              <a:t>Датированные </a:t>
            </a:r>
            <a:r>
              <a:rPr lang="ru-RU" sz="2800" dirty="0"/>
              <a:t>надписи</a:t>
            </a:r>
          </a:p>
          <a:p>
            <a:r>
              <a:rPr lang="ru-RU" sz="2800" dirty="0" smtClean="0"/>
              <a:t>Билингвы</a:t>
            </a:r>
          </a:p>
          <a:p>
            <a:r>
              <a:rPr lang="ru-RU" sz="2800" dirty="0" smtClean="0"/>
              <a:t>Сравнение с другими эпиграфическими традициями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3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Билингвы разных жанров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13457" r="11548" b="1650"/>
          <a:stretch/>
        </p:blipFill>
        <p:spPr bwMode="auto">
          <a:xfrm>
            <a:off x="2660656" y="2207740"/>
            <a:ext cx="6895071" cy="4168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9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мини-билингв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3572" t="39798"/>
          <a:stretch/>
        </p:blipFill>
        <p:spPr>
          <a:xfrm>
            <a:off x="815546" y="2388973"/>
            <a:ext cx="3239984" cy="1367481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86420" y="3756454"/>
            <a:ext cx="2898236" cy="6507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PAT 2</a:t>
            </a:r>
            <a:r>
              <a:rPr lang="ru-RU" sz="2800" dirty="0" smtClean="0"/>
              <a:t>452</a:t>
            </a:r>
            <a:endParaRPr lang="en-US" sz="2800" dirty="0" smtClean="0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7" t="21302" b="23510"/>
          <a:stretch/>
        </p:blipFill>
        <p:spPr>
          <a:xfrm>
            <a:off x="7025640" y="2240280"/>
            <a:ext cx="3017202" cy="1284073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570100" y="3756453"/>
            <a:ext cx="2898236" cy="65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PAT 2</a:t>
            </a:r>
            <a:r>
              <a:rPr lang="ru-RU" sz="2800" dirty="0" smtClean="0"/>
              <a:t>527</a:t>
            </a:r>
            <a:endParaRPr lang="en-US" sz="2800" dirty="0" smtClean="0"/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2697" t="59423" r="75105" b="6212"/>
          <a:stretch/>
        </p:blipFill>
        <p:spPr>
          <a:xfrm>
            <a:off x="3947160" y="4122420"/>
            <a:ext cx="2270760" cy="1676399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947160" y="6032063"/>
            <a:ext cx="2898236" cy="65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PAT 2</a:t>
            </a:r>
            <a:r>
              <a:rPr lang="ru-RU" sz="2800" dirty="0" smtClean="0"/>
              <a:t>832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7206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Распределение билингв по языкам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615" r="1967" b="9016"/>
          <a:stretch/>
        </p:blipFill>
        <p:spPr bwMode="auto">
          <a:xfrm>
            <a:off x="2186559" y="1874520"/>
            <a:ext cx="7843266" cy="463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34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Распределение разных жанров по языкам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t="21071" r="10513" b="4150"/>
          <a:stretch/>
        </p:blipFill>
        <p:spPr bwMode="auto">
          <a:xfrm>
            <a:off x="1378712" y="1691322"/>
            <a:ext cx="9458960" cy="4861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875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Распределение билингв по десятилетиям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" t="15943" r="2104" b="2213"/>
          <a:stretch/>
        </p:blipFill>
        <p:spPr bwMode="auto">
          <a:xfrm>
            <a:off x="2343911" y="1691322"/>
            <a:ext cx="7528561" cy="492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7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Сравнение трендов всех датированных надписей и датированных билингв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" t="20496" r="1940" b="3152"/>
          <a:stretch/>
        </p:blipFill>
        <p:spPr bwMode="auto">
          <a:xfrm>
            <a:off x="1856232" y="2021839"/>
            <a:ext cx="8503920" cy="4551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3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Расхождение датировок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r="4123"/>
          <a:stretch/>
        </p:blipFill>
        <p:spPr>
          <a:xfrm>
            <a:off x="1261872" y="2229803"/>
            <a:ext cx="8613648" cy="40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Сравнение с другими эпиграфическими традициями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Греческая эпиграфика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Общественные надписи:</a:t>
            </a:r>
          </a:p>
          <a:p>
            <a:pPr lvl="0"/>
            <a:r>
              <a:rPr lang="ru-RU" sz="2400" dirty="0"/>
              <a:t>Декреты, законы</a:t>
            </a:r>
          </a:p>
          <a:p>
            <a:pPr lvl="0"/>
            <a:r>
              <a:rPr lang="ru-RU" sz="2400" dirty="0"/>
              <a:t>Почётные </a:t>
            </a:r>
          </a:p>
          <a:p>
            <a:pPr marL="0" indent="0">
              <a:buNone/>
            </a:pPr>
            <a:r>
              <a:rPr lang="ru-RU" sz="2400" dirty="0"/>
              <a:t>Сакральные надписи:</a:t>
            </a:r>
          </a:p>
          <a:p>
            <a:pPr lvl="0"/>
            <a:r>
              <a:rPr lang="ru-RU" sz="2400" dirty="0" smtClean="0"/>
              <a:t>Посвятительные</a:t>
            </a:r>
          </a:p>
          <a:p>
            <a:pPr marL="0" lvl="0" indent="0">
              <a:buNone/>
            </a:pPr>
            <a:r>
              <a:rPr lang="ru-RU" sz="2400" dirty="0" smtClean="0"/>
              <a:t>Частные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Надгробия</a:t>
            </a:r>
          </a:p>
          <a:p>
            <a:pPr lvl="0"/>
            <a:r>
              <a:rPr lang="ru-RU" sz="2400" dirty="0"/>
              <a:t>И т. д.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4761" y="2151835"/>
            <a:ext cx="4480560" cy="305110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400" dirty="0"/>
              <a:t>Датировка через имя </a:t>
            </a:r>
            <a:r>
              <a:rPr lang="ru-RU" sz="2400" dirty="0" smtClean="0"/>
              <a:t>правителя</a:t>
            </a:r>
            <a:endParaRPr lang="ru-RU" sz="2400" dirty="0"/>
          </a:p>
          <a:p>
            <a:r>
              <a:rPr lang="ru-RU" sz="2400" dirty="0"/>
              <a:t>Чётко структурированные формулы </a:t>
            </a:r>
          </a:p>
          <a:p>
            <a:r>
              <a:rPr lang="ru-RU" sz="2400" dirty="0" smtClean="0"/>
              <a:t>Сакральные регулирующие культ </a:t>
            </a:r>
            <a:r>
              <a:rPr lang="ru-RU" sz="2400" dirty="0" smtClean="0"/>
              <a:t>надписи</a:t>
            </a:r>
            <a:r>
              <a:rPr lang="ru-RU" sz="2400" dirty="0"/>
              <a:t>	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79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Латинская эпиграфика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2151834"/>
            <a:ext cx="8595360" cy="4917989"/>
          </a:xfrm>
        </p:spPr>
        <p:txBody>
          <a:bodyPr>
            <a:normAutofit/>
          </a:bodyPr>
          <a:lstStyle/>
          <a:p>
            <a:r>
              <a:rPr lang="ru-RU" sz="2400" dirty="0"/>
              <a:t>Общественные</a:t>
            </a:r>
            <a:r>
              <a:rPr lang="ru-RU" sz="2400" dirty="0" smtClean="0"/>
              <a:t>:</a:t>
            </a:r>
            <a:endParaRPr lang="ru-RU" sz="2400" dirty="0"/>
          </a:p>
          <a:p>
            <a:pPr lvl="0"/>
            <a:r>
              <a:rPr lang="ru-RU" sz="2400" dirty="0" smtClean="0"/>
              <a:t>Почётные</a:t>
            </a:r>
          </a:p>
          <a:p>
            <a:pPr marL="0" lvl="0" indent="0">
              <a:buNone/>
            </a:pPr>
            <a:r>
              <a:rPr lang="ru-RU" sz="2400" dirty="0" smtClean="0"/>
              <a:t>Сакральные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Посвятительные</a:t>
            </a:r>
          </a:p>
          <a:p>
            <a:pPr marL="0" indent="0">
              <a:buNone/>
            </a:pPr>
            <a:r>
              <a:rPr lang="ru-RU" sz="2400" dirty="0" smtClean="0"/>
              <a:t>Частные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Погребальные</a:t>
            </a:r>
          </a:p>
          <a:p>
            <a:pPr lvl="0"/>
            <a:r>
              <a:rPr lang="ru-RU" sz="2400" dirty="0" smtClean="0"/>
              <a:t>Граффити</a:t>
            </a:r>
            <a:endParaRPr lang="ru-RU" sz="2400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6274761" y="2151835"/>
            <a:ext cx="4480560" cy="273106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Множество </a:t>
            </a:r>
            <a:r>
              <a:rPr lang="ru-RU" sz="2400" dirty="0" smtClean="0"/>
              <a:t>разновидностей декретов и законов</a:t>
            </a:r>
          </a:p>
          <a:p>
            <a:r>
              <a:rPr lang="ru-RU" sz="2400" dirty="0" smtClean="0"/>
              <a:t>Сакральные регулирующие культ надписи</a:t>
            </a:r>
          </a:p>
          <a:p>
            <a:r>
              <a:rPr lang="ru-RU" sz="2400" dirty="0" smtClean="0"/>
              <a:t>Множество </a:t>
            </a:r>
            <a:r>
              <a:rPr lang="ru-RU" sz="2400" dirty="0"/>
              <a:t>сокращений</a:t>
            </a:r>
            <a:r>
              <a:rPr lang="ru-RU" sz="2400" dirty="0" smtClean="0"/>
              <a:t>!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8156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Delbert L. Hillers &amp; Eleonora </a:t>
            </a:r>
            <a:r>
              <a:rPr lang="en-US" sz="2800" dirty="0" err="1" smtClean="0"/>
              <a:t>Cussini</a:t>
            </a:r>
            <a:r>
              <a:rPr lang="en-US" sz="2800" dirty="0" smtClean="0"/>
              <a:t>: Palmyrene </a:t>
            </a:r>
            <a:r>
              <a:rPr lang="en-US" sz="2800" dirty="0"/>
              <a:t>Aramaic </a:t>
            </a:r>
            <a:r>
              <a:rPr lang="en-US" sz="2800" dirty="0" smtClean="0"/>
              <a:t>Texts</a:t>
            </a:r>
            <a:endParaRPr lang="ru-RU" sz="2800" dirty="0" smtClean="0"/>
          </a:p>
          <a:p>
            <a:r>
              <a:rPr lang="en-US" sz="2800" dirty="0"/>
              <a:t>David G.K. Taylor: An Annotated Index of Dated Palmyrene Aramaic </a:t>
            </a:r>
            <a:r>
              <a:rPr lang="en-US" sz="2800" dirty="0" smtClean="0"/>
              <a:t>Texts</a:t>
            </a:r>
          </a:p>
          <a:p>
            <a:r>
              <a:rPr lang="en-US" sz="2800" dirty="0"/>
              <a:t>Jean-Baptiste </a:t>
            </a:r>
            <a:r>
              <a:rPr lang="en-US" sz="2800" dirty="0" smtClean="0"/>
              <a:t>Yon: Inscriptions </a:t>
            </a:r>
            <a:r>
              <a:rPr lang="en-US" sz="2800" dirty="0" err="1" smtClean="0"/>
              <a:t>Grecques</a:t>
            </a:r>
            <a:r>
              <a:rPr lang="en-US" sz="2800" dirty="0" smtClean="0"/>
              <a:t> et </a:t>
            </a:r>
            <a:r>
              <a:rPr lang="en-US" sz="2800" dirty="0" err="1" smtClean="0"/>
              <a:t>Latines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Syrie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623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Что ещё нужно сделать?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27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0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Жанры надписей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2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68" y="365760"/>
            <a:ext cx="9916544" cy="1325562"/>
          </a:xfrm>
        </p:spPr>
        <p:txBody>
          <a:bodyPr/>
          <a:lstStyle/>
          <a:p>
            <a:r>
              <a:rPr lang="ru-RU" dirty="0" smtClean="0"/>
              <a:t>Распределение надписей по жанрам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14320" r="713" b="925"/>
          <a:stretch/>
        </p:blipFill>
        <p:spPr bwMode="auto">
          <a:xfrm>
            <a:off x="1700208" y="1894703"/>
            <a:ext cx="8592064" cy="4724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3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Funerary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3635" y="1902941"/>
            <a:ext cx="2296874" cy="435133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ḥḇāl</a:t>
            </a:r>
            <a:r>
              <a:rPr lang="en-US" sz="2800" dirty="0" smtClean="0"/>
              <a:t> = alas</a:t>
            </a:r>
            <a:r>
              <a:rPr lang="ru-RU" sz="2800" dirty="0" smtClean="0"/>
              <a:t>!</a:t>
            </a:r>
            <a:endParaRPr lang="en-US" sz="2800" dirty="0" smtClean="0"/>
          </a:p>
        </p:txBody>
      </p:sp>
      <p:pic>
        <p:nvPicPr>
          <p:cNvPr id="6" name="image1.jpg" descr="PAT 0481 new.jpg"/>
          <p:cNvPicPr/>
          <p:nvPr/>
        </p:nvPicPr>
        <p:blipFill rotWithShape="1">
          <a:blip r:embed="rId3"/>
          <a:srcRect l="11476" t="9394" r="9751" b="3244"/>
          <a:stretch/>
        </p:blipFill>
        <p:spPr>
          <a:xfrm>
            <a:off x="6783192" y="1"/>
            <a:ext cx="4510877" cy="6858000"/>
          </a:xfrm>
          <a:prstGeom prst="rect">
            <a:avLst/>
          </a:prstGeom>
          <a:ln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426941" y="6240162"/>
            <a:ext cx="3315736" cy="617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PAT 481, 114 </a:t>
            </a:r>
            <a:r>
              <a:rPr lang="ru-RU" sz="2800" dirty="0" smtClean="0"/>
              <a:t>г. н. э.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8269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Tessera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343" y="6157784"/>
            <a:ext cx="1942647" cy="700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PAT 2327</a:t>
            </a:r>
            <a:endParaRPr lang="en-US" sz="2800" dirty="0" smtClean="0"/>
          </a:p>
        </p:txBody>
      </p:sp>
      <p:pic>
        <p:nvPicPr>
          <p:cNvPr id="4" name="image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393990" y="2314832"/>
            <a:ext cx="7898756" cy="464339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318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Dedicatory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8801"/>
            <a:ext cx="2329825" cy="2133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Кому?</a:t>
            </a:r>
          </a:p>
          <a:p>
            <a:r>
              <a:rPr lang="ru-RU" sz="2800" dirty="0" smtClean="0"/>
              <a:t>Кто?</a:t>
            </a:r>
          </a:p>
          <a:p>
            <a:r>
              <a:rPr lang="ru-RU" sz="2800" dirty="0" smtClean="0"/>
              <a:t>Когда?</a:t>
            </a:r>
            <a:endParaRPr lang="ru-RU" sz="2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04303" y="6186616"/>
            <a:ext cx="3056243" cy="671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PAT 318, 55 </a:t>
            </a:r>
            <a:r>
              <a:rPr lang="ru-RU" sz="2800" dirty="0"/>
              <a:t>г</a:t>
            </a:r>
            <a:r>
              <a:rPr lang="en-US" sz="2800" dirty="0" smtClean="0"/>
              <a:t>.</a:t>
            </a:r>
            <a:r>
              <a:rPr lang="ru-RU" sz="2800" dirty="0" smtClean="0"/>
              <a:t> н. э.</a:t>
            </a:r>
          </a:p>
        </p:txBody>
      </p:sp>
      <p:pic>
        <p:nvPicPr>
          <p:cNvPr id="5" name="image8.jpg" descr="Limestone votive stela; inscribed 4ll; shows Palmyrene god, Shadrafa, wearing Roman military costume with round shield, lance and sword; bearded; a snake is entwined around the lance and in the background is a scorpion; the whole is enclosed in a framed edge; it has been broken horizontally and remade with cement."/>
          <p:cNvPicPr/>
          <p:nvPr/>
        </p:nvPicPr>
        <p:blipFill rotWithShape="1">
          <a:blip r:embed="rId3"/>
          <a:srcRect l="9504" t="4241" r="7459" b="3026"/>
          <a:stretch/>
        </p:blipFill>
        <p:spPr>
          <a:xfrm>
            <a:off x="5692346" y="-57662"/>
            <a:ext cx="5601724" cy="69403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6654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250</TotalTime>
  <Words>395</Words>
  <Application>Microsoft Office PowerPoint</Application>
  <PresentationFormat>Широкоэкранный</PresentationFormat>
  <Paragraphs>133</Paragraphs>
  <Slides>41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Century Schoolbook</vt:lpstr>
      <vt:lpstr>Wingdings 2</vt:lpstr>
      <vt:lpstr>View</vt:lpstr>
      <vt:lpstr>Эпиграфическая традиция  в Пальмире</vt:lpstr>
      <vt:lpstr>Пальмирское письмо</vt:lpstr>
      <vt:lpstr>План доклада</vt:lpstr>
      <vt:lpstr>Источники данных</vt:lpstr>
      <vt:lpstr>Жанры надписей</vt:lpstr>
      <vt:lpstr>Распределение надписей по жанрам</vt:lpstr>
      <vt:lpstr>Funerary</vt:lpstr>
      <vt:lpstr>Tessera</vt:lpstr>
      <vt:lpstr>Dedicatory</vt:lpstr>
      <vt:lpstr>Honorific</vt:lpstr>
      <vt:lpstr>Graffito and others</vt:lpstr>
      <vt:lpstr>Tariff</vt:lpstr>
      <vt:lpstr>Legal</vt:lpstr>
      <vt:lpstr>Материалы и типы носителей надписей</vt:lpstr>
      <vt:lpstr>Материал</vt:lpstr>
      <vt:lpstr>Носитель надписи</vt:lpstr>
      <vt:lpstr>Распределения надписей по типу носителя</vt:lpstr>
      <vt:lpstr>Распределение разных жанров надписей по типу носителя</vt:lpstr>
      <vt:lpstr>Датированные надписи</vt:lpstr>
      <vt:lpstr>Период существования</vt:lpstr>
      <vt:lpstr>Особенности датировки</vt:lpstr>
      <vt:lpstr>Датированные надписи</vt:lpstr>
      <vt:lpstr>Датированные надписи разных жанров</vt:lpstr>
      <vt:lpstr>Соотношение датированных и недатированных надписей разных жанров</vt:lpstr>
      <vt:lpstr>Распределение датированных надписей по годам</vt:lpstr>
      <vt:lpstr>Распределение датированных надписей разных жанров по десятилетиям</vt:lpstr>
      <vt:lpstr>Распределение датированных надписей по месяцам</vt:lpstr>
      <vt:lpstr>Распределение датированных надписей разных жанров по месяцам</vt:lpstr>
      <vt:lpstr>Билингвы</vt:lpstr>
      <vt:lpstr>Билингвы разных жанров</vt:lpstr>
      <vt:lpstr>Примеры мини-билингв</vt:lpstr>
      <vt:lpstr>Распределение билингв по языкам</vt:lpstr>
      <vt:lpstr>Распределение разных жанров по языкам</vt:lpstr>
      <vt:lpstr>Распределение билингв по десятилетиям</vt:lpstr>
      <vt:lpstr>Сравнение трендов всех датированных надписей и датированных билингв</vt:lpstr>
      <vt:lpstr>Расхождение датировок</vt:lpstr>
      <vt:lpstr>Сравнение с другими эпиграфическими традициями</vt:lpstr>
      <vt:lpstr>Греческая эпиграфика</vt:lpstr>
      <vt:lpstr>Латинская эпиграфика</vt:lpstr>
      <vt:lpstr>Что ещё нужно сделать?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Эпиграфическая традиция  в Пальмире</dc:title>
  <dc:creator>Stasya</dc:creator>
  <cp:lastModifiedBy>Stasya</cp:lastModifiedBy>
  <cp:revision>23</cp:revision>
  <dcterms:created xsi:type="dcterms:W3CDTF">2024-02-13T12:58:46Z</dcterms:created>
  <dcterms:modified xsi:type="dcterms:W3CDTF">2024-02-15T17:51:05Z</dcterms:modified>
</cp:coreProperties>
</file>