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presProps.xml" ContentType="application/vnd.openxmlformats-officedocument.presentationml.presProps+xml"/>
  <Override PartName="/ppt/media/image28.png" ContentType="image/png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11.png" ContentType="image/png"/>
  <Override PartName="/ppt/media/image5.jpeg" ContentType="image/jpeg"/>
  <Override PartName="/ppt/media/image6.jpeg" ContentType="image/jpeg"/>
  <Override PartName="/ppt/media/image21.png" ContentType="image/png"/>
  <Override PartName="/ppt/media/image7.jpeg" ContentType="image/jpeg"/>
  <Override PartName="/ppt/media/image31.png" ContentType="image/png"/>
  <Override PartName="/ppt/media/image8.jpeg" ContentType="image/jpeg"/>
  <Override PartName="/ppt/media/image9.jpeg" ContentType="image/jpe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8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9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0"/>
            <a:ext cx="10077120" cy="5666760"/>
          </a:xfrm>
          <a:prstGeom prst="rect">
            <a:avLst/>
          </a:prstGeom>
          <a:solidFill>
            <a:srgbClr val="6666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"/>
          <p:cNvSpPr/>
          <p:nvPr/>
        </p:nvSpPr>
        <p:spPr>
          <a:xfrm>
            <a:off x="270000" y="180000"/>
            <a:ext cx="9537120" cy="485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"/>
          <p:cNvSpPr/>
          <p:nvPr/>
        </p:nvSpPr>
        <p:spPr>
          <a:xfrm>
            <a:off x="7920000" y="90000"/>
            <a:ext cx="897120" cy="1167120"/>
          </a:xfrm>
          <a:prstGeom prst="rect">
            <a:avLst/>
          </a:prstGeom>
          <a:solidFill>
            <a:srgbClr val="7d8ae7"/>
          </a:solidFill>
          <a:ln w="10800">
            <a:solidFill>
              <a:srgbClr val="3f52d9"/>
            </a:solidFill>
            <a:round/>
          </a:ln>
          <a:effectLst>
            <a:outerShdw blurRad="0" dir="2700000" dist="30547" rotWithShape="0">
              <a:srgbClr val="c1c7f4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" name=""/>
          <p:cNvSpPr/>
          <p:nvPr/>
        </p:nvSpPr>
        <p:spPr>
          <a:xfrm>
            <a:off x="90000" y="450000"/>
            <a:ext cx="9087120" cy="627120"/>
          </a:xfrm>
          <a:prstGeom prst="rect">
            <a:avLst/>
          </a:prstGeom>
          <a:solidFill>
            <a:srgbClr val="b5e77d"/>
          </a:solidFill>
          <a:ln w="10800">
            <a:solidFill>
              <a:srgbClr val="91d93f"/>
            </a:solidFill>
            <a:round/>
          </a:ln>
          <a:effectLst>
            <a:outerShdw blurRad="0" dir="2700000" dist="30547" rotWithShape="0">
              <a:srgbClr val="dcf1c1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"/>
          <p:cNvSpPr/>
          <p:nvPr/>
        </p:nvSpPr>
        <p:spPr>
          <a:xfrm>
            <a:off x="0" y="0"/>
            <a:ext cx="10077120" cy="5666760"/>
          </a:xfrm>
          <a:prstGeom prst="rect">
            <a:avLst/>
          </a:prstGeom>
          <a:solidFill>
            <a:srgbClr val="6666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" name=""/>
          <p:cNvSpPr/>
          <p:nvPr/>
        </p:nvSpPr>
        <p:spPr>
          <a:xfrm>
            <a:off x="270000" y="180000"/>
            <a:ext cx="9537120" cy="485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" name=""/>
          <p:cNvSpPr/>
          <p:nvPr/>
        </p:nvSpPr>
        <p:spPr>
          <a:xfrm>
            <a:off x="7920000" y="90000"/>
            <a:ext cx="897120" cy="1167120"/>
          </a:xfrm>
          <a:prstGeom prst="rect">
            <a:avLst/>
          </a:prstGeom>
          <a:solidFill>
            <a:srgbClr val="7d8ae7"/>
          </a:solidFill>
          <a:ln w="10800">
            <a:solidFill>
              <a:srgbClr val="3f52d9"/>
            </a:solidFill>
            <a:round/>
          </a:ln>
          <a:effectLst>
            <a:outerShdw blurRad="0" dir="2700000" dist="30547" rotWithShape="0">
              <a:srgbClr val="c1c7f4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5" name=""/>
          <p:cNvSpPr/>
          <p:nvPr/>
        </p:nvSpPr>
        <p:spPr>
          <a:xfrm>
            <a:off x="90000" y="450000"/>
            <a:ext cx="9087120" cy="627120"/>
          </a:xfrm>
          <a:prstGeom prst="rect">
            <a:avLst/>
          </a:prstGeom>
          <a:solidFill>
            <a:srgbClr val="b5e77d"/>
          </a:solidFill>
          <a:ln w="10800">
            <a:solidFill>
              <a:srgbClr val="91d93f"/>
            </a:solidFill>
            <a:round/>
          </a:ln>
          <a:effectLst>
            <a:outerShdw blurRad="0" dir="2700000" dist="30547" rotWithShape="0">
              <a:srgbClr val="dcf1c1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"/>
          <p:cNvSpPr/>
          <p:nvPr/>
        </p:nvSpPr>
        <p:spPr>
          <a:xfrm>
            <a:off x="0" y="0"/>
            <a:ext cx="10077120" cy="5666760"/>
          </a:xfrm>
          <a:prstGeom prst="rect">
            <a:avLst/>
          </a:prstGeom>
          <a:solidFill>
            <a:srgbClr val="6666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"/>
          <p:cNvSpPr/>
          <p:nvPr/>
        </p:nvSpPr>
        <p:spPr>
          <a:xfrm>
            <a:off x="270000" y="180000"/>
            <a:ext cx="9537120" cy="485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"/>
          <p:cNvSpPr/>
          <p:nvPr/>
        </p:nvSpPr>
        <p:spPr>
          <a:xfrm>
            <a:off x="7920000" y="90000"/>
            <a:ext cx="897120" cy="1167120"/>
          </a:xfrm>
          <a:prstGeom prst="rect">
            <a:avLst/>
          </a:prstGeom>
          <a:solidFill>
            <a:srgbClr val="7d8ae7"/>
          </a:solidFill>
          <a:ln w="10800">
            <a:solidFill>
              <a:srgbClr val="3f52d9"/>
            </a:solidFill>
            <a:round/>
          </a:ln>
          <a:effectLst>
            <a:outerShdw blurRad="0" dir="2700000" dist="30547" rotWithShape="0">
              <a:srgbClr val="c1c7f4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87" name=""/>
          <p:cNvSpPr/>
          <p:nvPr/>
        </p:nvSpPr>
        <p:spPr>
          <a:xfrm>
            <a:off x="90000" y="450000"/>
            <a:ext cx="9087120" cy="627120"/>
          </a:xfrm>
          <a:prstGeom prst="rect">
            <a:avLst/>
          </a:prstGeom>
          <a:solidFill>
            <a:srgbClr val="b5e77d"/>
          </a:solidFill>
          <a:ln w="10800">
            <a:solidFill>
              <a:srgbClr val="91d93f"/>
            </a:solidFill>
            <a:round/>
          </a:ln>
          <a:effectLst>
            <a:outerShdw blurRad="0" dir="2700000" dist="30547" rotWithShape="0">
              <a:srgbClr val="dcf1c1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"/>
          <p:cNvSpPr/>
          <p:nvPr/>
        </p:nvSpPr>
        <p:spPr>
          <a:xfrm>
            <a:off x="0" y="0"/>
            <a:ext cx="10077120" cy="5666760"/>
          </a:xfrm>
          <a:prstGeom prst="rect">
            <a:avLst/>
          </a:prstGeom>
          <a:solidFill>
            <a:srgbClr val="6666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"/>
          <p:cNvSpPr/>
          <p:nvPr/>
        </p:nvSpPr>
        <p:spPr>
          <a:xfrm>
            <a:off x="270000" y="180000"/>
            <a:ext cx="9537120" cy="485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"/>
          <p:cNvSpPr/>
          <p:nvPr/>
        </p:nvSpPr>
        <p:spPr>
          <a:xfrm>
            <a:off x="7920000" y="90000"/>
            <a:ext cx="897120" cy="1167120"/>
          </a:xfrm>
          <a:prstGeom prst="rect">
            <a:avLst/>
          </a:prstGeom>
          <a:solidFill>
            <a:srgbClr val="7d8ae7"/>
          </a:solidFill>
          <a:ln w="10800">
            <a:solidFill>
              <a:srgbClr val="3f52d9"/>
            </a:solidFill>
            <a:round/>
          </a:ln>
          <a:effectLst>
            <a:outerShdw blurRad="0" dir="2700000" dist="30547" rotWithShape="0">
              <a:srgbClr val="c1c7f4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29" name=""/>
          <p:cNvSpPr/>
          <p:nvPr/>
        </p:nvSpPr>
        <p:spPr>
          <a:xfrm>
            <a:off x="90000" y="450000"/>
            <a:ext cx="9087120" cy="627120"/>
          </a:xfrm>
          <a:prstGeom prst="rect">
            <a:avLst/>
          </a:prstGeom>
          <a:solidFill>
            <a:srgbClr val="b5e77d"/>
          </a:solidFill>
          <a:ln w="10800">
            <a:solidFill>
              <a:srgbClr val="91d93f"/>
            </a:solidFill>
            <a:round/>
          </a:ln>
          <a:effectLst>
            <a:outerShdw blurRad="0" dir="2700000" dist="30547" rotWithShape="0">
              <a:srgbClr val="dcf1c1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"/>
          <p:cNvSpPr/>
          <p:nvPr/>
        </p:nvSpPr>
        <p:spPr>
          <a:xfrm>
            <a:off x="0" y="0"/>
            <a:ext cx="10077120" cy="5666760"/>
          </a:xfrm>
          <a:prstGeom prst="rect">
            <a:avLst/>
          </a:prstGeom>
          <a:solidFill>
            <a:srgbClr val="6666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"/>
          <p:cNvSpPr/>
          <p:nvPr/>
        </p:nvSpPr>
        <p:spPr>
          <a:xfrm>
            <a:off x="270000" y="180000"/>
            <a:ext cx="9537120" cy="485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"/>
          <p:cNvSpPr/>
          <p:nvPr/>
        </p:nvSpPr>
        <p:spPr>
          <a:xfrm>
            <a:off x="7920000" y="90000"/>
            <a:ext cx="897120" cy="1167120"/>
          </a:xfrm>
          <a:prstGeom prst="rect">
            <a:avLst/>
          </a:prstGeom>
          <a:solidFill>
            <a:srgbClr val="7d8ae7"/>
          </a:solidFill>
          <a:ln w="10800">
            <a:solidFill>
              <a:srgbClr val="3f52d9"/>
            </a:solidFill>
            <a:round/>
          </a:ln>
          <a:effectLst>
            <a:outerShdw blurRad="0" dir="2700000" dist="30547" rotWithShape="0">
              <a:srgbClr val="c1c7f4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1" name=""/>
          <p:cNvSpPr/>
          <p:nvPr/>
        </p:nvSpPr>
        <p:spPr>
          <a:xfrm>
            <a:off x="90000" y="450000"/>
            <a:ext cx="9087120" cy="627120"/>
          </a:xfrm>
          <a:prstGeom prst="rect">
            <a:avLst/>
          </a:prstGeom>
          <a:solidFill>
            <a:srgbClr val="b5e77d"/>
          </a:solidFill>
          <a:ln w="10800">
            <a:solidFill>
              <a:srgbClr val="91d93f"/>
            </a:solidFill>
            <a:round/>
          </a:ln>
          <a:effectLst>
            <a:outerShdw blurRad="0" dir="2700000" dist="30547" rotWithShape="0">
              <a:srgbClr val="dcf1c1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"/>
          <p:cNvSpPr/>
          <p:nvPr/>
        </p:nvSpPr>
        <p:spPr>
          <a:xfrm>
            <a:off x="0" y="0"/>
            <a:ext cx="10077120" cy="5666760"/>
          </a:xfrm>
          <a:prstGeom prst="rect">
            <a:avLst/>
          </a:prstGeom>
          <a:solidFill>
            <a:srgbClr val="6666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"/>
          <p:cNvSpPr/>
          <p:nvPr/>
        </p:nvSpPr>
        <p:spPr>
          <a:xfrm>
            <a:off x="270000" y="180000"/>
            <a:ext cx="9537120" cy="485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"/>
          <p:cNvSpPr/>
          <p:nvPr/>
        </p:nvSpPr>
        <p:spPr>
          <a:xfrm>
            <a:off x="7920000" y="90000"/>
            <a:ext cx="897120" cy="1167120"/>
          </a:xfrm>
          <a:prstGeom prst="rect">
            <a:avLst/>
          </a:prstGeom>
          <a:solidFill>
            <a:srgbClr val="7d8ae7"/>
          </a:solidFill>
          <a:ln w="10800">
            <a:solidFill>
              <a:srgbClr val="3f52d9"/>
            </a:solidFill>
            <a:round/>
          </a:ln>
          <a:effectLst>
            <a:outerShdw blurRad="0" dir="2700000" dist="30547" rotWithShape="0">
              <a:srgbClr val="c1c7f4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13" name=""/>
          <p:cNvSpPr/>
          <p:nvPr/>
        </p:nvSpPr>
        <p:spPr>
          <a:xfrm>
            <a:off x="90000" y="450000"/>
            <a:ext cx="9087120" cy="627120"/>
          </a:xfrm>
          <a:prstGeom prst="rect">
            <a:avLst/>
          </a:prstGeom>
          <a:solidFill>
            <a:srgbClr val="b5e77d"/>
          </a:solidFill>
          <a:ln w="10800">
            <a:solidFill>
              <a:srgbClr val="91d93f"/>
            </a:solidFill>
            <a:round/>
          </a:ln>
          <a:effectLst>
            <a:outerShdw blurRad="0" dir="2700000" dist="30547" rotWithShape="0">
              <a:srgbClr val="dcf1c1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"/>
          <p:cNvSpPr/>
          <p:nvPr/>
        </p:nvSpPr>
        <p:spPr>
          <a:xfrm>
            <a:off x="0" y="0"/>
            <a:ext cx="10077120" cy="5666760"/>
          </a:xfrm>
          <a:prstGeom prst="rect">
            <a:avLst/>
          </a:prstGeom>
          <a:solidFill>
            <a:srgbClr val="66666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"/>
          <p:cNvSpPr/>
          <p:nvPr/>
        </p:nvSpPr>
        <p:spPr>
          <a:xfrm>
            <a:off x="270000" y="180000"/>
            <a:ext cx="9537120" cy="48571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4" name=""/>
          <p:cNvSpPr/>
          <p:nvPr/>
        </p:nvSpPr>
        <p:spPr>
          <a:xfrm>
            <a:off x="7920000" y="90000"/>
            <a:ext cx="897120" cy="1167120"/>
          </a:xfrm>
          <a:prstGeom prst="rect">
            <a:avLst/>
          </a:prstGeom>
          <a:solidFill>
            <a:srgbClr val="7d8ae7"/>
          </a:solidFill>
          <a:ln w="10800">
            <a:solidFill>
              <a:srgbClr val="3f52d9"/>
            </a:solidFill>
            <a:round/>
          </a:ln>
          <a:effectLst>
            <a:outerShdw blurRad="0" dir="2700000" dist="30547" rotWithShape="0">
              <a:srgbClr val="c1c7f4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55" name=""/>
          <p:cNvSpPr/>
          <p:nvPr/>
        </p:nvSpPr>
        <p:spPr>
          <a:xfrm>
            <a:off x="90000" y="450000"/>
            <a:ext cx="9087120" cy="627120"/>
          </a:xfrm>
          <a:prstGeom prst="rect">
            <a:avLst/>
          </a:prstGeom>
          <a:solidFill>
            <a:srgbClr val="b5e77d"/>
          </a:solidFill>
          <a:ln w="10800">
            <a:solidFill>
              <a:srgbClr val="91d93f"/>
            </a:solidFill>
            <a:round/>
          </a:ln>
          <a:effectLst>
            <a:outerShdw blurRad="0" dir="2700000" dist="30547" rotWithShape="0">
              <a:srgbClr val="dcf1c1"/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4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6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7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3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43160" y="1483920"/>
            <a:ext cx="9069480" cy="2497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latin typeface="Arial"/>
              </a:rPr>
              <a:t>ПРИНЦИПЫ ПУБЛИКАЦИИ НАДПИСЕЙ В ПЕЧАТНЫХ КОРПУСАХ И ЭЛЕКТРОННЫХ БАЗАХ ДАННЫХ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295" name=""/>
          <p:cNvSpPr/>
          <p:nvPr/>
        </p:nvSpPr>
        <p:spPr>
          <a:xfrm>
            <a:off x="3600000" y="4500000"/>
            <a:ext cx="6117480" cy="34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Тимофеев В. С., Кондратьев Ю. М.,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Хижнякова С. О.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6"/>
          <p:cNvSpPr/>
          <p:nvPr/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solidFill>
                  <a:srgbClr val="000000"/>
                </a:solidFill>
                <a:latin typeface="Arial"/>
                <a:ea typeface="DejaVu Sans"/>
              </a:rPr>
              <a:t>The Rock Inscription Project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320" name=""/>
          <p:cNvSpPr/>
          <p:nvPr/>
        </p:nvSpPr>
        <p:spPr>
          <a:xfrm>
            <a:off x="360000" y="5220000"/>
            <a:ext cx="3418560" cy="34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http://rockinscriptions.huji.ac.il/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1"/>
          <a:stretch/>
        </p:blipFill>
        <p:spPr>
          <a:xfrm>
            <a:off x="360000" y="1334520"/>
            <a:ext cx="8098560" cy="370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7"/>
          <p:cNvSpPr/>
          <p:nvPr/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solidFill>
                  <a:srgbClr val="000000"/>
                </a:solidFill>
                <a:latin typeface="Arial"/>
                <a:ea typeface="DejaVu Sans"/>
              </a:rPr>
              <a:t>The Rock Inscription Project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323" name=""/>
          <p:cNvSpPr/>
          <p:nvPr/>
        </p:nvSpPr>
        <p:spPr>
          <a:xfrm>
            <a:off x="360000" y="5220000"/>
            <a:ext cx="3418560" cy="34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http://rockinscriptions.huji.ac.il/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4" name=""/>
          <p:cNvSpPr/>
          <p:nvPr/>
        </p:nvSpPr>
        <p:spPr>
          <a:xfrm>
            <a:off x="7397280" y="1260000"/>
            <a:ext cx="2502360" cy="377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Параметры описания:</a:t>
            </a:r>
            <a:endParaRPr b="0" lang="ru-RU" sz="17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Номер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Местонахождение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Язык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Издание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Транскрипция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Способ нанесения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Сохранность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Ограничения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Библиография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Примечания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Размеры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Изображение</a:t>
            </a:r>
            <a:endParaRPr b="0" lang="ru-RU" sz="1700" spc="-1" strike="noStrike">
              <a:latin typeface="Arial"/>
            </a:endParaRPr>
          </a:p>
        </p:txBody>
      </p:sp>
      <p:pic>
        <p:nvPicPr>
          <p:cNvPr id="325" name="" descr=""/>
          <p:cNvPicPr/>
          <p:nvPr/>
        </p:nvPicPr>
        <p:blipFill>
          <a:blip r:embed="rId1"/>
          <a:stretch/>
        </p:blipFill>
        <p:spPr>
          <a:xfrm>
            <a:off x="326160" y="1260000"/>
            <a:ext cx="7069680" cy="377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" descr=""/>
          <p:cNvPicPr/>
          <p:nvPr/>
        </p:nvPicPr>
        <p:blipFill>
          <a:blip r:embed="rId1"/>
          <a:stretch/>
        </p:blipFill>
        <p:spPr>
          <a:xfrm>
            <a:off x="359640" y="1310400"/>
            <a:ext cx="8100000" cy="3729240"/>
          </a:xfrm>
          <a:prstGeom prst="rect">
            <a:avLst/>
          </a:prstGeom>
          <a:ln w="0">
            <a:noFill/>
          </a:ln>
        </p:spPr>
      </p:pic>
      <p:sp>
        <p:nvSpPr>
          <p:cNvPr id="327" name=""/>
          <p:cNvSpPr/>
          <p:nvPr/>
        </p:nvSpPr>
        <p:spPr>
          <a:xfrm>
            <a:off x="360000" y="5220000"/>
            <a:ext cx="178200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http://dasi.cnr.it/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8" name=""/>
          <p:cNvSpPr/>
          <p:nvPr/>
        </p:nvSpPr>
        <p:spPr>
          <a:xfrm>
            <a:off x="360000" y="400320"/>
            <a:ext cx="8819640" cy="67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200" spc="-1" strike="noStrike">
                <a:latin typeface="Arial"/>
              </a:rPr>
              <a:t>Digital Archive for the Study of pre-Islamic Arabian Inscriptions (DASI)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360000" y="1348560"/>
            <a:ext cx="7919640" cy="3622680"/>
          </a:xfrm>
          <a:prstGeom prst="rect">
            <a:avLst/>
          </a:prstGeom>
          <a:ln w="0">
            <a:noFill/>
          </a:ln>
        </p:spPr>
      </p:pic>
      <p:sp>
        <p:nvSpPr>
          <p:cNvPr id="330" name=""/>
          <p:cNvSpPr/>
          <p:nvPr/>
        </p:nvSpPr>
        <p:spPr>
          <a:xfrm>
            <a:off x="360360" y="5220360"/>
            <a:ext cx="178200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http://dasi.cnr.it/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31" name=""/>
          <p:cNvSpPr/>
          <p:nvPr/>
        </p:nvSpPr>
        <p:spPr>
          <a:xfrm>
            <a:off x="360000" y="400320"/>
            <a:ext cx="8819640" cy="67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200" spc="-1" strike="noStrike">
                <a:latin typeface="Arial"/>
              </a:rPr>
              <a:t>Digital Archive for the Study of pre-Islamic Arabian Inscriptions (DASI)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"/>
          <p:cNvSpPr/>
          <p:nvPr/>
        </p:nvSpPr>
        <p:spPr>
          <a:xfrm>
            <a:off x="360360" y="5220360"/>
            <a:ext cx="178200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http://dasi.cnr.it/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360000" y="399960"/>
            <a:ext cx="8819640" cy="67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2200" spc="-1" strike="noStrike">
                <a:latin typeface="Arial"/>
              </a:rPr>
              <a:t>Digital Archive for the Study of pre-Islamic Arabian Inscriptions (DASI)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334" name="" descr=""/>
          <p:cNvPicPr/>
          <p:nvPr/>
        </p:nvPicPr>
        <p:blipFill>
          <a:blip r:embed="rId1"/>
          <a:stretch/>
        </p:blipFill>
        <p:spPr>
          <a:xfrm>
            <a:off x="359280" y="1343160"/>
            <a:ext cx="5940360" cy="3656520"/>
          </a:xfrm>
          <a:prstGeom prst="rect">
            <a:avLst/>
          </a:prstGeom>
          <a:ln w="0">
            <a:noFill/>
          </a:ln>
        </p:spPr>
      </p:pic>
      <p:sp>
        <p:nvSpPr>
          <p:cNvPr id="335" name=""/>
          <p:cNvSpPr/>
          <p:nvPr/>
        </p:nvSpPr>
        <p:spPr>
          <a:xfrm>
            <a:off x="6480000" y="1343160"/>
            <a:ext cx="3419640" cy="370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latin typeface="Arial"/>
              </a:rPr>
              <a:t>Параметры описания:</a:t>
            </a:r>
            <a:endParaRPr b="0" lang="ru-RU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Номер (+конкорданс)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Язык надписи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Тип надписи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Способ нанесения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Тип текста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Эпиграфический комментарий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Перевод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Тип памятника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Современное местонахождение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Древнее местонахождение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Регион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Страна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latin typeface="Arial"/>
              </a:rPr>
              <a:t>Примечания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"/>
          <p:cNvSpPr/>
          <p:nvPr/>
        </p:nvSpPr>
        <p:spPr>
          <a:xfrm>
            <a:off x="504000" y="1327320"/>
            <a:ext cx="907164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latin typeface="Arial"/>
              </a:rPr>
              <a:t>ЭЛЕКТРОННЫЕ БАЗЫ ДАННЫХ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latin typeface="Arial"/>
              </a:rPr>
              <a:t>ГРЕЧЕСКОЙ И ЛАТИНСКОЙ ЭПИГРАФИКИ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Packard Humanities Institute Inscriptions Project (PHI)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38" name="" descr=""/>
          <p:cNvPicPr/>
          <p:nvPr/>
        </p:nvPicPr>
        <p:blipFill>
          <a:blip r:embed="rId1"/>
          <a:stretch/>
        </p:blipFill>
        <p:spPr>
          <a:xfrm>
            <a:off x="360000" y="1382040"/>
            <a:ext cx="7917840" cy="3637800"/>
          </a:xfrm>
          <a:prstGeom prst="rect">
            <a:avLst/>
          </a:prstGeom>
          <a:ln w="10800">
            <a:noFill/>
          </a:ln>
        </p:spPr>
      </p:pic>
      <p:sp>
        <p:nvSpPr>
          <p:cNvPr id="339" name=""/>
          <p:cNvSpPr/>
          <p:nvPr/>
        </p:nvSpPr>
        <p:spPr>
          <a:xfrm>
            <a:off x="8278200" y="1433880"/>
            <a:ext cx="1439640" cy="234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Параметры описания: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Регион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Издание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Страна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Город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40" name=""/>
          <p:cNvSpPr/>
          <p:nvPr/>
        </p:nvSpPr>
        <p:spPr>
          <a:xfrm>
            <a:off x="302760" y="5170680"/>
            <a:ext cx="329580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https://epigraphy.packhum.org/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Attic Inscription Online (AIO)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42" name="" descr=""/>
          <p:cNvPicPr/>
          <p:nvPr/>
        </p:nvPicPr>
        <p:blipFill>
          <a:blip r:embed="rId1"/>
          <a:stretch/>
        </p:blipFill>
        <p:spPr>
          <a:xfrm>
            <a:off x="244080" y="1357200"/>
            <a:ext cx="8033760" cy="3679920"/>
          </a:xfrm>
          <a:prstGeom prst="rect">
            <a:avLst/>
          </a:prstGeom>
          <a:ln w="10800">
            <a:noFill/>
          </a:ln>
        </p:spPr>
      </p:pic>
      <p:sp>
        <p:nvSpPr>
          <p:cNvPr id="343" name=""/>
          <p:cNvSpPr/>
          <p:nvPr/>
        </p:nvSpPr>
        <p:spPr>
          <a:xfrm>
            <a:off x="248040" y="5220000"/>
            <a:ext cx="353088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https://www.atticinscriptions.com/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Attic Inscription Online (AIO)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45" name="" descr=""/>
          <p:cNvPicPr/>
          <p:nvPr/>
        </p:nvPicPr>
        <p:blipFill>
          <a:blip r:embed="rId1"/>
          <a:stretch/>
        </p:blipFill>
        <p:spPr>
          <a:xfrm>
            <a:off x="244080" y="1357560"/>
            <a:ext cx="7613640" cy="3679560"/>
          </a:xfrm>
          <a:prstGeom prst="rect">
            <a:avLst/>
          </a:prstGeom>
          <a:ln w="10800">
            <a:noFill/>
          </a:ln>
        </p:spPr>
      </p:pic>
      <p:sp>
        <p:nvSpPr>
          <p:cNvPr id="346" name=""/>
          <p:cNvSpPr/>
          <p:nvPr/>
        </p:nvSpPr>
        <p:spPr>
          <a:xfrm>
            <a:off x="7858080" y="1260000"/>
            <a:ext cx="1797840" cy="377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Параметры описания: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Название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Датировка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Издание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 / перевод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Конкорданс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Изображение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Тип памятника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Тип надписи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Каталожные ссылки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Комментарий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347" name=""/>
          <p:cNvSpPr/>
          <p:nvPr/>
        </p:nvSpPr>
        <p:spPr>
          <a:xfrm>
            <a:off x="248400" y="5220360"/>
            <a:ext cx="353088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https://www.atticinscriptions.com/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Monumenta Asia Minoris Antiqua (MAMA)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49" name="" descr=""/>
          <p:cNvPicPr/>
          <p:nvPr/>
        </p:nvPicPr>
        <p:blipFill>
          <a:blip r:embed="rId1"/>
          <a:stretch/>
        </p:blipFill>
        <p:spPr>
          <a:xfrm>
            <a:off x="244080" y="1357560"/>
            <a:ext cx="8033040" cy="3679560"/>
          </a:xfrm>
          <a:prstGeom prst="rect">
            <a:avLst/>
          </a:prstGeom>
          <a:ln w="10800">
            <a:noFill/>
          </a:ln>
        </p:spPr>
      </p:pic>
      <p:sp>
        <p:nvSpPr>
          <p:cNvPr id="350" name=""/>
          <p:cNvSpPr/>
          <p:nvPr/>
        </p:nvSpPr>
        <p:spPr>
          <a:xfrm>
            <a:off x="328320" y="5220000"/>
            <a:ext cx="291060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http://mama.csad.ox.ac.uk/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latin typeface="Arial"/>
              </a:rPr>
              <a:t>ПЕЧАТНЫЕ КОРПУСА СЕМИТСКОЙ ЭПИГРАФИКИ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"/>
          <p:cNvSpPr/>
          <p:nvPr/>
        </p:nvSpPr>
        <p:spPr>
          <a:xfrm>
            <a:off x="7200000" y="1305360"/>
            <a:ext cx="2517840" cy="367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Номер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Регион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Тип памятника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Местонахождение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Описание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Размеры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Тип фиксации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Издание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Датировка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Перевод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Комментарий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Изображение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52" name="" descr=""/>
          <p:cNvPicPr/>
          <p:nvPr/>
        </p:nvPicPr>
        <p:blipFill>
          <a:blip r:embed="rId1"/>
          <a:stretch/>
        </p:blipFill>
        <p:spPr>
          <a:xfrm>
            <a:off x="360000" y="1182960"/>
            <a:ext cx="6443280" cy="3855600"/>
          </a:xfrm>
          <a:prstGeom prst="rect">
            <a:avLst/>
          </a:prstGeom>
          <a:ln w="0">
            <a:noFill/>
          </a:ln>
        </p:spPr>
      </p:pic>
      <p:sp>
        <p:nvSpPr>
          <p:cNvPr id="353" name="PlaceHolder 4"/>
          <p:cNvSpPr/>
          <p:nvPr/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solidFill>
                  <a:srgbClr val="000000"/>
                </a:solidFill>
                <a:latin typeface="Arial"/>
                <a:ea typeface="DejaVu Sans"/>
              </a:rPr>
              <a:t>Monumenta Asia Minoris Antiqua (MAMA)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354" name=""/>
          <p:cNvSpPr/>
          <p:nvPr/>
        </p:nvSpPr>
        <p:spPr>
          <a:xfrm>
            <a:off x="328320" y="5220360"/>
            <a:ext cx="291060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http://mama.csad.ox.ac.uk/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Inscriptions of Aphrodisias (IAph)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360000" y="1327680"/>
            <a:ext cx="8098560" cy="3709440"/>
          </a:xfrm>
          <a:prstGeom prst="rect">
            <a:avLst/>
          </a:prstGeom>
          <a:ln w="10800">
            <a:noFill/>
          </a:ln>
        </p:spPr>
      </p:pic>
      <p:sp>
        <p:nvSpPr>
          <p:cNvPr id="357" name=""/>
          <p:cNvSpPr/>
          <p:nvPr/>
        </p:nvSpPr>
        <p:spPr>
          <a:xfrm>
            <a:off x="360000" y="5220000"/>
            <a:ext cx="428832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https://insaph.kcl.ac.uk/insaph/iaph2007/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Inscriptions of Aphrodisias (IAph)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359" name=""/>
          <p:cNvSpPr/>
          <p:nvPr/>
        </p:nvSpPr>
        <p:spPr>
          <a:xfrm>
            <a:off x="6144480" y="1280880"/>
            <a:ext cx="3598560" cy="388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Описание памятника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Палеография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Датировка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Местонахождение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Происхождение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История открытия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Библиография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Издания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Эпиграфический комментарий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Перевод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Примечания</a:t>
            </a:r>
            <a:endParaRPr b="0" lang="ru-RU" sz="17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700" spc="-1" strike="noStrike">
                <a:solidFill>
                  <a:srgbClr val="000000"/>
                </a:solidFill>
                <a:latin typeface="Arial"/>
                <a:ea typeface="DejaVu Sans"/>
              </a:rPr>
              <a:t>Фотография</a:t>
            </a:r>
            <a:endParaRPr b="0" lang="ru-RU" sz="1700" spc="-1" strike="noStrike">
              <a:latin typeface="Arial"/>
            </a:endParaRPr>
          </a:p>
        </p:txBody>
      </p:sp>
      <p:pic>
        <p:nvPicPr>
          <p:cNvPr id="360" name="" descr=""/>
          <p:cNvPicPr/>
          <p:nvPr/>
        </p:nvPicPr>
        <p:blipFill>
          <a:blip r:embed="rId1"/>
          <a:stretch/>
        </p:blipFill>
        <p:spPr>
          <a:xfrm>
            <a:off x="360000" y="1148760"/>
            <a:ext cx="3418920" cy="3820680"/>
          </a:xfrm>
          <a:prstGeom prst="rect">
            <a:avLst/>
          </a:prstGeom>
          <a:ln w="0">
            <a:noFill/>
          </a:ln>
        </p:spPr>
      </p:pic>
      <p:sp>
        <p:nvSpPr>
          <p:cNvPr id="361" name=""/>
          <p:cNvSpPr/>
          <p:nvPr/>
        </p:nvSpPr>
        <p:spPr>
          <a:xfrm>
            <a:off x="360360" y="5220360"/>
            <a:ext cx="428832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https://insaph.kcl.ac.uk/insaph/iaph2007/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Inscriptions of Aphrodisias (IAph)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269280" y="1357200"/>
            <a:ext cx="8007840" cy="3679920"/>
          </a:xfrm>
          <a:prstGeom prst="rect">
            <a:avLst/>
          </a:prstGeom>
          <a:ln w="10800">
            <a:noFill/>
          </a:ln>
        </p:spPr>
      </p:pic>
      <p:sp>
        <p:nvSpPr>
          <p:cNvPr id="364" name=""/>
          <p:cNvSpPr/>
          <p:nvPr/>
        </p:nvSpPr>
        <p:spPr>
          <a:xfrm>
            <a:off x="360360" y="5220360"/>
            <a:ext cx="428832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https://insaph.kcl.ac.uk/insaph/iaph2007/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Epigraphic Database Heidelberg (EDH)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269280" y="1357200"/>
            <a:ext cx="8007840" cy="3679920"/>
          </a:xfrm>
          <a:prstGeom prst="rect">
            <a:avLst/>
          </a:prstGeom>
          <a:ln w="10800">
            <a:noFill/>
          </a:ln>
        </p:spPr>
      </p:pic>
      <p:sp>
        <p:nvSpPr>
          <p:cNvPr id="367" name=""/>
          <p:cNvSpPr/>
          <p:nvPr/>
        </p:nvSpPr>
        <p:spPr>
          <a:xfrm>
            <a:off x="328680" y="5220000"/>
            <a:ext cx="345024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https://edh.ub.uni-heidelberg.de/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2789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Epigraphic Database Heidelberg (EDH)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69" name="" descr=""/>
          <p:cNvPicPr/>
          <p:nvPr/>
        </p:nvPicPr>
        <p:blipFill>
          <a:blip r:embed="rId1"/>
          <a:stretch/>
        </p:blipFill>
        <p:spPr>
          <a:xfrm>
            <a:off x="360000" y="1357560"/>
            <a:ext cx="8045640" cy="3679560"/>
          </a:xfrm>
          <a:prstGeom prst="rect">
            <a:avLst/>
          </a:prstGeom>
          <a:ln w="10800">
            <a:noFill/>
          </a:ln>
        </p:spPr>
      </p:pic>
      <p:sp>
        <p:nvSpPr>
          <p:cNvPr id="370" name=""/>
          <p:cNvSpPr/>
          <p:nvPr/>
        </p:nvSpPr>
        <p:spPr>
          <a:xfrm>
            <a:off x="329040" y="5220360"/>
            <a:ext cx="345024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https://edh.ub.uni-heidelberg.de/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Epigraphic Database Heidelberg (EDH)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372" name=""/>
          <p:cNvSpPr/>
          <p:nvPr/>
        </p:nvSpPr>
        <p:spPr>
          <a:xfrm>
            <a:off x="6120000" y="1260360"/>
            <a:ext cx="3598920" cy="377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Транскрипция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Библиография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Провинция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Страна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Древнее название места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Современное название места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Местонахождение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Современный регион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Тип надписи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Язык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Номер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Статус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Дата обновления</a:t>
            </a:r>
            <a:endParaRPr b="0" lang="ru-RU" sz="16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rgbClr val="000000"/>
                </a:solidFill>
                <a:latin typeface="Arial"/>
                <a:ea typeface="DejaVu Sans"/>
              </a:rPr>
              <a:t>Ссылки на другие ресурсы</a:t>
            </a:r>
            <a:endParaRPr b="0" lang="ru-RU" sz="1600" spc="-1" strike="noStrike">
              <a:latin typeface="Arial"/>
            </a:endParaRPr>
          </a:p>
        </p:txBody>
      </p:sp>
      <p:pic>
        <p:nvPicPr>
          <p:cNvPr id="373" name="" descr=""/>
          <p:cNvPicPr/>
          <p:nvPr/>
        </p:nvPicPr>
        <p:blipFill>
          <a:blip r:embed="rId1"/>
          <a:stretch/>
        </p:blipFill>
        <p:spPr>
          <a:xfrm>
            <a:off x="360000" y="1222560"/>
            <a:ext cx="3418920" cy="3816360"/>
          </a:xfrm>
          <a:prstGeom prst="rect">
            <a:avLst/>
          </a:prstGeom>
          <a:ln w="0">
            <a:noFill/>
          </a:ln>
        </p:spPr>
      </p:pic>
      <p:sp>
        <p:nvSpPr>
          <p:cNvPr id="374" name=""/>
          <p:cNvSpPr/>
          <p:nvPr/>
        </p:nvSpPr>
        <p:spPr>
          <a:xfrm>
            <a:off x="329040" y="5220360"/>
            <a:ext cx="345024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https://edh.ub.uni-heidelberg.de/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Inscriptions of the Northern Black Sea (IOSPE)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76" name="" descr=""/>
          <p:cNvPicPr/>
          <p:nvPr/>
        </p:nvPicPr>
        <p:blipFill>
          <a:blip r:embed="rId1"/>
          <a:stretch/>
        </p:blipFill>
        <p:spPr>
          <a:xfrm>
            <a:off x="281520" y="1357200"/>
            <a:ext cx="7995600" cy="3679920"/>
          </a:xfrm>
          <a:prstGeom prst="rect">
            <a:avLst/>
          </a:prstGeom>
          <a:ln w="10800">
            <a:noFill/>
          </a:ln>
        </p:spPr>
      </p:pic>
      <p:sp>
        <p:nvSpPr>
          <p:cNvPr id="377" name=""/>
          <p:cNvSpPr/>
          <p:nvPr/>
        </p:nvSpPr>
        <p:spPr>
          <a:xfrm>
            <a:off x="360000" y="5220000"/>
            <a:ext cx="242748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https://iospe.kcl.ac.uk/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Inscriptions of the Northern Black Sea (IOSPE)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79" name="" descr=""/>
          <p:cNvPicPr/>
          <p:nvPr/>
        </p:nvPicPr>
        <p:blipFill>
          <a:blip r:embed="rId1"/>
          <a:stretch/>
        </p:blipFill>
        <p:spPr>
          <a:xfrm>
            <a:off x="360000" y="1234800"/>
            <a:ext cx="7018920" cy="3755880"/>
          </a:xfrm>
          <a:prstGeom prst="rect">
            <a:avLst/>
          </a:prstGeom>
          <a:ln w="0">
            <a:noFill/>
          </a:ln>
        </p:spPr>
      </p:pic>
      <p:sp>
        <p:nvSpPr>
          <p:cNvPr id="380" name=""/>
          <p:cNvSpPr/>
          <p:nvPr/>
        </p:nvSpPr>
        <p:spPr>
          <a:xfrm>
            <a:off x="7379280" y="1234800"/>
            <a:ext cx="2520360" cy="38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Параметры описания: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Тип памятника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Материал памятника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Размеры памятника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Описание и состояние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Происхождение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 обнаружения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Контекст обнаружения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Условия обнаружения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 хранения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Институт хранения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Местоположение надписи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Палеография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Тип текста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Датировка текста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Обоснование датировки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Издания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Эпиграфический комментарий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Перевод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Комментарий</a:t>
            </a:r>
            <a:endParaRPr b="0" lang="ru-RU" sz="11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Изображение</a:t>
            </a:r>
            <a:endParaRPr b="0" lang="ru-RU" sz="1100" spc="-1" strike="noStrike">
              <a:latin typeface="Arial"/>
            </a:endParaRPr>
          </a:p>
        </p:txBody>
      </p:sp>
      <p:sp>
        <p:nvSpPr>
          <p:cNvPr id="381" name=""/>
          <p:cNvSpPr/>
          <p:nvPr/>
        </p:nvSpPr>
        <p:spPr>
          <a:xfrm>
            <a:off x="360000" y="5220360"/>
            <a:ext cx="242748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https://iospe.kcl.ac.uk/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"/>
          <p:cNvSpPr/>
          <p:nvPr/>
        </p:nvSpPr>
        <p:spPr>
          <a:xfrm>
            <a:off x="504000" y="1327320"/>
            <a:ext cx="907164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latin typeface="Arial"/>
              </a:rPr>
              <a:t>ПРОЧИЕ ПРИМЕРЫ ЭЛЕКТРОННЫХ БАЗ ДАННЫХ ЭПИГРАФИКИ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180000" y="450000"/>
            <a:ext cx="899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600" spc="-1" strike="noStrike">
                <a:latin typeface="Arial"/>
              </a:rPr>
              <a:t>Corpus Inscriptionum Semiticarum (CIS) P. I, T. I (1881-1887)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298" name="" descr=""/>
          <p:cNvPicPr/>
          <p:nvPr/>
        </p:nvPicPr>
        <p:blipFill>
          <a:blip r:embed="rId1"/>
          <a:stretch/>
        </p:blipFill>
        <p:spPr>
          <a:xfrm>
            <a:off x="360000" y="1225080"/>
            <a:ext cx="2877120" cy="3812040"/>
          </a:xfrm>
          <a:prstGeom prst="rect">
            <a:avLst/>
          </a:prstGeom>
          <a:ln w="10800">
            <a:noFill/>
          </a:ln>
        </p:spPr>
      </p:pic>
      <p:pic>
        <p:nvPicPr>
          <p:cNvPr id="299" name="" descr=""/>
          <p:cNvPicPr/>
          <p:nvPr/>
        </p:nvPicPr>
        <p:blipFill>
          <a:blip r:embed="rId2"/>
          <a:stretch/>
        </p:blipFill>
        <p:spPr>
          <a:xfrm>
            <a:off x="3600000" y="1225080"/>
            <a:ext cx="2877120" cy="3812040"/>
          </a:xfrm>
          <a:prstGeom prst="rect">
            <a:avLst/>
          </a:prstGeom>
          <a:ln w="10800">
            <a:noFill/>
          </a:ln>
        </p:spPr>
      </p:pic>
      <p:pic>
        <p:nvPicPr>
          <p:cNvPr id="300" name="" descr=""/>
          <p:cNvPicPr/>
          <p:nvPr/>
        </p:nvPicPr>
        <p:blipFill>
          <a:blip r:embed="rId3"/>
          <a:stretch/>
        </p:blipFill>
        <p:spPr>
          <a:xfrm>
            <a:off x="6720120" y="1225080"/>
            <a:ext cx="2997000" cy="3812040"/>
          </a:xfrm>
          <a:prstGeom prst="rect">
            <a:avLst/>
          </a:prstGeom>
          <a:ln w="108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" descr=""/>
          <p:cNvPicPr/>
          <p:nvPr/>
        </p:nvPicPr>
        <p:blipFill>
          <a:blip r:embed="rId1"/>
          <a:stretch/>
        </p:blipFill>
        <p:spPr>
          <a:xfrm>
            <a:off x="360000" y="1328400"/>
            <a:ext cx="8099640" cy="3711240"/>
          </a:xfrm>
          <a:prstGeom prst="rect">
            <a:avLst/>
          </a:prstGeom>
          <a:ln w="0">
            <a:noFill/>
          </a:ln>
        </p:spPr>
      </p:pic>
      <p:sp>
        <p:nvSpPr>
          <p:cNvPr id="384" name="PlaceHolder 10"/>
          <p:cNvSpPr/>
          <p:nvPr/>
        </p:nvSpPr>
        <p:spPr>
          <a:xfrm>
            <a:off x="540360" y="450360"/>
            <a:ext cx="863712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Corpus of inscriptions of Campa (Campa Inscriptions)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385" name=""/>
          <p:cNvSpPr/>
          <p:nvPr/>
        </p:nvSpPr>
        <p:spPr>
          <a:xfrm>
            <a:off x="360000" y="5220000"/>
            <a:ext cx="771192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https://isaw.nyu.edu/publications/inscriptions/campa/inscriptions/index.html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"/>
          <p:cNvSpPr/>
          <p:nvPr/>
        </p:nvSpPr>
        <p:spPr>
          <a:xfrm>
            <a:off x="360360" y="5220360"/>
            <a:ext cx="7711920" cy="346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</a:rPr>
              <a:t>https://isaw.nyu.edu/publications/inscriptions/campa/inscriptions/index.html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87" name="PlaceHolder 11"/>
          <p:cNvSpPr/>
          <p:nvPr/>
        </p:nvSpPr>
        <p:spPr>
          <a:xfrm>
            <a:off x="540720" y="450720"/>
            <a:ext cx="863712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latin typeface="Arial"/>
              </a:rPr>
              <a:t>Corpus of inscriptions of Campa (Campa Inscriptions)</a:t>
            </a:r>
            <a:endParaRPr b="0" lang="ru-RU" sz="2700" spc="-1" strike="noStrike">
              <a:latin typeface="Arial"/>
            </a:endParaRPr>
          </a:p>
        </p:txBody>
      </p:sp>
      <p:pic>
        <p:nvPicPr>
          <p:cNvPr id="388" name="" descr=""/>
          <p:cNvPicPr/>
          <p:nvPr/>
        </p:nvPicPr>
        <p:blipFill>
          <a:blip r:embed="rId1"/>
          <a:stretch/>
        </p:blipFill>
        <p:spPr>
          <a:xfrm>
            <a:off x="360000" y="1141200"/>
            <a:ext cx="5399640" cy="3898440"/>
          </a:xfrm>
          <a:prstGeom prst="rect">
            <a:avLst/>
          </a:prstGeom>
          <a:ln w="0">
            <a:noFill/>
          </a:ln>
        </p:spPr>
      </p:pic>
      <p:sp>
        <p:nvSpPr>
          <p:cNvPr id="389" name=""/>
          <p:cNvSpPr/>
          <p:nvPr/>
        </p:nvSpPr>
        <p:spPr>
          <a:xfrm>
            <a:off x="6300000" y="1260000"/>
            <a:ext cx="3419640" cy="341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Параметры описания: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Номер и название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Описание и размеры памятника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Описание надписи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Датировка надписи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Происхождение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 обнаружения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История обнаружения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Издания текста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Копии надписи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 надписи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Перевод надписи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Библиография</a:t>
            </a:r>
            <a:endParaRPr b="0" lang="ru-RU" sz="15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  <a:ea typeface="DejaVu Sans"/>
              </a:rPr>
              <a:t>Изображение</a:t>
            </a:r>
            <a:endParaRPr b="0" lang="ru-RU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" descr=""/>
          <p:cNvPicPr/>
          <p:nvPr/>
        </p:nvPicPr>
        <p:blipFill>
          <a:blip r:embed="rId1"/>
          <a:stretch/>
        </p:blipFill>
        <p:spPr>
          <a:xfrm>
            <a:off x="359640" y="1345680"/>
            <a:ext cx="8099280" cy="3693240"/>
          </a:xfrm>
          <a:prstGeom prst="rect">
            <a:avLst/>
          </a:prstGeom>
          <a:ln w="0">
            <a:noFill/>
          </a:ln>
        </p:spPr>
      </p:pic>
      <p:sp>
        <p:nvSpPr>
          <p:cNvPr id="391" name="PlaceHolder 9"/>
          <p:cNvSpPr/>
          <p:nvPr/>
        </p:nvSpPr>
        <p:spPr>
          <a:xfrm>
            <a:off x="540360" y="450360"/>
            <a:ext cx="827856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solidFill>
                  <a:srgbClr val="000000"/>
                </a:solidFill>
                <a:latin typeface="Arial"/>
                <a:ea typeface="DejaVu Sans"/>
              </a:rPr>
              <a:t>EpiDoc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392" name=""/>
          <p:cNvSpPr/>
          <p:nvPr/>
        </p:nvSpPr>
        <p:spPr>
          <a:xfrm>
            <a:off x="360000" y="5220000"/>
            <a:ext cx="249012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https://epidoc.stoa.org/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subTitle"/>
          </p:nvPr>
        </p:nvSpPr>
        <p:spPr>
          <a:xfrm>
            <a:off x="504000" y="13230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Проанализированы основные печатные издания финикийской, пальмирской и набатейской эпиграфики, а также имеющие электронные базы данных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Проанализированы различные базы данных греческой и латинской эпиграфики, от самых ранних до самых современных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Отмечено отсутствие единого стандарта описания в печатных изданиях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Отмечено отсутствие единого стандарта описания в электронных базах данных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Выделен ряд параметров описания, который встречается в большинстве корпусов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Особо отмечено удобство схемы представления и набора параметров описания в печатном корпусе PAT и электронных базах DASI и INBS (IOSPE)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Подчёркнута перспективность использования формата EpiDoc при создании полноценной электронной базы данных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94" name="PlaceHolder 12"/>
          <p:cNvSpPr/>
          <p:nvPr/>
        </p:nvSpPr>
        <p:spPr>
          <a:xfrm>
            <a:off x="540360" y="450360"/>
            <a:ext cx="827856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solidFill>
                  <a:srgbClr val="000000"/>
                </a:solidFill>
                <a:latin typeface="Arial"/>
                <a:ea typeface="DejaVu Sans"/>
              </a:rPr>
              <a:t>Результаты и выводы</a:t>
            </a:r>
            <a:endParaRPr b="0" lang="ru-RU" sz="2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"/>
          <p:cNvSpPr/>
          <p:nvPr/>
        </p:nvSpPr>
        <p:spPr>
          <a:xfrm>
            <a:off x="2160360" y="1046160"/>
            <a:ext cx="5758920" cy="357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Andalus"/>
                <a:ea typeface="DejaVu Sans"/>
              </a:rPr>
              <a:t>TO BE CONTINUED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6000" spc="-1" strike="noStrike">
                <a:solidFill>
                  <a:srgbClr val="000000"/>
                </a:solidFill>
                <a:latin typeface="Andalus"/>
                <a:ea typeface="DejaVu Sans"/>
              </a:rPr>
              <a:t>[...]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180000" y="450000"/>
            <a:ext cx="8997120" cy="62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500" spc="-1" strike="noStrike">
                <a:latin typeface="Arial"/>
              </a:rPr>
              <a:t>Corpus Inscriptionum Semiticarum (CIS) P. I, T. III (1926-1962)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302" name="" descr=""/>
          <p:cNvPicPr/>
          <p:nvPr/>
        </p:nvPicPr>
        <p:blipFill>
          <a:blip r:embed="rId1"/>
          <a:stretch/>
        </p:blipFill>
        <p:spPr>
          <a:xfrm>
            <a:off x="286200" y="1206360"/>
            <a:ext cx="2951280" cy="3830760"/>
          </a:xfrm>
          <a:prstGeom prst="rect">
            <a:avLst/>
          </a:prstGeom>
          <a:ln w="0">
            <a:noFill/>
          </a:ln>
        </p:spPr>
      </p:pic>
      <p:sp>
        <p:nvSpPr>
          <p:cNvPr id="303" name=""/>
          <p:cNvSpPr/>
          <p:nvPr/>
        </p:nvSpPr>
        <p:spPr>
          <a:xfrm>
            <a:off x="3121560" y="1291680"/>
            <a:ext cx="6118920" cy="338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Параметры описания: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Описание местонахождения и истории его изучения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Номер памятника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Описание памятника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Библиография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Финикийский текст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Транслитерация еврейским письмом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Перевод на латынь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Эпиграфический комментарий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Встречается реально-исторический комментарий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Фотография, эстампаж или прорисовка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8"/>
          <p:cNvSpPr/>
          <p:nvPr/>
        </p:nvSpPr>
        <p:spPr>
          <a:xfrm>
            <a:off x="180000" y="450000"/>
            <a:ext cx="899712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Palmyrene Aramaic Texts (Hillers, Cussini, 1996)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05" name=""/>
          <p:cNvSpPr/>
          <p:nvPr/>
        </p:nvSpPr>
        <p:spPr>
          <a:xfrm>
            <a:off x="6840360" y="1260360"/>
            <a:ext cx="2877840" cy="359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Параметры описания: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Номер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Ссылка на издание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Датировка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Регион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 хранения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Тип текста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Тип памятника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Библиография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Транслитерация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Примечание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06" name="" descr=""/>
          <p:cNvPicPr/>
          <p:nvPr/>
        </p:nvPicPr>
        <p:blipFill>
          <a:blip r:embed="rId1"/>
          <a:stretch/>
        </p:blipFill>
        <p:spPr>
          <a:xfrm>
            <a:off x="360000" y="1260000"/>
            <a:ext cx="2917440" cy="3752280"/>
          </a:xfrm>
          <a:prstGeom prst="rect">
            <a:avLst/>
          </a:prstGeom>
          <a:ln w="0">
            <a:noFill/>
          </a:ln>
        </p:spPr>
      </p:pic>
      <p:pic>
        <p:nvPicPr>
          <p:cNvPr id="307" name="" descr=""/>
          <p:cNvPicPr/>
          <p:nvPr/>
        </p:nvPicPr>
        <p:blipFill>
          <a:blip r:embed="rId2"/>
          <a:stretch/>
        </p:blipFill>
        <p:spPr>
          <a:xfrm>
            <a:off x="3286800" y="1339560"/>
            <a:ext cx="2662200" cy="3699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" descr=""/>
          <p:cNvPicPr/>
          <p:nvPr/>
        </p:nvPicPr>
        <p:blipFill>
          <a:blip r:embed="rId1"/>
          <a:stretch/>
        </p:blipFill>
        <p:spPr>
          <a:xfrm>
            <a:off x="360000" y="1260000"/>
            <a:ext cx="6387840" cy="3777840"/>
          </a:xfrm>
          <a:prstGeom prst="rect">
            <a:avLst/>
          </a:prstGeom>
          <a:ln w="0">
            <a:noFill/>
          </a:ln>
        </p:spPr>
      </p:pic>
      <p:sp>
        <p:nvSpPr>
          <p:cNvPr id="309" name="PlaceHolder 3"/>
          <p:cNvSpPr/>
          <p:nvPr/>
        </p:nvSpPr>
        <p:spPr>
          <a:xfrm>
            <a:off x="180000" y="450000"/>
            <a:ext cx="899712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The Nabataean Tomb Inscriptions of Madaʾin Salih (Healey, 1993)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0" name=""/>
          <p:cNvSpPr/>
          <p:nvPr/>
        </p:nvSpPr>
        <p:spPr>
          <a:xfrm>
            <a:off x="6840360" y="1260360"/>
            <a:ext cx="2877840" cy="359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Параметры описания: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Номер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Конкорданс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Местонахождение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Транслитерация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Перевод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Эпиграфический комментарий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Текстологический и реально-исторический комментарий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Прорисовка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2"/>
          <p:cNvSpPr/>
          <p:nvPr/>
        </p:nvSpPr>
        <p:spPr>
          <a:xfrm>
            <a:off x="180000" y="450000"/>
            <a:ext cx="899712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300" spc="-1" strike="noStrike">
                <a:solidFill>
                  <a:srgbClr val="000000"/>
                </a:solidFill>
                <a:latin typeface="Arial"/>
                <a:ea typeface="DejaVu Sans"/>
              </a:rPr>
              <a:t>Corpus of Nabataean Aramaic-Greek Inscriptions (Petrantoni, 2021)</a:t>
            </a:r>
            <a:endParaRPr b="0" lang="ru-RU" sz="2300" spc="-1" strike="noStrike">
              <a:latin typeface="Arial"/>
            </a:endParaRPr>
          </a:p>
        </p:txBody>
      </p:sp>
      <p:pic>
        <p:nvPicPr>
          <p:cNvPr id="312" name="" descr=""/>
          <p:cNvPicPr/>
          <p:nvPr/>
        </p:nvPicPr>
        <p:blipFill>
          <a:blip r:embed="rId1"/>
          <a:stretch/>
        </p:blipFill>
        <p:spPr>
          <a:xfrm>
            <a:off x="360000" y="1158480"/>
            <a:ext cx="2698200" cy="3879720"/>
          </a:xfrm>
          <a:prstGeom prst="rect">
            <a:avLst/>
          </a:prstGeom>
          <a:ln w="0">
            <a:noFill/>
          </a:ln>
        </p:spPr>
      </p:pic>
      <p:pic>
        <p:nvPicPr>
          <p:cNvPr id="313" name="" descr=""/>
          <p:cNvPicPr/>
          <p:nvPr/>
        </p:nvPicPr>
        <p:blipFill>
          <a:blip r:embed="rId2"/>
          <a:stretch/>
        </p:blipFill>
        <p:spPr>
          <a:xfrm>
            <a:off x="3052440" y="1147680"/>
            <a:ext cx="2705760" cy="3890520"/>
          </a:xfrm>
          <a:prstGeom prst="rect">
            <a:avLst/>
          </a:prstGeom>
          <a:ln w="0">
            <a:noFill/>
          </a:ln>
        </p:spPr>
      </p:pic>
      <p:sp>
        <p:nvSpPr>
          <p:cNvPr id="314" name=""/>
          <p:cNvSpPr/>
          <p:nvPr/>
        </p:nvSpPr>
        <p:spPr>
          <a:xfrm>
            <a:off x="6913080" y="1254240"/>
            <a:ext cx="2878200" cy="367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Местонахождение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Номер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Описание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Размеры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Датировка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Библиография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Перевод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Текстологический и реально-исторический комментарий</a:t>
            </a:r>
            <a:endParaRPr b="0" lang="ru-RU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Фотография и/или прорисовка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"/>
          <p:cNvSpPr/>
          <p:nvPr/>
        </p:nvSpPr>
        <p:spPr>
          <a:xfrm>
            <a:off x="504000" y="1326960"/>
            <a:ext cx="9071640" cy="328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latin typeface="Arial"/>
              </a:rPr>
              <a:t>ЭЛЕКТРОННЫЕ БАЗЫ ДАННЫХ СЕМИТСКОЙ ЭПИГРАФИКИ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" descr=""/>
          <p:cNvPicPr/>
          <p:nvPr/>
        </p:nvPicPr>
        <p:blipFill>
          <a:blip r:embed="rId1"/>
          <a:stretch/>
        </p:blipFill>
        <p:spPr>
          <a:xfrm>
            <a:off x="360000" y="1328040"/>
            <a:ext cx="8098560" cy="3710520"/>
          </a:xfrm>
          <a:prstGeom prst="rect">
            <a:avLst/>
          </a:prstGeom>
          <a:ln w="0">
            <a:noFill/>
          </a:ln>
        </p:spPr>
      </p:pic>
      <p:sp>
        <p:nvSpPr>
          <p:cNvPr id="317" name="PlaceHolder 5"/>
          <p:cNvSpPr/>
          <p:nvPr/>
        </p:nvSpPr>
        <p:spPr>
          <a:xfrm>
            <a:off x="540000" y="450000"/>
            <a:ext cx="8637120" cy="627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2700" spc="-1" strike="noStrike">
                <a:solidFill>
                  <a:srgbClr val="000000"/>
                </a:solidFill>
                <a:latin typeface="Arial"/>
                <a:ea typeface="DejaVu Sans"/>
              </a:rPr>
              <a:t>The Rock Inscription Project</a:t>
            </a:r>
            <a:endParaRPr b="0" lang="ru-RU" sz="2700" spc="-1" strike="noStrike">
              <a:latin typeface="Arial"/>
            </a:endParaRPr>
          </a:p>
        </p:txBody>
      </p:sp>
      <p:sp>
        <p:nvSpPr>
          <p:cNvPr id="318" name=""/>
          <p:cNvSpPr/>
          <p:nvPr/>
        </p:nvSpPr>
        <p:spPr>
          <a:xfrm>
            <a:off x="360000" y="5220000"/>
            <a:ext cx="3418560" cy="34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http://rockinscriptions.huji.ac.il/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Application>LibreOffice/7.2.6.2$Windows_X86_64 LibreOffice_project/b0ec3a565991f7569a5a7f5d24fed7f52653d754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2024-01-23T08:37:23Z</dcterms:created>
  <dc:creator/>
  <dc:description/>
  <dc:language>ru-RU</dc:language>
  <cp:lastModifiedBy/>
  <dcterms:modified xsi:type="dcterms:W3CDTF">2024-01-25T23:24:53Z</dcterms:modified>
  <cp:revision>19</cp:revision>
  <dc:subject/>
  <dc:title>Inspiration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