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01" r:id="rId3"/>
    <p:sldId id="302" r:id="rId4"/>
    <p:sldId id="303" r:id="rId5"/>
    <p:sldId id="305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58" r:id="rId16"/>
    <p:sldId id="25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  <p:sldId id="280" r:id="rId27"/>
    <p:sldId id="281" r:id="rId28"/>
    <p:sldId id="277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6" r:id="rId47"/>
    <p:sldId id="307" r:id="rId48"/>
    <p:sldId id="309" r:id="rId49"/>
    <p:sldId id="299" r:id="rId50"/>
    <p:sldId id="304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FB92-1F7D-F04E-841A-0C586A6F2B80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C3073-1ECC-414D-9E3D-CEC49AD27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4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C3073-1ECC-414D-9E3D-CEC49AD27BE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4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89C6-6EDD-C5C8-C4DA-E863C6656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BE2A16-E6AD-6588-CFD2-C51F0389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7240B-A68A-1C7C-6F15-C7CCD9DD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FA1BF-8AD1-F44A-AF10-F4A0160D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87B60-C869-C1A8-6EA2-EC8C7633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1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77510-033C-DEFF-F8C2-B0679074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D061D-78F8-A2D5-4048-250634886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73A2E1-A029-F730-F5D7-7CA79797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3982D-5E01-0D77-A280-7DFA7E74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D22566-5195-9EA5-72DC-BFBD7F4E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4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D07607-E357-B591-7C43-1EC07EBEF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E9E014-5D05-5866-E08D-2F0C21CD1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B6354-813C-6BC9-CE44-D73BD922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531CD-4D18-1F44-7B41-F48A8921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AD1EF-74F3-6A37-9535-F3B3D331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4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9DB7D-A5FF-093A-9B8E-129395FE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72600-34C3-6F0F-0BCE-4C883F7AE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68185-4BD9-8825-826D-337EAC25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EA193-B234-92DE-F01E-B5DADD07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42403-0F44-289F-F8D0-CB414E03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A55BF-96E3-95A5-ADA5-FC47A843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FAC89-C1EE-7C18-31E0-95078A05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8D4BC-2F7F-DC89-18A1-40A22B8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E186B-75BA-D37A-1A8F-793CFF48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69F9D-5879-A267-7873-7E8CAF17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B0D6E-DEDF-9F51-8AA0-A9BBB838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F0222-4808-9117-ED05-B1BA4F3E4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096A4-7CB5-8F3B-84FC-05D658CF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68D65-00B5-F8B0-3E0C-9A30DC21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66D213-78B9-0D7D-9B2F-67B6F267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50C3DB-4730-573D-2AEB-5E3D3474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BDB39-59DF-563F-96B1-78A1D440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7B171D-AFDA-5155-0E16-EB45A148D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E0E9C-CD32-3DA3-6CE4-E12D9FD0B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D69532-7A47-8E4B-30A0-CADFA326E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439E9D-86A7-BD63-C633-CF22E8C7E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0A8951-D3FA-EB8A-9FE5-6B27CB8D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A6AC9B-6803-A53C-EEE7-72E01C1A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01D5A3-F53D-6BAB-95B0-5A7537F7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C3AA4-DB32-51DD-0605-D41C25B3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21FE2D-5126-869F-05B9-0F997357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9BFF07-3732-C081-A015-1DAF0D64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989585-102B-7142-237B-7FBE7593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0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FE125F-1578-E285-5F44-AA118900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0AB88-029B-A54C-3282-CCE867DE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9F5D0E-A6B7-D488-2EED-42F4D2F2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DE071-510D-E353-F6BF-7D8C6BCC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47333-A345-C422-3A8F-56B8B7A4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55BF13-F0C2-A387-6ED1-B3D3C1110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359F32-5102-F9E3-B7C2-1261CF38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8A1F4-D468-68CA-380F-AA58B369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76E5B6-F300-9603-356F-DBA13045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1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9C8D-785D-6E15-83D5-F838CEEE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A86B95-4095-6C2B-3990-5C95B14DE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4A7F02-4296-4870-2D9E-9327DE597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4E8C52-254A-008D-9720-B10A0D20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0151B6-A93A-957F-A123-A4CDAA11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C48EB-FDB2-87C4-D6B0-4617C761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05E84-EC40-0E7F-4E14-775790EF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53937D-D37C-4099-CD28-65BE7669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DFE28-4EFE-E3AC-B986-6CE292A99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5B67-F752-1042-A10D-83B081E5350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27EBA-9ABD-60DC-245A-339B8A1EA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9D1C4-E58B-AD69-C410-0B69AE9A5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3C3F2-7851-EB95-1EC0-39FA0857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945" y="1041400"/>
            <a:ext cx="9764110" cy="2387600"/>
          </a:xfrm>
        </p:spPr>
        <p:txBody>
          <a:bodyPr>
            <a:normAutofit/>
          </a:bodyPr>
          <a:lstStyle/>
          <a:p>
            <a:r>
              <a:rPr lang="ru-RU" sz="3200" dirty="0"/>
              <a:t>Опыт применения фреймового подхода Московской Лексико-Типологической группы (</a:t>
            </a:r>
            <a:r>
              <a:rPr lang="en-US" sz="3200" dirty="0" err="1"/>
              <a:t>MLexT</a:t>
            </a:r>
            <a:r>
              <a:rPr lang="en-US" sz="3200" dirty="0"/>
              <a:t>) </a:t>
            </a:r>
            <a:r>
              <a:rPr lang="ru-RU" sz="3200" dirty="0"/>
              <a:t>к лексикографии библейского древнееврейского языка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605C0D-CB28-93F6-034F-957DBF0EE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399" y="5494146"/>
            <a:ext cx="4971393" cy="990983"/>
          </a:xfrm>
        </p:spPr>
        <p:txBody>
          <a:bodyPr/>
          <a:lstStyle/>
          <a:p>
            <a:r>
              <a:rPr lang="ru-RU" dirty="0"/>
              <a:t>А.М. Миньковская</a:t>
            </a:r>
          </a:p>
          <a:p>
            <a:r>
              <a:rPr lang="ru-RU" dirty="0"/>
              <a:t>2 июня 2023</a:t>
            </a:r>
          </a:p>
        </p:txBody>
      </p:sp>
    </p:spTree>
    <p:extLst>
      <p:ext uri="{BB962C8B-B14F-4D97-AF65-F5344CB8AC3E}">
        <p14:creationId xmlns:p14="http://schemas.microsoft.com/office/powerpoint/2010/main" val="154137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33702-E5E4-4A0E-9330-43E848A0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Открепление из фиксированного положения: глагол </a:t>
            </a:r>
            <a:r>
              <a:rPr lang="en-US" i="1" dirty="0" err="1"/>
              <a:t>npl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hiph</a:t>
            </a:r>
            <a:r>
              <a:rPr lang="en-US" i="1" dirty="0"/>
              <a:t>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7C3B75-6815-55F7-036E-CC17CF5EF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260" y="2277598"/>
            <a:ext cx="7302500" cy="3048000"/>
          </a:xfrm>
        </p:spPr>
      </p:pic>
    </p:spTree>
    <p:extLst>
      <p:ext uri="{BB962C8B-B14F-4D97-AF65-F5344CB8AC3E}">
        <p14:creationId xmlns:p14="http://schemas.microsoft.com/office/powerpoint/2010/main" val="182165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A3670-F622-A9DA-B3EF-E204BE24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Открепление из фиксированного положения: глагол </a:t>
            </a:r>
            <a:r>
              <a:rPr lang="ru-RU" i="1" dirty="0" err="1"/>
              <a:t>nšl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A1857A-7841-3348-E1C9-99F5A67B8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846" y="1828801"/>
            <a:ext cx="7412858" cy="217899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E988BF-820B-18D8-04A5-E8C57F62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46" y="3927874"/>
            <a:ext cx="7772400" cy="26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FF837-BFCA-D039-6DF8-CA83583F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Открепление из фиксированного положения: глагол </a:t>
            </a:r>
            <a:r>
              <a:rPr lang="en-US" i="1" dirty="0" err="1"/>
              <a:t>nbl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E2C3DA-D2A3-9731-FFBB-DDB55D26B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2929"/>
            <a:ext cx="10515600" cy="3776729"/>
          </a:xfrm>
        </p:spPr>
      </p:pic>
    </p:spTree>
    <p:extLst>
      <p:ext uri="{BB962C8B-B14F-4D97-AF65-F5344CB8AC3E}">
        <p14:creationId xmlns:p14="http://schemas.microsoft.com/office/powerpoint/2010/main" val="403587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B7C2-99BD-F2F1-540F-49E4CC63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Разрушение: глагол </a:t>
            </a:r>
            <a:r>
              <a:rPr lang="en-US" i="1" dirty="0" err="1"/>
              <a:t>npl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506D58-7F23-BD07-F8E3-9C50C9B91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85" y="1550929"/>
            <a:ext cx="7772400" cy="23716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4C84CE-8302-CDF6-6E6C-2CD111D12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47727"/>
            <a:ext cx="6658852" cy="22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3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1994-D971-1B8E-7230-3F0235F8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Разрушение: глагол </a:t>
            </a:r>
            <a:r>
              <a:rPr lang="ru-RU" i="1" dirty="0" err="1"/>
              <a:t>hrś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niph</a:t>
            </a:r>
            <a:r>
              <a:rPr lang="en-US" i="1" dirty="0"/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C40F5F-FD94-80DB-44C5-8DEE1D84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05" y="1804413"/>
            <a:ext cx="8923626" cy="32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7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A708-512C-5157-5824-0CF81A8F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лексикализации поля падения в древнееврейском языке: вариант 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B308A-7000-ACEC-4DEF-2E9C2A92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33" y="1690688"/>
            <a:ext cx="8460390" cy="47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0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6DC6-3F5D-A392-412C-DD53492D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лексикализации поля падения в древнееврейском языке: вариант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0EE065-FD8C-BA59-4AE5-DFFDD205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3" y="1690688"/>
            <a:ext cx="854389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70BD9-E748-A108-224D-AF465D8B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Глаголы движения в воде: лексическая типология </a:t>
            </a:r>
            <a:r>
              <a:rPr lang="en-US" dirty="0"/>
              <a:t>[</a:t>
            </a:r>
            <a:r>
              <a:rPr lang="ru-RU" dirty="0"/>
              <a:t>Т.А. </a:t>
            </a:r>
            <a:r>
              <a:rPr lang="ru-RU" dirty="0" err="1"/>
              <a:t>Майсак</a:t>
            </a:r>
            <a:r>
              <a:rPr lang="ru-RU" dirty="0"/>
              <a:t>, Е.В. </a:t>
            </a:r>
            <a:r>
              <a:rPr lang="ru-RU" dirty="0" err="1"/>
              <a:t>Рахилина</a:t>
            </a:r>
            <a:r>
              <a:rPr lang="ru-RU" dirty="0"/>
              <a:t>, 2007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734BA-9F02-E490-6A3A-036C44AB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 стала основанием фреймового подхода </a:t>
            </a:r>
            <a:r>
              <a:rPr lang="en-US" dirty="0" err="1"/>
              <a:t>MLexT</a:t>
            </a:r>
            <a:endParaRPr lang="ru-RU" dirty="0"/>
          </a:p>
          <a:p>
            <a:r>
              <a:rPr lang="ru-RU" dirty="0"/>
              <a:t>Анализ выборки из 30 языков с помощью анкет</a:t>
            </a:r>
          </a:p>
          <a:p>
            <a:r>
              <a:rPr lang="ru-RU" dirty="0"/>
              <a:t>Системы лексикализации: бедные, средние, богатые</a:t>
            </a:r>
          </a:p>
          <a:p>
            <a:r>
              <a:rPr lang="ru-RU" b="1" dirty="0"/>
              <a:t>Богатые</a:t>
            </a:r>
            <a:r>
              <a:rPr lang="ru-RU" dirty="0"/>
              <a:t>: много глаголов движения в воде (не менее трех) и много мелких противопоставлений</a:t>
            </a:r>
          </a:p>
          <a:p>
            <a:r>
              <a:rPr lang="ru-RU" b="1" dirty="0"/>
              <a:t>Средние</a:t>
            </a:r>
            <a:r>
              <a:rPr lang="ru-RU" dirty="0"/>
              <a:t>: выражают основные противопоставления.</a:t>
            </a:r>
          </a:p>
          <a:p>
            <a:r>
              <a:rPr lang="ru-RU" b="1" dirty="0"/>
              <a:t>Бедные</a:t>
            </a:r>
            <a:r>
              <a:rPr lang="ru-RU" dirty="0"/>
              <a:t>: один специальный глагол плавания; он используется наряду со стандартными глаголами движения, то есть все равно есть способы выразить существующие противопоставления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07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C1466-4641-CFB2-FE3C-4D1BFF2D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Основное противопоставление внутри поля движения в воде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5037A-E320-B813-B052-F34DC8C02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43252"/>
            <a:ext cx="10515599" cy="31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EC03-9328-A6FA-160B-F1961539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Средние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B820C-E0D1-58B5-8913-FD79E91C4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средних систем характерно выпадение глаголов плавания на судах (выражение их общими глаголами перемещения).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AD97A-C739-86BF-AAAC-3EBFE314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02" y="2846333"/>
            <a:ext cx="9260212" cy="28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828BB-AB32-7986-4FB8-C901D229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Грамматическая и лексическая типология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88BE9-4CB5-9EF9-900D-DAF677F9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Основное предположение в лингвистической типологии: существуют паттерны, общие для всех языков</a:t>
            </a:r>
          </a:p>
          <a:p>
            <a:r>
              <a:rPr lang="ru-RU" dirty="0"/>
              <a:t>Грамматическая типология: ограниченный набор универсальных грамматических значений</a:t>
            </a:r>
          </a:p>
          <a:p>
            <a:r>
              <a:rPr lang="ru-RU" dirty="0"/>
              <a:t>Лексическая типология: аналогичная задача </a:t>
            </a:r>
          </a:p>
          <a:p>
            <a:r>
              <a:rPr lang="ru-RU" dirty="0"/>
              <a:t>Для грамматической типологии релевантно наличие хотя бы двух показателей для категории</a:t>
            </a:r>
            <a:r>
              <a:rPr lang="en-US" dirty="0"/>
              <a:t>; </a:t>
            </a:r>
            <a:r>
              <a:rPr lang="ru-RU" dirty="0"/>
              <a:t>для лексической же – релевантно просто </a:t>
            </a:r>
            <a:r>
              <a:rPr lang="ru-RU" i="1" dirty="0"/>
              <a:t>наличие</a:t>
            </a:r>
            <a:r>
              <a:rPr lang="ru-RU" dirty="0"/>
              <a:t> лексемы</a:t>
            </a:r>
          </a:p>
          <a:p>
            <a:r>
              <a:rPr lang="ru-RU" dirty="0"/>
              <a:t>Лексическая типология занимается в т.ч. паттернами лексикализации семантических полей</a:t>
            </a:r>
            <a:r>
              <a:rPr lang="en-US" dirty="0"/>
              <a:t>; </a:t>
            </a:r>
            <a:r>
              <a:rPr lang="ru-RU" dirty="0"/>
              <a:t>классический пример – цветообозначения </a:t>
            </a:r>
            <a:r>
              <a:rPr lang="en-US" dirty="0"/>
              <a:t>[Berlin, Kay, 1969]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92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C6C4-B62B-347D-25B0-3F0989D5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 движения в воде в древнегреческом языке </a:t>
            </a:r>
            <a:r>
              <a:rPr lang="en-US" dirty="0"/>
              <a:t>[</a:t>
            </a:r>
            <a:r>
              <a:rPr lang="ru-RU" dirty="0"/>
              <a:t>М. Л. </a:t>
            </a:r>
            <a:r>
              <a:rPr lang="ru-RU" dirty="0" err="1"/>
              <a:t>Кисилиер</a:t>
            </a:r>
            <a:r>
              <a:rPr lang="ru-RU" dirty="0"/>
              <a:t>, 2007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A770D-8541-FBF4-BAAC-C7BBE712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404"/>
            <a:ext cx="10515600" cy="1401051"/>
          </a:xfrm>
        </p:spPr>
        <p:txBody>
          <a:bodyPr>
            <a:normAutofit/>
          </a:bodyPr>
          <a:lstStyle/>
          <a:p>
            <a:r>
              <a:rPr lang="ru-RU" dirty="0"/>
              <a:t>Обобщенный «судовой» глагол</a:t>
            </a:r>
          </a:p>
          <a:p>
            <a:r>
              <a:rPr lang="ru-RU" dirty="0"/>
              <a:t>Другие специальные глаголы, в т.ч. стандартные глаголы движения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8ECD1D5A-6EF0-19F8-8B5C-024CAE7D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7" y="3510455"/>
            <a:ext cx="1107485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79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0A9D6-2B16-D2B2-93CE-C2607B9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Активное плавание: глагол </a:t>
            </a:r>
            <a:r>
              <a:rPr lang="ru-RU" i="1" dirty="0" err="1"/>
              <a:t>śḥ</a:t>
            </a:r>
            <a:r>
              <a:rPr lang="en-US" i="1" dirty="0"/>
              <a:t>y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r>
              <a:rPr lang="ru-RU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80B0F4-5EC1-5E9E-2703-FD162A46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1281"/>
            <a:ext cx="10073866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9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A9068-DDEC-5051-FB93-D886B4E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Пассивное плавание: глагол </a:t>
            </a:r>
            <a:r>
              <a:rPr lang="en-US" i="1" dirty="0" err="1"/>
              <a:t>hlk</a:t>
            </a:r>
            <a:r>
              <a:rPr lang="ru-RU" dirty="0"/>
              <a:t> в </a:t>
            </a:r>
            <a:r>
              <a:rPr lang="en-US" i="1" dirty="0" err="1"/>
              <a:t>qal</a:t>
            </a:r>
            <a:endParaRPr lang="ru-RU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03D2B6-7CEC-B505-D0E2-F3AA7570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5605"/>
            <a:ext cx="10515600" cy="2664425"/>
          </a:xfrm>
        </p:spPr>
      </p:pic>
    </p:spTree>
    <p:extLst>
      <p:ext uri="{BB962C8B-B14F-4D97-AF65-F5344CB8AC3E}">
        <p14:creationId xmlns:p14="http://schemas.microsoft.com/office/powerpoint/2010/main" val="2843083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340C9-186F-6ABB-6355-A17C4460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Пассивное плавание: глагол </a:t>
            </a:r>
            <a:r>
              <a:rPr lang="ru-RU" i="1" dirty="0" err="1"/>
              <a:t>ṣûp</a:t>
            </a:r>
            <a:r>
              <a:rPr lang="ru-RU" i="1" dirty="0"/>
              <a:t>̄</a:t>
            </a:r>
            <a:r>
              <a:rPr lang="ru-RU" dirty="0"/>
              <a:t> в </a:t>
            </a:r>
            <a:r>
              <a:rPr lang="en-US" i="1" dirty="0" err="1"/>
              <a:t>hiph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69BCB5-0452-B993-3C83-0A93BC46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17" y="1522522"/>
            <a:ext cx="9124730" cy="47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0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86E03-F23C-BA60-E9D5-E7FDEB0B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Плавание людей на судах: общие глаголы движения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94BF2-7435-00C8-BAFE-2FDF632A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Плавание на судах неплохо представлено в ВЗ (7 контекстов с эксплицитно обозначенным судном). Также, можно предположить существование некоторого количества контекстов, в которых указание на судно опущено (ср. Вт. 30:13 – 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«кто пересечет море»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всех обнаруженных случаях плавание людей на судах описывается стандартными глаголами движения: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hālak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̱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‘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идти’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3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22:49)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̄'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‘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прибывать’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3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9:28)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Очень ясный пример 3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22:50, где с помощью глагола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hālak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̱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сказано: 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«…пусть мои слуги пойдут (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yēlku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̂) с твоими слугами на кораблях».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45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5D9AE-1EE0-857A-182E-A790DAF0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Плавание судов: общие глаголы движения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7A9A25-468A-CE93-3B23-1A35ED75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Описание плавания судов в древнееврейском мало чем отличается от описания плавания людей на судах. Найдено 12 подходящих контекстов. Используются, как и в случае плавания людей, глаголы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hālak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̱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2 Хр. 20:37)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̄'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3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10:22), а также ‘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āḇar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‘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пересекать’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Иса 33:21 – в параллели с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hālak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̱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Хороший пример, суммирующий обе ситуации – Иона 1:3, где один и тот же глагол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̄' описывает и движение судна («…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корабль, отправлявшийся (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̄'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̄, вернее перевести как «направляющийся») в 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Фарсис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»), и перемещение человека на нем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(«и вошел в него, чтобы плыть (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lāḇo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̂) с ними в 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Фарсис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…»)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8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43BD6-5FCA-5645-32A0-78B8742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 глаголов движения в воде в </a:t>
            </a:r>
            <a:r>
              <a:rPr lang="en-US" dirty="0"/>
              <a:t>LXX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1E2FE1-36B1-FD4B-D0AF-979AC443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456" y="1825625"/>
            <a:ext cx="7293087" cy="4351338"/>
          </a:xfrm>
        </p:spPr>
      </p:pic>
    </p:spTree>
    <p:extLst>
      <p:ext uri="{BB962C8B-B14F-4D97-AF65-F5344CB8AC3E}">
        <p14:creationId xmlns:p14="http://schemas.microsoft.com/office/powerpoint/2010/main" val="2102829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7276-58CB-5909-C94C-D59B0DDA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 глаголов движения в воде в </a:t>
            </a:r>
            <a:r>
              <a:rPr lang="en-US" dirty="0"/>
              <a:t>LXX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C0403E-ED63-021D-6954-74635C591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098" y="1825625"/>
            <a:ext cx="7517804" cy="4351338"/>
          </a:xfrm>
        </p:spPr>
      </p:pic>
    </p:spTree>
    <p:extLst>
      <p:ext uri="{BB962C8B-B14F-4D97-AF65-F5344CB8AC3E}">
        <p14:creationId xmlns:p14="http://schemas.microsoft.com/office/powerpoint/2010/main" val="113823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121A3-CD08-1D30-9DCE-6BE27F86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лексикализации поля перемещения в воде в древнееврейском языке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20EAC1-20AC-42FE-4CB7-0531EA7A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57" y="1806301"/>
            <a:ext cx="7322770" cy="46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5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7A53D-233B-D8C6-C919-836215C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Семантическая карта для поля игры </a:t>
            </a:r>
            <a:r>
              <a:rPr lang="en-US" dirty="0"/>
              <a:t>[</a:t>
            </a:r>
            <a:r>
              <a:rPr lang="ru-RU" dirty="0"/>
              <a:t>В.Е. Осипова, 2021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31924C-B7C0-C6A5-0E8A-D900AF2FF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788" y="2423865"/>
            <a:ext cx="7980149" cy="2810285"/>
          </a:xfrm>
        </p:spPr>
      </p:pic>
    </p:spTree>
    <p:extLst>
      <p:ext uri="{BB962C8B-B14F-4D97-AF65-F5344CB8AC3E}">
        <p14:creationId xmlns:p14="http://schemas.microsoft.com/office/powerpoint/2010/main" val="328318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39853-839D-2DE8-3C10-75B35BF7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варианты лексической типологии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341A4-0744-18A1-652B-6A9E16C8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238"/>
            <a:ext cx="10515600" cy="4018127"/>
          </a:xfrm>
        </p:spPr>
        <p:txBody>
          <a:bodyPr/>
          <a:lstStyle/>
          <a:p>
            <a:r>
              <a:rPr lang="ru-RU" dirty="0"/>
              <a:t>Институт Макса Планка в </a:t>
            </a:r>
            <a:r>
              <a:rPr lang="ru-RU" dirty="0" err="1"/>
              <a:t>Неймегене</a:t>
            </a:r>
            <a:endParaRPr lang="ru-RU" dirty="0"/>
          </a:p>
          <a:p>
            <a:r>
              <a:rPr lang="ru-RU" dirty="0"/>
              <a:t>А. </a:t>
            </a:r>
            <a:r>
              <a:rPr lang="ru-RU" dirty="0" err="1"/>
              <a:t>Вежбицкая</a:t>
            </a:r>
            <a:r>
              <a:rPr lang="ru-RU" dirty="0"/>
              <a:t> и К. Годдард: существование </a:t>
            </a:r>
            <a:r>
              <a:rPr lang="en-US" dirty="0"/>
              <a:t>NSM (natural semantic metalanguage)</a:t>
            </a:r>
            <a:endParaRPr lang="ru-RU" dirty="0"/>
          </a:p>
          <a:p>
            <a:r>
              <a:rPr lang="ru-RU" dirty="0"/>
              <a:t>Отдельные типологические работы, близкие подходом к </a:t>
            </a:r>
            <a:r>
              <a:rPr lang="en-US" dirty="0" err="1"/>
              <a:t>MLexT</a:t>
            </a:r>
            <a:endParaRPr lang="en-US" dirty="0"/>
          </a:p>
          <a:p>
            <a:r>
              <a:rPr lang="en-US" dirty="0" err="1"/>
              <a:t>MLexT</a:t>
            </a:r>
            <a:endParaRPr lang="en-US" dirty="0"/>
          </a:p>
          <a:p>
            <a:r>
              <a:rPr lang="ru-RU" dirty="0"/>
              <a:t>Последний общий обзор – </a:t>
            </a:r>
            <a:r>
              <a:rPr lang="en-US" dirty="0" err="1"/>
              <a:t>Koptjevskaja</a:t>
            </a:r>
            <a:r>
              <a:rPr lang="en-US" dirty="0"/>
              <a:t>-Tamm, 2008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340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DBD3F-5A41-BCE3-1BB6-02E2CE4E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Детская игра: </a:t>
            </a:r>
            <a:r>
              <a:rPr lang="ru-RU" i="1" dirty="0" err="1"/>
              <a:t>śḥq</a:t>
            </a:r>
            <a:r>
              <a:rPr lang="ru-RU" dirty="0"/>
              <a:t> в </a:t>
            </a:r>
            <a:r>
              <a:rPr lang="en-US" i="1" dirty="0" err="1"/>
              <a:t>piel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B06F6E-B376-AD0D-1C90-896A14615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16" y="1856965"/>
            <a:ext cx="9421448" cy="31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0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DBD3F-5A41-BCE3-1BB6-02E2CE4E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Детская игра: </a:t>
            </a:r>
            <a:r>
              <a:rPr lang="ru-RU" i="1" dirty="0" err="1"/>
              <a:t>śḥq</a:t>
            </a:r>
            <a:r>
              <a:rPr lang="ru-RU" dirty="0"/>
              <a:t> в </a:t>
            </a:r>
            <a:r>
              <a:rPr lang="en-US" i="1" dirty="0" err="1"/>
              <a:t>piel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ECDDC-0680-5AE6-4EAB-2DE46793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43" y="1846141"/>
            <a:ext cx="9097494" cy="31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6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DBD3F-5A41-BCE3-1BB6-02E2CE4E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занят Левиафан?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4DDCFB-B977-F072-278E-4EFD60D0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6000"/>
            <a:ext cx="10286258" cy="329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63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186C5-2FC8-B880-0991-28672250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хотят увидеть Авенир и </a:t>
            </a:r>
            <a:r>
              <a:rPr lang="ru-RU" dirty="0" err="1"/>
              <a:t>Иоав</a:t>
            </a:r>
            <a:r>
              <a:rPr lang="ru-RU" dirty="0"/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536E3-2699-8CFC-338B-6DE8930EF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29252"/>
            <a:ext cx="10106021" cy="36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9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3FE52-39A5-B55A-B014-9639653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Музыка: </a:t>
            </a:r>
            <a:r>
              <a:rPr lang="en-US" i="1" dirty="0" err="1"/>
              <a:t>ngn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i="1" dirty="0" err="1"/>
              <a:t>piel</a:t>
            </a:r>
            <a:endParaRPr lang="ru-RU" i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BC58DFD-61A2-CB16-79B8-90B250C98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81" y="2373859"/>
            <a:ext cx="10773165" cy="3924000"/>
          </a:xfrm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DBA9B50-9581-6E1C-979A-5A556225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1" y="199484"/>
            <a:ext cx="2732691" cy="27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88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B5447-1C44-8E07-F6B2-F72361D6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Музыка: </a:t>
            </a:r>
            <a:r>
              <a:rPr lang="en-US" i="1" dirty="0" err="1"/>
              <a:t>zmr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i="1" dirty="0" err="1"/>
              <a:t>piel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DC879D-7579-D7F7-C32F-E6263E764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0250"/>
            <a:ext cx="9613900" cy="2857500"/>
          </a:xfrm>
        </p:spPr>
      </p:pic>
    </p:spTree>
    <p:extLst>
      <p:ext uri="{BB962C8B-B14F-4D97-AF65-F5344CB8AC3E}">
        <p14:creationId xmlns:p14="http://schemas.microsoft.com/office/powerpoint/2010/main" val="3863286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85A27-5A61-0B0B-E794-D6B3AF3D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специальные глаголы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E75F-A492-FE8D-99BF-03FD7993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Глагол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tq</a:t>
            </a: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 в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</a:t>
            </a:r>
            <a:r>
              <a:rPr lang="en-US" sz="24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употребляется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названиями двух духовых инструментов: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ḥǎṣoṣəra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̄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</a:rPr>
              <a:t>труба, рожок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šôp̄ār</a:t>
            </a:r>
            <a:r>
              <a:rPr lang="ru-RU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ru-RU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шофар</a:t>
            </a:r>
            <a:r>
              <a:rPr lang="ru-RU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ru-RU" sz="2400" dirty="0">
                <a:effectLst/>
              </a:rPr>
              <a:t> 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Глагол 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̌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означает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‘слышать’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 каузативной породе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он, соответственно, означает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‘заставлять слышать; звучать’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С названиями музыкальных инструментов употребляется 5 раз, только в 1 Книге Хроник: с 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əṣēlet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‘цимбалы’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Хр. 15:19, 16:5, 16:42),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невель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киммор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Хр. 15:28),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хацоцера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Хр. 16:42). 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раза использован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глагола 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деноминатив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 названия инструмента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хацоцера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Во всех случаях эксплицитно упомянут сам музыкальный инструмент. 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Один раз (3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Цар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1:40) вместе с названием флейты </a:t>
            </a:r>
            <a:r>
              <a:rPr lang="ru-RU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ḥālîl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употреблен </a:t>
            </a:r>
            <a:r>
              <a:rPr lang="en-US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piel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глагола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значении «играть на флейте».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95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9EC05-4084-19FD-5A6A-592F8A60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81037"/>
            <a:ext cx="10363200" cy="100965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913D6-763B-6403-448E-3D9DF29C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ВЗ при упоминании танца 14 раз используются существительные </a:t>
            </a:r>
            <a:r>
              <a:rPr lang="ru-R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māḥôl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məḥola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̄,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которые переводят как 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‘танец’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‘хоровод’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значении 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‘танцевать’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глагол встречается всего дважды: один раз в </a:t>
            </a:r>
            <a:r>
              <a:rPr lang="en-US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(Суд. 21:21) и один раз в </a:t>
            </a:r>
            <a:r>
              <a:rPr lang="en-US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polel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(Суд. 21:23).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88E038A-7EA6-64F1-9C05-9E0CC92ABD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Музыка: </a:t>
            </a:r>
            <a:r>
              <a:rPr lang="en-US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ru-RU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polel</a:t>
            </a:r>
            <a:r>
              <a:rPr lang="ru-RU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wl</a:t>
            </a:r>
            <a:endParaRPr lang="ru-RU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29284D-4B0E-9404-0408-4401CB99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1909"/>
            <a:ext cx="8601185" cy="32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7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2F91A-4F0E-6473-4033-58533CC6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глаголы, интерпретируемые как танец:</a:t>
            </a: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ea typeface="Calibri" panose="020F0502020204030204" pitchFamily="34" charset="0"/>
              </a:rPr>
              <a:t>krr</a:t>
            </a:r>
            <a:r>
              <a:rPr lang="ru-RU" sz="4400" i="1" dirty="0">
                <a:effectLst/>
                <a:ea typeface="Calibri" panose="020F0502020204030204" pitchFamily="34" charset="0"/>
              </a:rPr>
              <a:t> в</a:t>
            </a:r>
            <a:r>
              <a:rPr lang="ru-RU" dirty="0"/>
              <a:t> </a:t>
            </a:r>
            <a:r>
              <a:rPr lang="en-US" sz="4400" i="1" dirty="0" err="1">
                <a:effectLst/>
                <a:ea typeface="Calibri" panose="020F0502020204030204" pitchFamily="34" charset="0"/>
              </a:rPr>
              <a:t>pilpel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964D1-FDD6-7CD2-EF23-CE22979D9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811"/>
            <a:ext cx="10515600" cy="4351338"/>
          </a:xfrm>
        </p:spPr>
        <p:txBody>
          <a:bodyPr/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раза (4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6:14, 16) в корпусе встречается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pilpel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глагола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krr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Люди шли 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 восклицаниями и трубными звуками»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среди них и царь Давид, который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«скакал (</a:t>
            </a:r>
            <a:r>
              <a:rPr lang="ru-RU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məkarkēr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из всей силы пред Господом».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параллели с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pilpel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глагола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krr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этом стихе употреблен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piel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глагола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pzz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который переводят как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‘прыгать’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древнегреческий в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LXX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krr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оба раза переведен глаголом </a:t>
            </a:r>
            <a:r>
              <a:rPr lang="ru-RU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ἀν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ru-RU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κρούω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который означает ‘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дергать назад’</a:t>
            </a:r>
            <a:r>
              <a:rPr lang="ru-RU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этом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piel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глагола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pzz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LXX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переведен глаголом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ὀρχέομ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‘танцевать’.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всей видимости, греческому переводчику, как и нам сейчас, было неочевидно значение этих глаголов. 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837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78AFD-D882-0307-C121-044F58D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глаголы, интерпретируемые как танец: </a:t>
            </a:r>
            <a:r>
              <a:rPr lang="en-US" i="1" dirty="0" err="1">
                <a:effectLst/>
                <a:ea typeface="Calibri" panose="020F0502020204030204" pitchFamily="34" charset="0"/>
              </a:rPr>
              <a:t>rqd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E347172-A523-B9B5-C2E7-53538FBC1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1674"/>
            <a:ext cx="10515600" cy="3299240"/>
          </a:xfrm>
        </p:spPr>
      </p:pic>
    </p:spTree>
    <p:extLst>
      <p:ext uri="{BB962C8B-B14F-4D97-AF65-F5344CB8AC3E}">
        <p14:creationId xmlns:p14="http://schemas.microsoft.com/office/powerpoint/2010/main" val="343308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3FFA-7D18-3813-2BC8-29E43E92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Фреймовый подход к лексической типологии </a:t>
            </a:r>
            <a:r>
              <a:rPr lang="en-US" dirty="0" err="1"/>
              <a:t>MLexT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264C6-C629-9072-158D-3A61B007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6852"/>
            <a:ext cx="10515600" cy="4351338"/>
          </a:xfrm>
        </p:spPr>
        <p:txBody>
          <a:bodyPr/>
          <a:lstStyle/>
          <a:p>
            <a:r>
              <a:rPr lang="ru-RU" dirty="0"/>
              <a:t>Основание подхода – работы Мо</a:t>
            </a:r>
            <a:r>
              <a:rPr lang="en-US" dirty="0"/>
              <a:t>c</a:t>
            </a:r>
            <a:r>
              <a:rPr lang="ru-RU" dirty="0" err="1"/>
              <a:t>ковской</a:t>
            </a:r>
            <a:r>
              <a:rPr lang="ru-RU" dirty="0"/>
              <a:t> Семантической Школы (см. Апресян, 1995)</a:t>
            </a:r>
          </a:p>
          <a:p>
            <a:r>
              <a:rPr lang="ru-RU" dirty="0"/>
              <a:t>Термин </a:t>
            </a:r>
            <a:r>
              <a:rPr lang="ru-RU" i="1" dirty="0"/>
              <a:t>фрейм</a:t>
            </a:r>
            <a:r>
              <a:rPr lang="ru-RU" dirty="0"/>
              <a:t> впервые использован Ч. </a:t>
            </a:r>
            <a:r>
              <a:rPr lang="ru-RU" dirty="0" err="1"/>
              <a:t>Филлмором</a:t>
            </a:r>
            <a:r>
              <a:rPr lang="ru-RU" dirty="0"/>
              <a:t> (1972, 1982): набор участников с заданным синтаксическим выражением</a:t>
            </a:r>
          </a:p>
          <a:p>
            <a:r>
              <a:rPr lang="ru-RU" i="1" dirty="0"/>
              <a:t>Фрейм</a:t>
            </a:r>
            <a:r>
              <a:rPr lang="ru-RU" dirty="0"/>
              <a:t> в терминологии Московской Лексико-Типологической группы: </a:t>
            </a:r>
            <a:r>
              <a:rPr lang="ru-RU" i="1" dirty="0"/>
              <a:t>простейшая ситуация с фиксированным набором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696103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78AFD-D882-0307-C121-044F58D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делал царь Давид?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682E869-F452-98DF-C7E8-BA4C4A3CF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2988"/>
            <a:ext cx="10515600" cy="3635177"/>
          </a:xfrm>
        </p:spPr>
      </p:pic>
    </p:spTree>
    <p:extLst>
      <p:ext uri="{BB962C8B-B14F-4D97-AF65-F5344CB8AC3E}">
        <p14:creationId xmlns:p14="http://schemas.microsoft.com/office/powerpoint/2010/main" val="3547291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AAFC9-04AE-BFC5-C2F6-D8421F5B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лексикализации поля игры древнееврейском языке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388EAD-0CCC-17D0-9981-E54DD36CB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6135"/>
            <a:ext cx="10352558" cy="4351338"/>
          </a:xfrm>
        </p:spPr>
      </p:pic>
    </p:spTree>
    <p:extLst>
      <p:ext uri="{BB962C8B-B14F-4D97-AF65-F5344CB8AC3E}">
        <p14:creationId xmlns:p14="http://schemas.microsoft.com/office/powerpoint/2010/main" val="3289512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1F36-0137-4B63-D474-0B0150CA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Глаголы прятания: лексическая типология </a:t>
            </a:r>
            <a:r>
              <a:rPr lang="en-US" dirty="0"/>
              <a:t>[</a:t>
            </a:r>
            <a:r>
              <a:rPr lang="ru-RU" dirty="0"/>
              <a:t>Т. И. Резникова, 2022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BE5DC-C71A-4CC9-E317-C63825757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Calibri" panose="020F0502020204030204" pitchFamily="34" charset="0"/>
              </a:rPr>
              <a:t>Фреймы поля прятания можно назвать «составными»</a:t>
            </a:r>
          </a:p>
          <a:p>
            <a:r>
              <a:rPr lang="ru-RU" sz="2400" b="1" dirty="0">
                <a:ea typeface="Calibri" panose="020F0502020204030204" pitchFamily="34" charset="0"/>
              </a:rPr>
              <a:t>Пр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ототип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ситуация, в которой субъект перемещает объект в такое место, где его не найдет/не увидит контрагент (‘спрятать драгоценности под кровать’). Причины: та или иная угроза (угроза лишиться, угроза последствий обнаружения). 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Выделяются три параметра, определяющих ситуацию прятания: способ, объект и цель действия. Для ситуации-прототипа: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способ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перемещение в другое место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объект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конкретный неодушевленный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чтобы не нашли / не увидели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529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AD1A5-51A1-78A8-1C0F-9E4059B6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Вариации параметров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46F85-52E6-8CD7-9D58-A3D094C89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3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способ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спрятать накрыв / заслонив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объект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одушевленный (тогда риск, в первую очередь, вред объекту) / абстрактный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сберечь объект, предотвратить потерю, защитить от внешнего воздействия</a:t>
            </a:r>
          </a:p>
          <a:p>
            <a:pPr algn="just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Отдельно могут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лексикализоваться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ru-RU" sz="24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Части тела </a:t>
            </a:r>
            <a:r>
              <a:rPr lang="ru-RU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(чаще – от внешних условий, реже – чтобы не увидели)</a:t>
            </a:r>
          </a:p>
          <a:p>
            <a:pPr algn="just"/>
            <a:r>
              <a:rPr lang="ru-RU" sz="24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Лицо и его части</a:t>
            </a:r>
          </a:p>
          <a:p>
            <a:pPr algn="just"/>
            <a:r>
              <a:rPr lang="ru-RU" sz="2400" b="1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Неагентивное</a:t>
            </a:r>
            <a:r>
              <a:rPr lang="ru-RU" sz="24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 прятание: </a:t>
            </a:r>
            <a:r>
              <a:rPr lang="ru-RU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неодушевленный субъект</a:t>
            </a:r>
          </a:p>
          <a:p>
            <a:pPr algn="just"/>
            <a:r>
              <a:rPr lang="ru-RU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На следующем слайде представлена таблица, демонстрирующая устройство поля прятания в древнееврейском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662316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C459BE-C57C-46F3-0BE6-B938280C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5" y="421374"/>
            <a:ext cx="11803903" cy="60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0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D2E4F-EA17-C184-2798-990CCDAE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00" dirty="0">
                <a:cs typeface="Calibri" panose="020F0502020204030204" pitchFamily="34" charset="0"/>
              </a:rPr>
              <a:t>Лексемы поля прятания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FC31979-2FD7-7426-9472-42008CFB776D}"/>
              </a:ext>
            </a:extLst>
          </p:cNvPr>
          <p:cNvSpPr txBox="1">
            <a:spLocks/>
          </p:cNvSpPr>
          <p:nvPr/>
        </p:nvSpPr>
        <p:spPr>
          <a:xfrm>
            <a:off x="637299" y="1690687"/>
            <a:ext cx="10917402" cy="4605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/>
              <a:t>Глагол </a:t>
            </a:r>
            <a:r>
              <a:rPr lang="en-US" sz="2400" i="1" dirty="0"/>
              <a:t>str</a:t>
            </a:r>
            <a:r>
              <a:rPr lang="en-US" sz="2400" dirty="0"/>
              <a:t> </a:t>
            </a:r>
            <a:r>
              <a:rPr lang="ru-RU" sz="2400" dirty="0"/>
              <a:t>в породах </a:t>
            </a:r>
            <a:r>
              <a:rPr lang="en-US" sz="2400" i="1" dirty="0" err="1"/>
              <a:t>niph</a:t>
            </a:r>
            <a:r>
              <a:rPr lang="ru-RU" sz="2400" i="1" dirty="0"/>
              <a:t> </a:t>
            </a:r>
            <a:r>
              <a:rPr lang="ru-RU" sz="2400" dirty="0"/>
              <a:t>и </a:t>
            </a:r>
            <a:r>
              <a:rPr lang="en-US" sz="2400" i="1" dirty="0" err="1"/>
              <a:t>hith</a:t>
            </a:r>
            <a:r>
              <a:rPr lang="en-US" sz="2400" i="1" dirty="0"/>
              <a:t>. </a:t>
            </a:r>
            <a:r>
              <a:rPr lang="ru-RU" sz="2400" dirty="0"/>
              <a:t>Прятание людей путем перемещения.</a:t>
            </a:r>
          </a:p>
          <a:p>
            <a:pPr algn="just"/>
            <a:r>
              <a:rPr lang="en-US" sz="2400" b="0" i="1" u="none" strike="noStrike" dirty="0" err="1">
                <a:solidFill>
                  <a:srgbClr val="000000"/>
                </a:solidFill>
                <a:effectLst/>
              </a:rPr>
              <a:t>niph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«И сказал Давид Ионафану: вот, завтра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</a:rPr>
              <a:t>новомесячие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, и я должен сидеть с царем за столом; но отпусти меня, и я скроюсь в поле до вечера третьего дня»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(1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</a:rPr>
              <a:t>Цар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. 20:5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en-US" sz="2400" kern="100" dirty="0">
              <a:cs typeface="Calibri" panose="020F0502020204030204" pitchFamily="34" charset="0"/>
            </a:endParaRPr>
          </a:p>
          <a:p>
            <a:pPr algn="just"/>
            <a:r>
              <a:rPr lang="ru-RU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Аналогичное значение глагол</a:t>
            </a:r>
            <a:r>
              <a:rPr lang="en-US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kern="100" dirty="0"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имеет в породе </a:t>
            </a:r>
            <a:r>
              <a:rPr lang="en-US" sz="2400" i="1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hith</a:t>
            </a:r>
            <a:r>
              <a:rPr lang="en-US" sz="2400" i="1" kern="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i="1" kern="100" dirty="0">
                <a:cs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«вот, Давид скрывается у</a:t>
            </a: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нас в</a:t>
            </a: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неприступных местах, в</a:t>
            </a: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лесу, на холме </a:t>
            </a:r>
            <a:r>
              <a:rPr lang="ru-RU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Гахила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»</a:t>
            </a:r>
            <a:r>
              <a:rPr lang="ru-RU" sz="2400" dirty="0">
                <a:effectLst/>
              </a:rPr>
              <a:t> 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</a:rPr>
              <a:t>Цар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. 23:19</a:t>
            </a:r>
            <a:r>
              <a:rPr lang="ru-RU" sz="2400" dirty="0">
                <a:effectLst/>
              </a:rPr>
              <a:t>)</a:t>
            </a:r>
          </a:p>
          <a:p>
            <a:pPr algn="just"/>
            <a:r>
              <a:rPr lang="ru-RU" sz="2400" dirty="0"/>
              <a:t>Глагол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ṭmn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в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qal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Прятание неодушевленных объектов (в земле). </a:t>
            </a:r>
          </a:p>
          <a:p>
            <a:pPr algn="just"/>
            <a:r>
              <a:rPr lang="ru-RU" sz="24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«Посмотрев туда и сюда и видя, что нет никого, он убил Египтянина и скрыл его в песке»</a:t>
            </a:r>
            <a:r>
              <a:rPr lang="ru-RU" sz="2400" i="1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</a:rPr>
              <a:t>(Исх. 2:12)</a:t>
            </a:r>
          </a:p>
          <a:p>
            <a:pPr algn="just"/>
            <a:r>
              <a:rPr lang="ru-RU" sz="24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«А сама отвела их на кровлю </a:t>
            </a:r>
            <a:r>
              <a:rPr lang="ru-RU" sz="24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 скрыла их в стеблях льна</a:t>
            </a:r>
            <a:r>
              <a:rPr lang="ru-RU" sz="24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разложенных у неё на кровле» (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Нав</a:t>
            </a:r>
            <a:r>
              <a:rPr lang="ru-RU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2:6)</a:t>
            </a:r>
            <a:endParaRPr lang="ru-RU" sz="2400" dirty="0">
              <a:effectLst/>
            </a:endParaRPr>
          </a:p>
          <a:p>
            <a:pPr algn="just"/>
            <a:endParaRPr lang="ru-RU" sz="2400" dirty="0">
              <a:effectLst/>
            </a:endParaRPr>
          </a:p>
          <a:p>
            <a:pPr algn="just"/>
            <a:endParaRPr lang="ru-RU" sz="2400" i="1" kern="1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66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64388-9D91-8720-F4DB-2166F8C6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0" dirty="0">
                <a:cs typeface="Calibri" panose="020F0502020204030204" pitchFamily="34" charset="0"/>
              </a:rPr>
              <a:t>Лексемы поля прятания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9A66-05EB-FD76-E3E6-0C0FF0FD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Глагол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ṣpn</a:t>
            </a:r>
            <a:r>
              <a:rPr lang="ru-RU" sz="20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en-US" sz="2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en-US" sz="2000" b="1" kern="100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смещение значения в сторону сбережения, хранения:</a:t>
            </a:r>
            <a:endParaRPr lang="ru-RU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/>
              <a:t> «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Жена зачала и родила сына и, видя, что он очень красив, скрывала его три месяца» (Исх. 2:2)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Глагол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ḥb</a:t>
            </a:r>
            <a:r>
              <a:rPr lang="en-US" sz="20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ru-RU" sz="2000" b="1" i="1" kern="100" dirty="0">
                <a:ea typeface="Calibri" panose="020F0502020204030204" pitchFamily="34" charset="0"/>
                <a:cs typeface="Arial" panose="020B0604020202020204" pitchFamily="34" charset="0"/>
              </a:rPr>
              <a:t> в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hith</a:t>
            </a:r>
            <a:r>
              <a:rPr lang="en-US" sz="20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niph</a:t>
            </a:r>
            <a:r>
              <a:rPr lang="en-US" sz="20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en-US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Прятание человека с помощью перемещения. Разница между породами неочевидна</a:t>
            </a:r>
          </a:p>
          <a:p>
            <a:pPr algn="just"/>
            <a:r>
              <a:rPr lang="en-US" sz="2000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hith</a:t>
            </a:r>
            <a:r>
              <a:rPr lang="ru-RU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Быт 3:8: 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«И услышали голос Господа Бога, ходящего в раю во время прохлады дня; и скрылся Адам и жена его от лица Господа Бога между деревьями рая»</a:t>
            </a:r>
            <a:endParaRPr lang="ru-RU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niph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Нав</a:t>
            </a:r>
            <a:r>
              <a:rPr lang="ru-RU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2:16: 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«и сказала им: идите на гору, чтобы не встретили вас преследующие, и скрывайтесь там три дня, доколе не возвратятся погнавшиеся за вами; а после пойдете в путь ваш»</a:t>
            </a:r>
            <a:endParaRPr lang="ru-RU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Нав</a:t>
            </a:r>
            <a:r>
              <a:rPr lang="ru-RU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6:17 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«Город будет под заклятием, и все, что в нем — Господу; только </a:t>
            </a:r>
            <a:r>
              <a:rPr lang="ru-RU" sz="2000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Раав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блудница пусть останется в живых, она и всякий, кто у нее в доме; потому что она укрыла посланных, которых мы посылали»</a:t>
            </a:r>
            <a:endParaRPr lang="ru-RU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865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06B00-EE16-1B22-3A02-1DE6A1D5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0" dirty="0">
                <a:cs typeface="Calibri" panose="020F0502020204030204" pitchFamily="34" charset="0"/>
              </a:rPr>
              <a:t>Лексемы поля прятания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BD154-3166-E126-EC9F-07EBC8D3D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Глагол</a:t>
            </a:r>
            <a:r>
              <a:rPr lang="ru-RU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ḥby</a:t>
            </a:r>
            <a:r>
              <a:rPr lang="ru-RU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ru-RU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sz="2000" b="1" i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ru-RU" sz="2000" b="1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000" b="1" i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Человек, прячущийся от контрагента или воздействия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iph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«</a:t>
            </a:r>
            <a:r>
              <a:rPr lang="ru-RU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сказал Михей: вот, ты увидишь это в тот день, когда будешь бегать из одной комнаты в другую, чтоб укрыться». (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Цар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22:25)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«Пойди, народ мой, войди в покои твои и запри за собой двери твои, </a:t>
            </a:r>
            <a:r>
              <a:rPr lang="ru-RU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укройся на мгновение,</a:t>
            </a:r>
            <a:r>
              <a:rPr lang="ru-RU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доколе не пройдёт гнев»</a:t>
            </a:r>
            <a:r>
              <a:rPr lang="en-US" sz="2000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(Иса. 20:26)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iph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«и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соделал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уста Мои как острый меч; тенью руки Своей покрывал Меня, и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соделал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Меня стрелою изостренною; в колчане Своем хранил Меня» (Иса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49:2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Глагол</a:t>
            </a:r>
            <a:r>
              <a:rPr lang="ru-RU" sz="2000" b="1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</a:t>
            </a:r>
            <a:r>
              <a:rPr lang="en-US" sz="2000" b="1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en-US" sz="2000" b="1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piel</a:t>
            </a:r>
            <a:r>
              <a:rPr lang="en-US" sz="2000" b="1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Частотный глагол, в большинстве случаев не связанный специфически с прятанием (ср.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Быт. 7:19, 20 воды покрыли холмы; Исх. 8:6 жабы покрыли землю; Иса. 37:1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Езекия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покрылся вретищем и т.д.) Значение всегда связано с накрыванием.</a:t>
            </a:r>
          </a:p>
          <a:p>
            <a:pPr algn="just"/>
            <a:r>
              <a:rPr lang="en-US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piel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«И увидел её Иуда и почёл её за блудницу, </a:t>
            </a:r>
            <a:r>
              <a:rPr lang="ru-RU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потому что она закрыла лицо своё</a:t>
            </a:r>
            <a:r>
              <a:rPr lang="ru-RU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(Быт. 38:15): </a:t>
            </a:r>
          </a:p>
          <a:p>
            <a:pPr algn="just"/>
            <a:r>
              <a:rPr lang="en-US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piel</a:t>
            </a:r>
            <a:r>
              <a:rPr lang="en-US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«И сделай им нижнее платье льняное, </a:t>
            </a:r>
            <a:r>
              <a:rPr lang="ru-RU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прикрытия телесной наготы </a:t>
            </a:r>
            <a:r>
              <a:rPr lang="ru-RU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чресл до голеней»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Исх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28:42): 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802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C459BE-C57C-46F3-0BE6-B938280C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5" y="421374"/>
            <a:ext cx="11803903" cy="60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6316C-BA67-642E-B8D0-801A96BF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Выводы: что нам дает лексико-типологический подход к древнееврейской лексикографии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B6608-0A4F-F919-D4A6-86DE256E1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Исследования, проведенные без анкетирования на искусственно ограниченном корпусе позволяют выявлять неточности в существующей типологической схеме, в первую очередь на уровне определений</a:t>
            </a:r>
          </a:p>
          <a:p>
            <a:r>
              <a:rPr lang="ru-RU" dirty="0"/>
              <a:t>Типологический анализ позволяет находить неточности в словарных определениях слов древнееврейского языка</a:t>
            </a:r>
          </a:p>
          <a:p>
            <a:r>
              <a:rPr lang="ru-RU" dirty="0"/>
              <a:t>Типологический анализ в редких случаях позволяет прояснить значения энигматических пассажей</a:t>
            </a:r>
          </a:p>
        </p:txBody>
      </p:sp>
    </p:spTree>
    <p:extLst>
      <p:ext uri="{BB962C8B-B14F-4D97-AF65-F5344CB8AC3E}">
        <p14:creationId xmlns:p14="http://schemas.microsoft.com/office/powerpoint/2010/main" val="294899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C45F3-5FE7-99A2-DC8D-DD5C3610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Семантика пород древнееврейского глагола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01FC3-5EE3-2B0C-2780-1F8477085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древнееврейском языке существует словообразовательная категория породы глагола. Порода </a:t>
            </a:r>
            <a:r>
              <a:rPr lang="en-US" sz="24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qal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называется первой и основной, остальные породы – деривативными. Семантику деривативных пород можно разделить на две группы [Коган, </a:t>
            </a:r>
            <a:r>
              <a:rPr lang="ru-RU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Лезов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2009]: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Для пород 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hiph</a:t>
            </a:r>
            <a:r>
              <a:rPr lang="ru-RU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en-US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</a:t>
            </a:r>
            <a:r>
              <a:rPr lang="ru-RU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характерно увеличение числа аргументов и повышение транзитивности: переходные и каузативные значения. 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Для пород 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niph</a:t>
            </a:r>
            <a:r>
              <a:rPr lang="ru-RU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hitpa</a:t>
            </a:r>
            <a:r>
              <a:rPr lang="ru-RU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характерно уменьшение числа аргументов и понижение транзитивности: пассив, </a:t>
            </a:r>
            <a:r>
              <a:rPr lang="ru-RU" sz="2400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рефлексив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реципрок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002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7E1C3-35FB-CD9B-110B-A6D4EFD1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C4DE0-725E-4D6C-90AA-ACFCC6310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Определение систем лексикализации рассматриваемых семантических полей для изучения переводческих техник </a:t>
            </a:r>
            <a:r>
              <a:rPr lang="en-US" dirty="0"/>
              <a:t>LXX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69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B405E-8B2E-B25D-C216-DC58E64B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Семантическая карта для поля падения [Т.И. Резникова, Е.В. </a:t>
            </a:r>
            <a:r>
              <a:rPr lang="ru-RU" dirty="0" err="1"/>
              <a:t>Рахилина</a:t>
            </a:r>
            <a:r>
              <a:rPr lang="ru-RU" dirty="0"/>
              <a:t>, Д.А. Рыжова, 2020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798217-E5DB-4C7F-F9E6-6F8B7953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07" y="1533033"/>
            <a:ext cx="7102363" cy="51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2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8631F-8507-C1BB-D97F-80D5C60B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Падение с высоты: глагол </a:t>
            </a:r>
            <a:r>
              <a:rPr lang="en-US" i="1" dirty="0" err="1"/>
              <a:t>npl</a:t>
            </a:r>
            <a:r>
              <a:rPr lang="ru-RU" dirty="0"/>
              <a:t> в </a:t>
            </a:r>
            <a:r>
              <a:rPr lang="en-US" i="1" dirty="0" err="1"/>
              <a:t>qal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7CB367-4A16-F252-805C-FEC93724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13" y="2185276"/>
            <a:ext cx="10132628" cy="27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FB996-89E2-91CF-FA58-942F98D4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Потеря вертикальной ориентации: глагол </a:t>
            </a:r>
            <a:r>
              <a:rPr lang="en-US" i="1" dirty="0" err="1"/>
              <a:t>npl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919E66-877E-3899-2B4C-DBE42C08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03" y="2111703"/>
            <a:ext cx="9897682" cy="34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86F87-5B89-BC17-9838-7CCEB477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Открепление из фиксированного положения: глагол </a:t>
            </a:r>
            <a:r>
              <a:rPr lang="en-US" i="1" dirty="0" err="1"/>
              <a:t>npl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486639-1A80-0422-EB78-4D8E0FD08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39" y="1753949"/>
            <a:ext cx="7182508" cy="23917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2D28D-012D-ED9B-BA30-D595DF2D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39" y="3985421"/>
            <a:ext cx="7772400" cy="23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69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2099</Words>
  <Application>Microsoft Macintosh PowerPoint</Application>
  <PresentationFormat>Широкоэкранный</PresentationFormat>
  <Paragraphs>129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Тема Office</vt:lpstr>
      <vt:lpstr>Опыт применения фреймового подхода Московской Лексико-Типологической группы (MLexT) к лексикографии библейского древнееврейского языка</vt:lpstr>
      <vt:lpstr>Грамматическая и лексическая типология</vt:lpstr>
      <vt:lpstr>Современные варианты лексической типологии</vt:lpstr>
      <vt:lpstr>Фреймовый подход к лексической типологии MLexT</vt:lpstr>
      <vt:lpstr>Семантика пород древнееврейского глагола</vt:lpstr>
      <vt:lpstr>Семантическая карта для поля падения [Т.И. Резникова, Е.В. Рахилина, Д.А. Рыжова, 2020]</vt:lpstr>
      <vt:lpstr>Падение с высоты: глагол npl в qal</vt:lpstr>
      <vt:lpstr>Потеря вертикальной ориентации: глагол npl в qal</vt:lpstr>
      <vt:lpstr>Открепление из фиксированного положения: глагол npl в qal</vt:lpstr>
      <vt:lpstr>Открепление из фиксированного положения: глагол npl в hiph.</vt:lpstr>
      <vt:lpstr>Открепление из фиксированного положения: глагол nšl  в qal</vt:lpstr>
      <vt:lpstr>Открепление из фиксированного положения: глагол nbl  в qal</vt:lpstr>
      <vt:lpstr>Разрушение: глагол npl  в qal</vt:lpstr>
      <vt:lpstr>Разрушение: глагол hrś   в niph.</vt:lpstr>
      <vt:lpstr>Система лексикализации поля падения в древнееврейском языке: вариант 1</vt:lpstr>
      <vt:lpstr>Система лексикализации поля падения в древнееврейском языке: вариант 2</vt:lpstr>
      <vt:lpstr>Глаголы движения в воде: лексическая типология [Т.А. Майсак, Е.В. Рахилина, 2007]</vt:lpstr>
      <vt:lpstr>Основное противопоставление внутри поля движения в воде</vt:lpstr>
      <vt:lpstr>Средние системы</vt:lpstr>
      <vt:lpstr>Поле движения в воде в древнегреческом языке [М. Л. Кисилиер, 2007]</vt:lpstr>
      <vt:lpstr>Активное плавание: глагол śḥy в qal </vt:lpstr>
      <vt:lpstr>Пассивное плавание: глагол hlk в qal</vt:lpstr>
      <vt:lpstr>Пассивное плавание: глагол ṣûp̄ в hiph. </vt:lpstr>
      <vt:lpstr>Плавание людей на судах: общие глаголы движения</vt:lpstr>
      <vt:lpstr>Плавание судов: общие глаголы движения</vt:lpstr>
      <vt:lpstr>Перевод глаголов движения в воде в LXX</vt:lpstr>
      <vt:lpstr>Перевод глаголов движения в воде в LXX</vt:lpstr>
      <vt:lpstr>Система лексикализации поля перемещения в воде в древнееврейском языке</vt:lpstr>
      <vt:lpstr>Семантическая карта для поля игры [В.Е. Осипова, 2021]</vt:lpstr>
      <vt:lpstr>Детская игра: śḥq в piel </vt:lpstr>
      <vt:lpstr>Детская игра: śḥq в piel </vt:lpstr>
      <vt:lpstr>Чем занят Левиафан?</vt:lpstr>
      <vt:lpstr>Что хотят увидеть Авенир и Иоав?</vt:lpstr>
      <vt:lpstr>Музыка: ngn в piel</vt:lpstr>
      <vt:lpstr>Музыка: zmr в piel</vt:lpstr>
      <vt:lpstr>Другие специальные глаголы</vt:lpstr>
      <vt:lpstr> </vt:lpstr>
      <vt:lpstr>Другие глаголы, интерпретируемые как танец: krr в pilpel</vt:lpstr>
      <vt:lpstr>Другие глаголы, интерпретируемые как танец: rqd </vt:lpstr>
      <vt:lpstr>Что делал царь Давид?</vt:lpstr>
      <vt:lpstr>Система лексикализации поля игры древнееврейском языке</vt:lpstr>
      <vt:lpstr>Глаголы прятания: лексическая типология [Т. И. Резникова, 2022]</vt:lpstr>
      <vt:lpstr>Вариации параметров</vt:lpstr>
      <vt:lpstr>Презентация PowerPoint</vt:lpstr>
      <vt:lpstr>Лексемы поля прятания</vt:lpstr>
      <vt:lpstr>Лексемы поля прятания</vt:lpstr>
      <vt:lpstr>Лексемы поля прятания</vt:lpstr>
      <vt:lpstr>Презентация PowerPoint</vt:lpstr>
      <vt:lpstr>Выводы: что нам дает лексико-типологический подход к древнееврейской лексикографии</vt:lpstr>
      <vt:lpstr>Дальнейшие исследования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Миньковский</dc:creator>
  <cp:lastModifiedBy>Михаил Миньковский</cp:lastModifiedBy>
  <cp:revision>4</cp:revision>
  <dcterms:created xsi:type="dcterms:W3CDTF">2023-06-02T10:34:50Z</dcterms:created>
  <dcterms:modified xsi:type="dcterms:W3CDTF">2023-06-02T14:50:48Z</dcterms:modified>
</cp:coreProperties>
</file>