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5CB-DE87-49C8-B80F-56639F0A8B90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526C-3F12-4BF2-8CF7-5CC1A94DD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2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5CB-DE87-49C8-B80F-56639F0A8B90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526C-3F12-4BF2-8CF7-5CC1A94DD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1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5CB-DE87-49C8-B80F-56639F0A8B90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526C-3F12-4BF2-8CF7-5CC1A94DD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46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5CB-DE87-49C8-B80F-56639F0A8B90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526C-3F12-4BF2-8CF7-5CC1A94DD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69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5CB-DE87-49C8-B80F-56639F0A8B90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526C-3F12-4BF2-8CF7-5CC1A94DD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66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5CB-DE87-49C8-B80F-56639F0A8B90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526C-3F12-4BF2-8CF7-5CC1A94DD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6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5CB-DE87-49C8-B80F-56639F0A8B90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526C-3F12-4BF2-8CF7-5CC1A94DD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81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5CB-DE87-49C8-B80F-56639F0A8B90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526C-3F12-4BF2-8CF7-5CC1A94DD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0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5CB-DE87-49C8-B80F-56639F0A8B90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526C-3F12-4BF2-8CF7-5CC1A94DD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5CB-DE87-49C8-B80F-56639F0A8B90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526C-3F12-4BF2-8CF7-5CC1A94DD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5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5CB-DE87-49C8-B80F-56639F0A8B90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526C-3F12-4BF2-8CF7-5CC1A94DD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7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95CB-DE87-49C8-B80F-56639F0A8B90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3526C-3F12-4BF2-8CF7-5CC1A94DD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41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931" y="300990"/>
            <a:ext cx="11216641" cy="711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Еврейский  именной </a:t>
            </a:r>
            <a:r>
              <a:rPr lang="ru-RU" sz="2000" i="1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гендиадис</a:t>
            </a:r>
            <a:endParaRPr lang="ru-RU" sz="2000" i="1" dirty="0" smtClean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i="1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tōhū</a:t>
            </a:r>
            <a:r>
              <a:rPr lang="ru-RU" sz="2000" i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wā-ḇōhū</a:t>
            </a:r>
            <a:r>
              <a:rPr lang="ru-RU" sz="20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“(Земля была) </a:t>
            </a:r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покинутой/опустошенной </a:t>
            </a:r>
            <a:r>
              <a:rPr lang="ru-RU" sz="20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пустой”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</a:t>
            </a:r>
            <a:r>
              <a:rPr lang="ru-RU" sz="20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1:2)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i="1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haṣlāḥā</a:t>
            </a:r>
            <a:r>
              <a:rPr lang="ru-RU" sz="2000" i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ru-RU" sz="2000" i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ū-</a:t>
            </a:r>
            <a:r>
              <a:rPr lang="en-US" sz="2000" i="1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bə</a:t>
            </a:r>
            <a:r>
              <a:rPr lang="ru-RU" sz="2000" i="1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rāḵā</a:t>
            </a:r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“успех и благословение”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000" i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</a:t>
            </a:r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нем. </a:t>
            </a:r>
            <a:r>
              <a:rPr lang="ru-RU" sz="2000" i="1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Hals</a:t>
            </a:r>
            <a:r>
              <a:rPr lang="ru-RU" sz="2000" i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20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</a:t>
            </a:r>
            <a:r>
              <a:rPr lang="ru-RU" sz="20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Beinbruch</a:t>
            </a:r>
            <a:r>
              <a:rPr lang="ru-RU" sz="20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“ни пуха, ни пера”, букв. ‘перелом шеи и ноги</a:t>
            </a:r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i="1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Амхарский</a:t>
            </a:r>
            <a:r>
              <a:rPr lang="ru-RU" sz="2000" i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i="1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</a:t>
            </a:r>
            <a:r>
              <a:rPr lang="ru-RU" sz="2000" i="1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ексикализованный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i="1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конверб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abr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ä</a:t>
            </a:r>
            <a:r>
              <a:rPr lang="en-US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0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0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ə</a:t>
            </a:r>
            <a:r>
              <a:rPr lang="en-US" sz="2000" i="1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ə</a:t>
            </a:r>
            <a:r>
              <a:rPr lang="en-US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ä</a:t>
            </a:r>
            <a:r>
              <a:rPr lang="en-US" sz="2000" i="1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ṭall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ä</a:t>
            </a:r>
            <a:r>
              <a:rPr lang="en-US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0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2000" dirty="0" smtClean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be.together:CVB.1PL  </a:t>
            </a:r>
            <a:r>
              <a:rPr lang="en-US" sz="20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come:IPF.1PL </a:t>
            </a:r>
            <a:endParaRPr lang="ru-RU" dirty="0" smtClean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n-US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Edzard</a:t>
            </a:r>
            <a:r>
              <a:rPr lang="en-US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2014:8)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ru-RU" sz="20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мы придем вместе” (букв. ‘будучи вместе, мы придем’)  </a:t>
            </a:r>
            <a:endParaRPr lang="ru-RU" sz="2000" dirty="0" smtClean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sz="2000" i="1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онвербо</a:t>
            </a:r>
            <a:r>
              <a:rPr lang="ru-RU" sz="2000" i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-подобная конструкция в древнееврейском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ə</a:t>
            </a:r>
            <a:r>
              <a:rPr lang="en-US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ī </a:t>
            </a:r>
            <a:r>
              <a:rPr lang="en-US" sz="2000" i="1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ī</a:t>
            </a:r>
            <a:r>
              <a:rPr lang="en-US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ī </a:t>
            </a:r>
            <a:r>
              <a:rPr lang="en-US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ō</a:t>
            </a:r>
            <a:r>
              <a:rPr lang="en-US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ī </a:t>
            </a:r>
            <a:r>
              <a:rPr lang="en-US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ru-RU" sz="20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ā-ˀ</a:t>
            </a:r>
            <a:r>
              <a:rPr lang="en-US" sz="2000" i="1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eqr</a:t>
            </a:r>
            <a:r>
              <a:rPr lang="ru-RU" sz="2000" i="1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āˀ</a:t>
            </a:r>
            <a:r>
              <a:rPr lang="ru-RU" sz="20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2">
              <a:lnSpc>
                <a:spcPct val="107000"/>
              </a:lnSpc>
            </a:pPr>
            <a:r>
              <a:rPr lang="en-US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as-lift:INF-my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(Gen 39:18)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“Когда я </a:t>
            </a:r>
            <a:r>
              <a:rPr lang="ru-RU" sz="20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закричал, возвысив свой голос” </a:t>
            </a:r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или </a:t>
            </a:r>
            <a:r>
              <a:rPr lang="en-US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 возвысил свой голос и закричал</a:t>
            </a:r>
            <a:r>
              <a:rPr lang="en-US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(букв. </a:t>
            </a:r>
            <a:r>
              <a:rPr lang="en-US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мое поднятие моего голоса</a:t>
            </a:r>
            <a:r>
              <a:rPr lang="en-US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ru-RU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</a:pPr>
            <a:endParaRPr lang="ru-RU" sz="20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5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035" y="1225051"/>
            <a:ext cx="10009142" cy="422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1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ṣarmūni</a:t>
            </a:r>
            <a:r>
              <a:rPr lang="en-US" sz="2400" i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400" i="1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illikūni</a:t>
            </a:r>
            <a:r>
              <a:rPr lang="en-US" sz="2400" i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ru-RU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они порывались войти</a:t>
            </a:r>
            <a:r>
              <a:rPr lang="en-US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2400" i="1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(букв.</a:t>
            </a:r>
            <a:r>
              <a:rPr lang="en-US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ru-RU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стремились и шли</a:t>
            </a:r>
            <a:r>
              <a:rPr lang="en-US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ru-RU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>
              <a:lnSpc>
                <a:spcPct val="107000"/>
              </a:lnSpc>
            </a:pPr>
            <a:r>
              <a:rPr lang="ru-RU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try:Stat:PL-subj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400" dirty="0" smtClean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de-DE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(RS 34.164:26)</a:t>
            </a:r>
            <a:endParaRPr lang="en-US" sz="2400" dirty="0" smtClean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1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</a:t>
            </a:r>
            <a:r>
              <a:rPr lang="ru-RU" sz="2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yy</a:t>
            </a:r>
            <a:r>
              <a:rPr lang="ru-RU" sz="2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ā</a:t>
            </a:r>
            <a:r>
              <a:rPr lang="en-US" sz="24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qom</a:t>
            </a:r>
            <a:r>
              <a:rPr lang="en-US" sz="2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</a:t>
            </a:r>
            <a:r>
              <a:rPr lang="ru-RU" sz="2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yy</a:t>
            </a:r>
            <a:r>
              <a:rPr lang="ru-RU" sz="2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ē</a:t>
            </a:r>
            <a:r>
              <a:rPr lang="en-US" sz="24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leḵ</a:t>
            </a:r>
            <a:r>
              <a:rPr lang="en-US" sz="2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ḥebr</a:t>
            </a:r>
            <a:r>
              <a:rPr lang="ru-RU" sz="2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ô</a:t>
            </a:r>
            <a:r>
              <a:rPr lang="en-US" sz="2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2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ā</a:t>
            </a:r>
            <a:r>
              <a:rPr lang="ru-RU" sz="2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ru-RU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z="2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сказал ему царь: "Иди с миром". И он отправился в </a:t>
            </a:r>
            <a:r>
              <a:rPr lang="ru-RU" sz="2400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Хеврон</a:t>
            </a:r>
            <a:r>
              <a:rPr lang="en-US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ru-RU" sz="24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(букв. ‘встал и пошел’)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ru-RU" sz="2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 </a:t>
            </a: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</a:t>
            </a:r>
            <a:r>
              <a:rPr lang="ru-RU" sz="2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15:9)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ru-RU" sz="24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a-</a:t>
            </a:r>
            <a:r>
              <a:rPr lang="ru-RU" sz="2400" i="1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ttāqom</a:t>
            </a:r>
            <a:r>
              <a:rPr lang="ru-RU" sz="24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i="1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lə-laq</a:t>
            </a:r>
            <a:r>
              <a:rPr lang="en-US" sz="24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ru-RU" sz="24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ē</a:t>
            </a:r>
            <a:r>
              <a:rPr lang="en-US" sz="24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ṭ</a:t>
            </a:r>
            <a:r>
              <a:rPr lang="ru-RU" sz="2400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“она принялась собирать” или “встала, чтобы собирать” (букв. </a:t>
            </a:r>
            <a:r>
              <a:rPr lang="ru-RU" sz="24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‘встала для собирания’</a:t>
            </a:r>
            <a:r>
              <a:rPr lang="ru-RU" sz="24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Ruth</a:t>
            </a:r>
            <a:r>
              <a:rPr lang="ru-RU" sz="24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2:15)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i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ˀaḫaḏū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i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yatašāwūrūna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“они стали совещаться” (букв. ‘взяли совещаться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543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256</Words>
  <Application>Microsoft Office PowerPoint</Application>
  <PresentationFormat>Широкоэкранный</PresentationFormat>
  <Paragraphs>23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кондратьева</dc:creator>
  <cp:lastModifiedBy>ольга кондратьева</cp:lastModifiedBy>
  <cp:revision>6</cp:revision>
  <dcterms:created xsi:type="dcterms:W3CDTF">2022-11-21T19:04:35Z</dcterms:created>
  <dcterms:modified xsi:type="dcterms:W3CDTF">2022-11-23T16:24:16Z</dcterms:modified>
</cp:coreProperties>
</file>