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87" r:id="rId4"/>
    <p:sldId id="288" r:id="rId5"/>
    <p:sldId id="285" r:id="rId6"/>
    <p:sldId id="291" r:id="rId7"/>
    <p:sldId id="267" r:id="rId8"/>
    <p:sldId id="289" r:id="rId9"/>
    <p:sldId id="292" r:id="rId10"/>
    <p:sldId id="29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C44C6-B3CC-42E7-AE7A-7CD363979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AE0D1E-B708-4822-AB66-25636BFC3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75D700-DFB5-4C29-800C-12C997A9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3E9B16-C9B0-48A2-BCB1-3980565D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84F8B2-FA30-4969-97AB-439C4C45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0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30220-B116-4036-A2FA-842FEEED4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51D701-C82B-459D-8BBE-8F732788B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78481A-4F6B-4B62-AC2C-36570E02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2813B2-FFC8-468E-AE32-77BA9ADB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9D0F56-9FFF-4FB4-B177-C173A270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1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9C3429-2460-448C-9DA2-D8E79F69E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302F49-9F63-4F58-8F7A-CEC8FF5F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0D0D84-77FB-44C4-AC2D-95362F49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085FE-7EEE-4930-9799-C4368C45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A7F07C-8701-4D80-ABB1-41D80968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8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9365C-BA35-4A9A-8A04-7A40E758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29364-60D8-4C82-AE0A-023722E0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724C9A-6144-4778-A3BF-5A4F578A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18EBC7-DCAC-43E2-9211-4FE8C9D6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B380E-EB1A-4407-B110-7211FF5A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622CB-69AF-455C-9FE6-2DF5380D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F68B9C-C3BB-406D-BB9E-996A9FCC2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0BDE6-F63F-4793-9448-798E2877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B2C145-8204-4935-91C0-53526A08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835774-A5AC-4FA7-A371-133AFC0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6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48C1E4-E124-4E73-BE6E-13128E2C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BEA7F-9AA8-4B6B-B45B-40498EE2C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B8DFD2-B786-4D9D-A518-B07D5097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80F429-0ABF-4D9A-8970-3D1EC3C1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D96859-5EAE-4503-A77C-F605FF6F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0552EE-B4B5-4E07-8DA9-5959E032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94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D19C8-40C1-4123-BBDD-2B5D5C3D4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536E3C-9725-4762-B2B9-27445FD75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0C9225-A91D-42F8-A29D-5BEECF372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FB5DA1-B681-428F-B41C-FFFDB3325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D3E3EF-E2C6-4DEE-8B33-8C73DC9A6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C658A5-DF0F-4C29-830F-72CF23B7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23E6CE-B1E8-498E-8D96-84F7726E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50C8A4-12C4-423A-8CBC-883AA636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2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80D33-E272-4011-AD75-9506C34A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9A6947-BFC7-4AF6-BA38-EA5C15E5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A6079A-91C3-4BC1-A6D3-3CBE72F9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73818E-718E-485C-A710-A39AC0CB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41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5C2B5-EC55-4AEA-AF91-BC8CDD45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1ABB57-9650-44DF-994A-23B42C46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F356E3-9643-488A-8D9C-4468DFA7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44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5F889-BA57-4063-AC2A-F1DC72BCD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97D4FA-A77F-4643-868F-56D2CBD12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CA178A-AC06-44BF-A6FF-D2663F7CE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96BE3A-4ED8-4EC2-AB9C-1B170239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07EF7-DC62-4A4F-8B58-4C2D53C1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494843-544F-4A3A-882F-C3D9F498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3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B990A-06E7-4868-9A59-5E636789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5F3E37-D61B-4C2A-87C8-C38A548C6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CDBC71-261D-4DD8-922C-6CFACCECA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42479D-80E8-436E-B0AC-8CE2CC34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8DCE92-C6C5-40F3-9D8B-2832646A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0C16E4-6626-4612-A108-70767EED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7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684C1-99D8-4F70-88F9-67D748211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996744-8061-4CB0-B90F-868B8764E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04F9D9-4BEE-44A8-8A9C-EDD030C77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3AE3C-AE53-4732-B471-8403683055A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3D6F05-A520-4E69-BDA9-9ADA6CBA3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1A55D-B1FD-45F7-B5D6-D44D924F3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A400-B398-4746-B0B8-5FB35DFA5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4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thnologue.com/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1A0C6-30CA-4CCB-9E17-AA484D31F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Этимологический анализ лексики северного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аргобба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(южная ветвь </a:t>
            </a:r>
            <a:r>
              <a:rPr lang="ru-RU" sz="4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эфиосемитских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языков)</a:t>
            </a:r>
            <a:endParaRPr lang="ru-RU" sz="4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44A4FF-03B3-4DCB-8E2F-58AA6F89FB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Мария </a:t>
            </a:r>
            <a:r>
              <a:rPr lang="ru-RU" sz="2800" dirty="0" err="1"/>
              <a:t>Булах</a:t>
            </a:r>
            <a:r>
              <a:rPr lang="ru-RU" sz="2800" dirty="0"/>
              <a:t>, ИКВИА ВШЭ, Москва, 8 апреля 2021 г., семинар НУГ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«Сравнительная семитская лексикография»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654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DD0D3-36BA-4A1A-BED5-D21DC380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169816"/>
            <a:ext cx="12005569" cy="859993"/>
          </a:xfrm>
        </p:spPr>
        <p:txBody>
          <a:bodyPr>
            <a:noAutofit/>
          </a:bodyPr>
          <a:lstStyle/>
          <a:p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Origin of </a:t>
            </a:r>
            <a:r>
              <a:rPr kumimoji="0" lang="en-US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</a:t>
            </a:r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, </a:t>
            </a:r>
            <a:r>
              <a:rPr kumimoji="0" lang="en-US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ʕ</a:t>
            </a:r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, </a:t>
            </a:r>
            <a:r>
              <a:rPr kumimoji="0" lang="en-US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ḥ</a:t>
            </a:r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, </a:t>
            </a:r>
            <a:r>
              <a:rPr kumimoji="0" lang="en-US" alt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h</a:t>
            </a:r>
            <a:r>
              <a:rPr kumimoji="0" lang="en-US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in NA (according to the transcription of Wetter 2010) </a:t>
            </a:r>
            <a:endParaRPr lang="ru-RU" sz="32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C713F86-ADB5-4BD7-81EE-710A52735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11828"/>
              </p:ext>
            </p:extLst>
          </p:nvPr>
        </p:nvGraphicFramePr>
        <p:xfrm>
          <a:off x="186431" y="914401"/>
          <a:ext cx="11700770" cy="5859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168">
                  <a:extLst>
                    <a:ext uri="{9D8B030D-6E8A-4147-A177-3AD203B41FA5}">
                      <a16:colId xmlns:a16="http://schemas.microsoft.com/office/drawing/2014/main" val="183156402"/>
                    </a:ext>
                  </a:extLst>
                </a:gridCol>
                <a:gridCol w="1122345">
                  <a:extLst>
                    <a:ext uri="{9D8B030D-6E8A-4147-A177-3AD203B41FA5}">
                      <a16:colId xmlns:a16="http://schemas.microsoft.com/office/drawing/2014/main" val="225746995"/>
                    </a:ext>
                  </a:extLst>
                </a:gridCol>
                <a:gridCol w="3053918">
                  <a:extLst>
                    <a:ext uri="{9D8B030D-6E8A-4147-A177-3AD203B41FA5}">
                      <a16:colId xmlns:a16="http://schemas.microsoft.com/office/drawing/2014/main" val="1841446095"/>
                    </a:ext>
                  </a:extLst>
                </a:gridCol>
                <a:gridCol w="3062796">
                  <a:extLst>
                    <a:ext uri="{9D8B030D-6E8A-4147-A177-3AD203B41FA5}">
                      <a16:colId xmlns:a16="http://schemas.microsoft.com/office/drawing/2014/main" val="3364664693"/>
                    </a:ext>
                  </a:extLst>
                </a:gridCol>
                <a:gridCol w="2086253">
                  <a:extLst>
                    <a:ext uri="{9D8B030D-6E8A-4147-A177-3AD203B41FA5}">
                      <a16:colId xmlns:a16="http://schemas.microsoft.com/office/drawing/2014/main" val="3892156933"/>
                    </a:ext>
                  </a:extLst>
                </a:gridCol>
                <a:gridCol w="930549">
                  <a:extLst>
                    <a:ext uri="{9D8B030D-6E8A-4147-A177-3AD203B41FA5}">
                      <a16:colId xmlns:a16="http://schemas.microsoft.com/office/drawing/2014/main" val="294358987"/>
                    </a:ext>
                  </a:extLst>
                </a:gridCol>
                <a:gridCol w="862741">
                  <a:extLst>
                    <a:ext uri="{9D8B030D-6E8A-4147-A177-3AD203B41FA5}">
                      <a16:colId xmlns:a16="http://schemas.microsoft.com/office/drawing/2014/main" val="200448799"/>
                    </a:ext>
                  </a:extLst>
                </a:gridCol>
              </a:tblGrid>
              <a:tr h="846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NA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total number of lexemes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etymologically correct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non-etymological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unclear etymology or unclear original quality of the guttural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results of sporadic shifts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210060"/>
                  </a:ext>
                </a:extLst>
              </a:tr>
              <a:tr h="9730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ʔ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44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PES/PS *ʔ in indigenous words: 26; preserved in borrowings: 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*ḳ: </a:t>
                      </a: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*l: </a:t>
                      </a: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extLst>
                  <a:ext uri="{0D108BD9-81ED-4DB2-BD59-A6C34878D82A}">
                    <a16:rowId xmlns:a16="http://schemas.microsoft.com/office/drawing/2014/main" val="296096744"/>
                  </a:ext>
                </a:extLst>
              </a:tr>
              <a:tr h="1188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ʕ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60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40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PES *ʕ &lt; PS *ʕ/*ġ in indigenous words: 35; preserved in borrowings: 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extLst>
                  <a:ext uri="{0D108BD9-81ED-4DB2-BD59-A6C34878D82A}">
                    <a16:rowId xmlns:a16="http://schemas.microsoft.com/office/drawing/2014/main" val="856708932"/>
                  </a:ext>
                </a:extLst>
              </a:tr>
              <a:tr h="1309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ḥ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108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79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PES *ḥ &lt; PS *ḥ/*ḫ/*ġ in indigenous words: 72; preserved in borrowings: 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14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h: 2 in indigenous (?) words, 1 in an Arabism; &lt; ʕ: 6;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0 &lt; *w/*ʔ: 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*ḳ: </a:t>
                      </a: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extLst>
                  <a:ext uri="{0D108BD9-81ED-4DB2-BD59-A6C34878D82A}">
                    <a16:rowId xmlns:a16="http://schemas.microsoft.com/office/drawing/2014/main" val="1058954596"/>
                  </a:ext>
                </a:extLst>
              </a:tr>
              <a:tr h="15416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h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&lt; PES/PS *h: in indigenous words: 4; preserved in </a:t>
                      </a:r>
                      <a:r>
                        <a:rPr lang="en-US" sz="1600" dirty="0" err="1">
                          <a:effectLst/>
                        </a:rPr>
                        <a:t>Arabisms</a:t>
                      </a:r>
                      <a:r>
                        <a:rPr lang="en-US" sz="1600" dirty="0">
                          <a:effectLst/>
                        </a:rPr>
                        <a:t>: 3; preserved in </a:t>
                      </a:r>
                      <a:r>
                        <a:rPr lang="en-US" sz="1600" dirty="0" err="1">
                          <a:effectLst/>
                        </a:rPr>
                        <a:t>Cushitisms</a:t>
                      </a:r>
                      <a:r>
                        <a:rPr lang="en-US" sz="1600" dirty="0">
                          <a:effectLst/>
                        </a:rPr>
                        <a:t>: 2; preserved in </a:t>
                      </a:r>
                      <a:r>
                        <a:rPr lang="en-US" sz="1600" dirty="0" err="1">
                          <a:effectLst/>
                        </a:rPr>
                        <a:t>Amharisms</a:t>
                      </a:r>
                      <a:r>
                        <a:rPr lang="en-US" sz="1600" dirty="0">
                          <a:effectLst/>
                        </a:rPr>
                        <a:t>: 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3 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non-etymological and synchronically vacillating with ḥ: 1; &lt; ʔ in a </a:t>
                      </a:r>
                      <a:r>
                        <a:rPr lang="en-US" sz="1600" dirty="0" err="1">
                          <a:effectLst/>
                        </a:rPr>
                        <a:t>Cushitism</a:t>
                      </a:r>
                      <a:r>
                        <a:rPr lang="en-US" sz="1600" dirty="0">
                          <a:effectLst/>
                        </a:rPr>
                        <a:t>: 1; &lt; y in an Arabism: 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42" marR="47542" marT="0" marB="0"/>
                </a:tc>
                <a:extLst>
                  <a:ext uri="{0D108BD9-81ED-4DB2-BD59-A6C34878D82A}">
                    <a16:rowId xmlns:a16="http://schemas.microsoft.com/office/drawing/2014/main" val="4287686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29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:a16="http://schemas.microsoft.com/office/drawing/2014/main" id="{A42771A0-2996-471E-A015-D98CB75F1C02}"/>
              </a:ext>
            </a:extLst>
          </p:cNvPr>
          <p:cNvSpPr/>
          <p:nvPr/>
        </p:nvSpPr>
        <p:spPr>
          <a:xfrm>
            <a:off x="443196" y="301886"/>
            <a:ext cx="3852790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Gordon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Raymond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 G.,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Jr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. (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ed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.), 2005.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Ethnologue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: 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Languages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TITUS Cyberbit Basic" panose="02020603050405020304" pitchFamily="18" charset="0"/>
                <a:ea typeface="TITUS Cyberbit Basic" panose="02020603050405020304" pitchFamily="18" charset="0"/>
                <a:cs typeface="TITUS Cyberbit Basic" panose="02020603050405020304" pitchFamily="18" charset="0"/>
              </a:rPr>
              <a:t>the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World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Fifteenth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edition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Dallas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Texas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: SIL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International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Online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Calibri"/>
              </a:rPr>
              <a:t>version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: </a:t>
            </a:r>
            <a:r>
              <a:rPr lang="ru-RU" sz="1800" b="1" u="sng" strike="noStrike" spc="-1" dirty="0">
                <a:solidFill>
                  <a:srgbClr val="0563C1"/>
                </a:solidFill>
                <a:uFillTx/>
                <a:latin typeface="Calibri"/>
                <a:hlinkClick r:id="rId2"/>
              </a:rPr>
              <a:t>http://www.ethnologue.com/15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C75595-9F97-4D92-A93A-CFFD492D0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17256"/>
            <a:ext cx="7190913" cy="361503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DF38B2-4E40-42C3-9B65-1C6085EF5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9182" y="-568170"/>
            <a:ext cx="6999938" cy="106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2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78FD9C9-2C0E-4239-BC27-F1C624CB8D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933"/>
            <a:ext cx="5797119" cy="685006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69568F-E43B-4AA4-8A2C-FF7142A2603B}"/>
              </a:ext>
            </a:extLst>
          </p:cNvPr>
          <p:cNvSpPr txBox="1"/>
          <p:nvPr/>
        </p:nvSpPr>
        <p:spPr>
          <a:xfrm>
            <a:off x="6222537" y="294178"/>
            <a:ext cx="57971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Argobba language areas. From:</a:t>
            </a:r>
          </a:p>
          <a:p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Hussein Mohammed – Linda Jordan – Ryan Boone – </a:t>
            </a:r>
          </a:p>
          <a:p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Jillian </a:t>
            </a:r>
            <a:r>
              <a:rPr lang="en-US" sz="1800" dirty="0" err="1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Netzley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“Sociolinguistic Survey of Argobba”, </a:t>
            </a:r>
            <a:r>
              <a:rPr lang="en-US" sz="1800" i="1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Electronic Survey Report 2014-011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SIL International 2014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6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0D172-BE55-4F9B-9AF1-26B2B3D2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95" y="365126"/>
            <a:ext cx="10954305" cy="629174"/>
          </a:xfrm>
        </p:spPr>
        <p:txBody>
          <a:bodyPr>
            <a:normAutofit/>
          </a:bodyPr>
          <a:lstStyle/>
          <a:p>
            <a:r>
              <a:rPr lang="ru-RU" sz="3200" dirty="0"/>
              <a:t>Современное состояние различных диалектов </a:t>
            </a:r>
            <a:r>
              <a:rPr lang="ru-RU" sz="3200" dirty="0" err="1"/>
              <a:t>аргобба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CD5600-2A1F-4293-A1F0-0A185CE57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49" y="878888"/>
            <a:ext cx="9643656" cy="56139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93165-EE39-4850-988F-15B50CD908D0}"/>
              </a:ext>
            </a:extLst>
          </p:cNvPr>
          <p:cNvSpPr txBox="1"/>
          <p:nvPr/>
        </p:nvSpPr>
        <p:spPr>
          <a:xfrm>
            <a:off x="10213259" y="1176265"/>
            <a:ext cx="165930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From: </a:t>
            </a:r>
          </a:p>
          <a:p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Hussein Mohammed – Linda Jordan – Ryan Boone – </a:t>
            </a:r>
          </a:p>
          <a:p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Jillian </a:t>
            </a:r>
            <a:r>
              <a:rPr lang="en-US" sz="1800" dirty="0" err="1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Netzley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“Sociolinguistic Survey of Argobba”, </a:t>
            </a:r>
            <a:r>
              <a:rPr lang="en-US" sz="1800" i="1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Electronic Survey Report 2014-011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SIL International 2014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6">
            <a:extLst>
              <a:ext uri="{FF2B5EF4-FFF2-40B4-BE49-F238E27FC236}">
                <a16:creationId xmlns:a16="http://schemas.microsoft.com/office/drawing/2014/main" id="{6BA4D7DA-35E1-495F-9564-22A58A183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77">
            <a:extLst>
              <a:ext uri="{FF2B5EF4-FFF2-40B4-BE49-F238E27FC236}">
                <a16:creationId xmlns:a16="http://schemas.microsoft.com/office/drawing/2014/main" id="{FA0F9453-E9BD-4AB1-A115-A1AD4FB5B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980985"/>
            <a:ext cx="2286000" cy="342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Праэфиосемитский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76">
            <a:extLst>
              <a:ext uri="{FF2B5EF4-FFF2-40B4-BE49-F238E27FC236}">
                <a16:creationId xmlns:a16="http://schemas.microsoft.com/office/drawing/2014/main" id="{B25E4CB5-5C78-4AEB-A180-47D343A2B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853" y="1675515"/>
            <a:ext cx="24003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южные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эфиосемитские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5">
            <a:extLst>
              <a:ext uri="{FF2B5EF4-FFF2-40B4-BE49-F238E27FC236}">
                <a16:creationId xmlns:a16="http://schemas.microsoft.com/office/drawing/2014/main" id="{5A15AB4B-9292-4F5A-AD2F-BC2754FAF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434" y="1552486"/>
            <a:ext cx="706792" cy="3906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геэз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4">
            <a:extLst>
              <a:ext uri="{FF2B5EF4-FFF2-40B4-BE49-F238E27FC236}">
                <a16:creationId xmlns:a16="http://schemas.microsoft.com/office/drawing/2014/main" id="{CD7242AB-7D56-41CA-9586-FC5E247B1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289" y="1604871"/>
            <a:ext cx="914400" cy="3778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тигре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3">
            <a:extLst>
              <a:ext uri="{FF2B5EF4-FFF2-40B4-BE49-F238E27FC236}">
                <a16:creationId xmlns:a16="http://schemas.microsoft.com/office/drawing/2014/main" id="{9F4BEE19-4B34-4B6B-9DBD-0186FA5C4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888" y="1596251"/>
            <a:ext cx="1164920" cy="3778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тигринья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5F20E5CC-9C7F-444F-B6DF-485B2290F9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62225" y="1209584"/>
            <a:ext cx="1438275" cy="377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4" name="Line 71">
            <a:extLst>
              <a:ext uri="{FF2B5EF4-FFF2-40B4-BE49-F238E27FC236}">
                <a16:creationId xmlns:a16="http://schemas.microsoft.com/office/drawing/2014/main" id="{792841E4-DC0E-4CFA-9DD7-834F29CFC3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0688" y="1323885"/>
            <a:ext cx="309811" cy="2713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5" name="Line 70">
            <a:extLst>
              <a:ext uri="{FF2B5EF4-FFF2-40B4-BE49-F238E27FC236}">
                <a16:creationId xmlns:a16="http://schemas.microsoft.com/office/drawing/2014/main" id="{833CDAF0-7EA3-4980-AEB7-6EE11CE6DD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1900" y="2018828"/>
            <a:ext cx="2400299" cy="46084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6" name="Line 69">
            <a:extLst>
              <a:ext uri="{FF2B5EF4-FFF2-40B4-BE49-F238E27FC236}">
                <a16:creationId xmlns:a16="http://schemas.microsoft.com/office/drawing/2014/main" id="{5E397B56-E920-4833-A8B2-D2D988660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323885"/>
            <a:ext cx="228600" cy="28098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7" name="Line 68">
            <a:extLst>
              <a:ext uri="{FF2B5EF4-FFF2-40B4-BE49-F238E27FC236}">
                <a16:creationId xmlns:a16="http://schemas.microsoft.com/office/drawing/2014/main" id="{B3BE313C-6626-4842-88FF-D3B6795CB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199" y="2018828"/>
            <a:ext cx="800101" cy="2671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8" name="Rectangle 67">
            <a:extLst>
              <a:ext uri="{FF2B5EF4-FFF2-40B4-BE49-F238E27FC236}">
                <a16:creationId xmlns:a16="http://schemas.microsoft.com/office/drawing/2014/main" id="{75FD0D00-17F0-4099-B96D-35035C50B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297" y="2155312"/>
            <a:ext cx="4169177" cy="492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периферийные южные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эфиосемитские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66">
            <a:extLst>
              <a:ext uri="{FF2B5EF4-FFF2-40B4-BE49-F238E27FC236}">
                <a16:creationId xmlns:a16="http://schemas.microsoft.com/office/drawing/2014/main" id="{6CA33C70-D10F-4B0F-8E49-052940967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85" y="2290560"/>
            <a:ext cx="2635250" cy="6729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южные сквозные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эфиосемитские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Line 65">
            <a:extLst>
              <a:ext uri="{FF2B5EF4-FFF2-40B4-BE49-F238E27FC236}">
                <a16:creationId xmlns:a16="http://schemas.microsoft.com/office/drawing/2014/main" id="{AC07ACAF-CF5E-4718-865D-061739E741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85900" y="2984702"/>
            <a:ext cx="1290389" cy="2506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2" name="Line 64">
            <a:extLst>
              <a:ext uri="{FF2B5EF4-FFF2-40B4-BE49-F238E27FC236}">
                <a16:creationId xmlns:a16="http://schemas.microsoft.com/office/drawing/2014/main" id="{105F412C-E90A-4158-BEE9-48FC0CC12F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2014" y="2026210"/>
            <a:ext cx="870181" cy="13374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3" name="Rectangle 63">
            <a:extLst>
              <a:ext uri="{FF2B5EF4-FFF2-40B4-BE49-F238E27FC236}">
                <a16:creationId xmlns:a16="http://schemas.microsoft.com/office/drawing/2014/main" id="{A077ABA5-7D57-4161-B1D2-C9DC42524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208" y="3217862"/>
            <a:ext cx="272165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харари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восточные гураге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ine 62">
            <a:extLst>
              <a:ext uri="{FF2B5EF4-FFF2-40B4-BE49-F238E27FC236}">
                <a16:creationId xmlns:a16="http://schemas.microsoft.com/office/drawing/2014/main" id="{2B7C0CEA-D49F-4216-B144-069A139A1A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7185" y="3692525"/>
            <a:ext cx="685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5" name="Line 61">
            <a:extLst>
              <a:ext uri="{FF2B5EF4-FFF2-40B4-BE49-F238E27FC236}">
                <a16:creationId xmlns:a16="http://schemas.microsoft.com/office/drawing/2014/main" id="{A13C1CD9-EB02-495B-892E-5FD38322C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985" y="3692525"/>
            <a:ext cx="6858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6" name="Rectangle 60">
            <a:extLst>
              <a:ext uri="{FF2B5EF4-FFF2-40B4-BE49-F238E27FC236}">
                <a16:creationId xmlns:a16="http://schemas.microsoft.com/office/drawing/2014/main" id="{9F9A07F3-79E5-45C4-9246-39CCA4E66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331" y="3917785"/>
            <a:ext cx="919241" cy="3814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харари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59">
            <a:extLst>
              <a:ext uri="{FF2B5EF4-FFF2-40B4-BE49-F238E27FC236}">
                <a16:creationId xmlns:a16="http://schemas.microsoft.com/office/drawing/2014/main" id="{042A95C7-8E4E-4B04-9602-190DDC45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4385" y="3921125"/>
            <a:ext cx="1492250" cy="5955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восточные гураге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Line 58">
            <a:extLst>
              <a:ext uri="{FF2B5EF4-FFF2-40B4-BE49-F238E27FC236}">
                <a16:creationId xmlns:a16="http://schemas.microsoft.com/office/drawing/2014/main" id="{890B9013-8C4E-4DA3-B893-02D0477C0C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536" y="4524516"/>
            <a:ext cx="469745" cy="5345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29" name="Line 57">
            <a:extLst>
              <a:ext uri="{FF2B5EF4-FFF2-40B4-BE49-F238E27FC236}">
                <a16:creationId xmlns:a16="http://schemas.microsoft.com/office/drawing/2014/main" id="{B83F12C2-4FFA-4515-A8DC-45412D7D0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988" y="4542350"/>
            <a:ext cx="391158" cy="5009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30" name="Rectangle 56">
            <a:extLst>
              <a:ext uri="{FF2B5EF4-FFF2-40B4-BE49-F238E27FC236}">
                <a16:creationId xmlns:a16="http://schemas.microsoft.com/office/drawing/2014/main" id="{D3FAC5B2-9C2C-4052-88B2-8C681D1E2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554" y="4992836"/>
            <a:ext cx="712869" cy="315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зай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55">
            <a:extLst>
              <a:ext uri="{FF2B5EF4-FFF2-40B4-BE49-F238E27FC236}">
                <a16:creationId xmlns:a16="http://schemas.microsoft.com/office/drawing/2014/main" id="{52D73027-F04F-42C1-BE74-CAFA1714EB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9549" y="5014152"/>
            <a:ext cx="390411" cy="3428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32" name="Line 54">
            <a:extLst>
              <a:ext uri="{FF2B5EF4-FFF2-40B4-BE49-F238E27FC236}">
                <a16:creationId xmlns:a16="http://schemas.microsoft.com/office/drawing/2014/main" id="{164B3093-B2CA-4429-BEBE-BA320C64F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7456" y="5041109"/>
            <a:ext cx="299364" cy="3259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33" name="Rectangle 53">
            <a:extLst>
              <a:ext uri="{FF2B5EF4-FFF2-40B4-BE49-F238E27FC236}">
                <a16:creationId xmlns:a16="http://schemas.microsoft.com/office/drawing/2014/main" id="{8A379141-C115-4F56-A9E9-439ADCF4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367013"/>
            <a:ext cx="806989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селти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52">
            <a:extLst>
              <a:ext uri="{FF2B5EF4-FFF2-40B4-BE49-F238E27FC236}">
                <a16:creationId xmlns:a16="http://schemas.microsoft.com/office/drawing/2014/main" id="{01958662-1E9D-4A62-9B39-00E6EE944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768" y="5384009"/>
            <a:ext cx="1149350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волане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51">
            <a:extLst>
              <a:ext uri="{FF2B5EF4-FFF2-40B4-BE49-F238E27FC236}">
                <a16:creationId xmlns:a16="http://schemas.microsoft.com/office/drawing/2014/main" id="{FDFAAA83-D9F7-4CCA-84C7-F1CED2BF6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199" y="3111033"/>
            <a:ext cx="14725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группа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Line 50">
            <a:extLst>
              <a:ext uri="{FF2B5EF4-FFF2-40B4-BE49-F238E27FC236}">
                <a16:creationId xmlns:a16="http://schemas.microsoft.com/office/drawing/2014/main" id="{47BE65FF-61AB-4DB2-B4A6-918002283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4887" y="2653833"/>
            <a:ext cx="8001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46" name="Line 49">
            <a:extLst>
              <a:ext uri="{FF2B5EF4-FFF2-40B4-BE49-F238E27FC236}">
                <a16:creationId xmlns:a16="http://schemas.microsoft.com/office/drawing/2014/main" id="{F0CAF96E-E270-46FF-8AB7-46354FD1BB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16187" y="2653833"/>
            <a:ext cx="10287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51" name="Line 48">
            <a:extLst>
              <a:ext uri="{FF2B5EF4-FFF2-40B4-BE49-F238E27FC236}">
                <a16:creationId xmlns:a16="http://schemas.microsoft.com/office/drawing/2014/main" id="{48DEA4E6-73F9-43AE-A392-C0BA93C6B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049" y="3568233"/>
            <a:ext cx="729636" cy="35288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52" name="Line 47">
            <a:extLst>
              <a:ext uri="{FF2B5EF4-FFF2-40B4-BE49-F238E27FC236}">
                <a16:creationId xmlns:a16="http://schemas.microsoft.com/office/drawing/2014/main" id="{42363261-99F0-48EB-A213-832651A60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4687" y="3574629"/>
            <a:ext cx="800100" cy="2222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99B45A72-1933-4E57-9C5A-EA19258B1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487" y="3917785"/>
            <a:ext cx="857250" cy="3950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гафат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45">
            <a:extLst>
              <a:ext uri="{FF2B5EF4-FFF2-40B4-BE49-F238E27FC236}">
                <a16:creationId xmlns:a16="http://schemas.microsoft.com/office/drawing/2014/main" id="{96FEB4EF-41D8-40A4-A516-97A6FBF435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7587" y="3796833"/>
            <a:ext cx="4572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55" name="Line 44">
            <a:extLst>
              <a:ext uri="{FF2B5EF4-FFF2-40B4-BE49-F238E27FC236}">
                <a16:creationId xmlns:a16="http://schemas.microsoft.com/office/drawing/2014/main" id="{F74A7E76-BE34-4803-8C22-341F5026F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4787" y="3796833"/>
            <a:ext cx="3429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56" name="Rectangle 43">
            <a:extLst>
              <a:ext uri="{FF2B5EF4-FFF2-40B4-BE49-F238E27FC236}">
                <a16:creationId xmlns:a16="http://schemas.microsoft.com/office/drawing/2014/main" id="{92666CA3-B2B0-4BCD-B56F-74E06617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4374387"/>
            <a:ext cx="914399" cy="3973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соддо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42">
            <a:extLst>
              <a:ext uri="{FF2B5EF4-FFF2-40B4-BE49-F238E27FC236}">
                <a16:creationId xmlns:a16="http://schemas.microsoft.com/office/drawing/2014/main" id="{36927F4B-2645-48DE-B642-3F4985F63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187" y="4359969"/>
            <a:ext cx="800099" cy="3973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гогот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41">
            <a:extLst>
              <a:ext uri="{FF2B5EF4-FFF2-40B4-BE49-F238E27FC236}">
                <a16:creationId xmlns:a16="http://schemas.microsoft.com/office/drawing/2014/main" id="{92F6EF3B-094E-414B-9DB5-20D0250AD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775" y="2906466"/>
            <a:ext cx="1270611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группа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Line 40">
            <a:extLst>
              <a:ext uri="{FF2B5EF4-FFF2-40B4-BE49-F238E27FC236}">
                <a16:creationId xmlns:a16="http://schemas.microsoft.com/office/drawing/2014/main" id="{C23CF879-5F3B-40A5-A36E-93CBC0663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59795" y="3371563"/>
            <a:ext cx="342900" cy="307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60" name="Rectangle 39">
            <a:extLst>
              <a:ext uri="{FF2B5EF4-FFF2-40B4-BE49-F238E27FC236}">
                <a16:creationId xmlns:a16="http://schemas.microsoft.com/office/drawing/2014/main" id="{0D4F294D-8BAC-4EBA-80DE-F05C1B836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839" y="3669547"/>
            <a:ext cx="901085" cy="467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мухер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Line 38">
            <a:extLst>
              <a:ext uri="{FF2B5EF4-FFF2-40B4-BE49-F238E27FC236}">
                <a16:creationId xmlns:a16="http://schemas.microsoft.com/office/drawing/2014/main" id="{9A43DADE-4C0E-43EF-B856-37265717F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9535" y="3381400"/>
            <a:ext cx="1499212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62" name="Rectangle 37">
            <a:extLst>
              <a:ext uri="{FF2B5EF4-FFF2-40B4-BE49-F238E27FC236}">
                <a16:creationId xmlns:a16="http://schemas.microsoft.com/office/drawing/2014/main" id="{000AC0C3-06C2-475F-8C97-066E13612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0774" y="3503973"/>
            <a:ext cx="1918321" cy="3614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западные гураге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Line 36">
            <a:extLst>
              <a:ext uri="{FF2B5EF4-FFF2-40B4-BE49-F238E27FC236}">
                <a16:creationId xmlns:a16="http://schemas.microsoft.com/office/drawing/2014/main" id="{F2B1225E-3D39-4CEF-9C2B-D061B55500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86957" y="3882602"/>
            <a:ext cx="914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64" name="Rectangle 35">
            <a:extLst>
              <a:ext uri="{FF2B5EF4-FFF2-40B4-BE49-F238E27FC236}">
                <a16:creationId xmlns:a16="http://schemas.microsoft.com/office/drawing/2014/main" id="{824343D2-DE62-47AB-B434-5CB3E128A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1540" y="4094000"/>
            <a:ext cx="914377" cy="3690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мэскан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Line 34">
            <a:extLst>
              <a:ext uri="{FF2B5EF4-FFF2-40B4-BE49-F238E27FC236}">
                <a16:creationId xmlns:a16="http://schemas.microsoft.com/office/drawing/2014/main" id="{017BC799-1394-432C-92D9-1903299AA6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08746" y="3845304"/>
            <a:ext cx="0" cy="7584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66" name="Rectangle 33">
            <a:extLst>
              <a:ext uri="{FF2B5EF4-FFF2-40B4-BE49-F238E27FC236}">
                <a16:creationId xmlns:a16="http://schemas.microsoft.com/office/drawing/2014/main" id="{BF771FC1-37BA-419A-BBBF-D6BA11470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4678" y="4603735"/>
            <a:ext cx="3389208" cy="548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центральные и периферийные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западные гураге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Line 32">
            <a:extLst>
              <a:ext uri="{FF2B5EF4-FFF2-40B4-BE49-F238E27FC236}">
                <a16:creationId xmlns:a16="http://schemas.microsoft.com/office/drawing/2014/main" id="{0B2CB022-7421-4C60-A79A-C010A44F5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323885"/>
            <a:ext cx="2286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81" name="Rectangle 31">
            <a:extLst>
              <a:ext uri="{FF2B5EF4-FFF2-40B4-BE49-F238E27FC236}">
                <a16:creationId xmlns:a16="http://schemas.microsoft.com/office/drawing/2014/main" id="{66CC4A3C-92A2-45F6-91F9-22C3012B0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006725"/>
            <a:ext cx="1943100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аргобба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-амхарская ветвь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Line 30">
            <a:extLst>
              <a:ext uri="{FF2B5EF4-FFF2-40B4-BE49-F238E27FC236}">
                <a16:creationId xmlns:a16="http://schemas.microsoft.com/office/drawing/2014/main" id="{34B8A413-A9BC-49B8-992C-75FEFA217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657600"/>
            <a:ext cx="342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83" name="Line 29">
            <a:extLst>
              <a:ext uri="{FF2B5EF4-FFF2-40B4-BE49-F238E27FC236}">
                <a16:creationId xmlns:a16="http://schemas.microsoft.com/office/drawing/2014/main" id="{ED77D5F0-934F-475B-9484-8FFB017A8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00161" y="4073997"/>
            <a:ext cx="368191" cy="4505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84" name="Rectangle 28">
            <a:extLst>
              <a:ext uri="{FF2B5EF4-FFF2-40B4-BE49-F238E27FC236}">
                <a16:creationId xmlns:a16="http://schemas.microsoft.com/office/drawing/2014/main" id="{41D60A1E-11CF-4A7B-B062-8F168B294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63" y="3886199"/>
            <a:ext cx="1185170" cy="41639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амхарский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37C51961-D609-4029-B48B-F9E7F039E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68" y="4531195"/>
            <a:ext cx="1163657" cy="602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южный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аргобба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26">
            <a:extLst>
              <a:ext uri="{FF2B5EF4-FFF2-40B4-BE49-F238E27FC236}">
                <a16:creationId xmlns:a16="http://schemas.microsoft.com/office/drawing/2014/main" id="{C31FD0CD-AACA-4FA8-B31A-0C136DE8E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87787" y="5133508"/>
            <a:ext cx="10287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87" name="Line 25">
            <a:extLst>
              <a:ext uri="{FF2B5EF4-FFF2-40B4-BE49-F238E27FC236}">
                <a16:creationId xmlns:a16="http://schemas.microsoft.com/office/drawing/2014/main" id="{F89E8877-2A43-4911-9DA5-60EF5817B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16487" y="5133508"/>
            <a:ext cx="11430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88" name="Rectangle 24">
            <a:extLst>
              <a:ext uri="{FF2B5EF4-FFF2-40B4-BE49-F238E27FC236}">
                <a16:creationId xmlns:a16="http://schemas.microsoft.com/office/drawing/2014/main" id="{1D6A200E-E3C1-4F8A-B492-B7DAD0787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987" y="5287083"/>
            <a:ext cx="2171700" cy="532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центральные западные гураге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23">
            <a:extLst>
              <a:ext uri="{FF2B5EF4-FFF2-40B4-BE49-F238E27FC236}">
                <a16:creationId xmlns:a16="http://schemas.microsoft.com/office/drawing/2014/main" id="{D1E21EA1-E5F8-47FB-87A3-28A96838B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386" y="5342071"/>
            <a:ext cx="1793567" cy="5707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периферийные западные гураге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Line 22">
            <a:extLst>
              <a:ext uri="{FF2B5EF4-FFF2-40B4-BE49-F238E27FC236}">
                <a16:creationId xmlns:a16="http://schemas.microsoft.com/office/drawing/2014/main" id="{C1E0384A-F131-4FC5-BD82-C1CB5B905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85039" y="5837495"/>
            <a:ext cx="342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91" name="Line 21">
            <a:extLst>
              <a:ext uri="{FF2B5EF4-FFF2-40B4-BE49-F238E27FC236}">
                <a16:creationId xmlns:a16="http://schemas.microsoft.com/office/drawing/2014/main" id="{B3E40C06-F515-4908-BBB6-9A8E7DCC9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3437" y="5840056"/>
            <a:ext cx="342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92" name="Rectangle 20">
            <a:extLst>
              <a:ext uri="{FF2B5EF4-FFF2-40B4-BE49-F238E27FC236}">
                <a16:creationId xmlns:a16="http://schemas.microsoft.com/office/drawing/2014/main" id="{04E06A95-D81B-4014-AEA9-F8CFABDE6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175" y="6075767"/>
            <a:ext cx="914400" cy="33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эжа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19">
            <a:extLst>
              <a:ext uri="{FF2B5EF4-FFF2-40B4-BE49-F238E27FC236}">
                <a16:creationId xmlns:a16="http://schemas.microsoft.com/office/drawing/2014/main" id="{DD97C968-8144-4509-B247-909C1AAE6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991" y="6058541"/>
            <a:ext cx="800099" cy="352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чаха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Line 18">
            <a:extLst>
              <a:ext uri="{FF2B5EF4-FFF2-40B4-BE49-F238E27FC236}">
                <a16:creationId xmlns:a16="http://schemas.microsoft.com/office/drawing/2014/main" id="{CF0C6C11-5FAA-4DC1-891B-B69F8E9368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62586" y="5921559"/>
            <a:ext cx="528232" cy="1645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95" name="Line 17">
            <a:extLst>
              <a:ext uri="{FF2B5EF4-FFF2-40B4-BE49-F238E27FC236}">
                <a16:creationId xmlns:a16="http://schemas.microsoft.com/office/drawing/2014/main" id="{DBC81B21-A1B8-43D0-96E7-31151B6E1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8574" y="5918235"/>
            <a:ext cx="342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96" name="Rectangle 16">
            <a:extLst>
              <a:ext uri="{FF2B5EF4-FFF2-40B4-BE49-F238E27FC236}">
                <a16:creationId xmlns:a16="http://schemas.microsoft.com/office/drawing/2014/main" id="{CD2FFE18-8529-4BBE-B625-F4A943877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2488" y="6004288"/>
            <a:ext cx="800098" cy="3158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гйето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Line 15">
            <a:extLst>
              <a:ext uri="{FF2B5EF4-FFF2-40B4-BE49-F238E27FC236}">
                <a16:creationId xmlns:a16="http://schemas.microsoft.com/office/drawing/2014/main" id="{75F33D8F-147A-426E-817D-C30D4B8542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9575" y="6141457"/>
            <a:ext cx="691898" cy="212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98" name="Line 14">
            <a:extLst>
              <a:ext uri="{FF2B5EF4-FFF2-40B4-BE49-F238E27FC236}">
                <a16:creationId xmlns:a16="http://schemas.microsoft.com/office/drawing/2014/main" id="{6BD5E7C8-1587-47B4-B5D1-4FF279345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1474" y="6146835"/>
            <a:ext cx="607016" cy="2640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99" name="Rectangle 13">
            <a:extLst>
              <a:ext uri="{FF2B5EF4-FFF2-40B4-BE49-F238E27FC236}">
                <a16:creationId xmlns:a16="http://schemas.microsoft.com/office/drawing/2014/main" id="{AA733F0F-2361-437C-AD4F-613B342B2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640" y="6380814"/>
            <a:ext cx="1143002" cy="3614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эннэмор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12">
            <a:extLst>
              <a:ext uri="{FF2B5EF4-FFF2-40B4-BE49-F238E27FC236}">
                <a16:creationId xmlns:a16="http://schemas.microsoft.com/office/drawing/2014/main" id="{9F0C941E-8312-4D40-848D-F86F4AFE0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2478" y="6383044"/>
            <a:ext cx="1143002" cy="3614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эндэгань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11">
            <a:extLst>
              <a:ext uri="{FF2B5EF4-FFF2-40B4-BE49-F238E27FC236}">
                <a16:creationId xmlns:a16="http://schemas.microsoft.com/office/drawing/2014/main" id="{65FA1476-C269-4BB6-89DC-D7FD83210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384" y="4524516"/>
            <a:ext cx="1181908" cy="6089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северный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аргобба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Line 10">
            <a:extLst>
              <a:ext uri="{FF2B5EF4-FFF2-40B4-BE49-F238E27FC236}">
                <a16:creationId xmlns:a16="http://schemas.microsoft.com/office/drawing/2014/main" id="{39EAD5C8-B764-4052-A389-79C5D5710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5900" y="3886200"/>
            <a:ext cx="620190" cy="63831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03" name="Line 9">
            <a:extLst>
              <a:ext uri="{FF2B5EF4-FFF2-40B4-BE49-F238E27FC236}">
                <a16:creationId xmlns:a16="http://schemas.microsoft.com/office/drawing/2014/main" id="{BFF08193-0844-4457-85F0-A4D25BB32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3657600"/>
            <a:ext cx="228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/>
          </a:p>
        </p:txBody>
      </p:sp>
      <p:sp>
        <p:nvSpPr>
          <p:cNvPr id="104" name="Rectangle 83">
            <a:extLst>
              <a:ext uri="{FF2B5EF4-FFF2-40B4-BE49-F238E27FC236}">
                <a16:creationId xmlns:a16="http://schemas.microsoft.com/office/drawing/2014/main" id="{3B598CC3-B749-47E9-8533-FDC1A330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81" y="170373"/>
            <a:ext cx="71078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Генеалогическая классификация </a:t>
            </a:r>
            <a:r>
              <a:rPr lang="ru-RU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эфиосемитских</a:t>
            </a: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языков (основано на М. </a:t>
            </a:r>
            <a:r>
              <a:rPr lang="ru-RU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Булах</a:t>
            </a: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Л. Коган 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Эфиосемитские</a:t>
            </a: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языки» </a:t>
            </a:r>
            <a:r>
              <a:rPr lang="am-ET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// </a:t>
            </a:r>
            <a:r>
              <a:rPr lang="ru-RU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Языки мира. Семитские языки. </a:t>
            </a: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Том второй. </a:t>
            </a:r>
            <a:r>
              <a:rPr lang="ru-RU" sz="1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Эфиосемитские</a:t>
            </a:r>
            <a:r>
              <a:rPr lang="ru-RU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языки</a:t>
            </a: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Ред. М.С. </a:t>
            </a:r>
            <a:r>
              <a:rPr lang="ru-RU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Булах</a:t>
            </a: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Л.Е. Коган, О.И. Романова. 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2013)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, с некоторыми уточнениями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4">
            <a:extLst>
              <a:ext uri="{FF2B5EF4-FFF2-40B4-BE49-F238E27FC236}">
                <a16:creationId xmlns:a16="http://schemas.microsoft.com/office/drawing/2014/main" id="{AB29B066-C729-495F-8E18-D724D7D3B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27" y="2253163"/>
            <a:ext cx="1153690" cy="320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дахалик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65">
            <a:extLst>
              <a:ext uri="{FF2B5EF4-FFF2-40B4-BE49-F238E27FC236}">
                <a16:creationId xmlns:a16="http://schemas.microsoft.com/office/drawing/2014/main" id="{DCC191C0-4193-4994-95B5-DABA1B8E62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4216" y="1974074"/>
            <a:ext cx="943480" cy="29446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7531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E74C3-EA1C-4A96-8929-32084126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Северный </a:t>
            </a:r>
            <a:r>
              <a:rPr lang="ru-RU" dirty="0" err="1"/>
              <a:t>аргобба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/>
              <a:t>южный </a:t>
            </a:r>
            <a:r>
              <a:rPr lang="ru-RU" dirty="0" err="1"/>
              <a:t>аргобба</a:t>
            </a:r>
            <a:endParaRPr lang="ru-RU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78A9DCC-3EB6-4D46-9034-AF0387E07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93071"/>
              </p:ext>
            </p:extLst>
          </p:nvPr>
        </p:nvGraphicFramePr>
        <p:xfrm>
          <a:off x="488272" y="3630566"/>
          <a:ext cx="11079330" cy="226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66">
                  <a:extLst>
                    <a:ext uri="{9D8B030D-6E8A-4147-A177-3AD203B41FA5}">
                      <a16:colId xmlns:a16="http://schemas.microsoft.com/office/drawing/2014/main" val="4222328374"/>
                    </a:ext>
                  </a:extLst>
                </a:gridCol>
                <a:gridCol w="2215866">
                  <a:extLst>
                    <a:ext uri="{9D8B030D-6E8A-4147-A177-3AD203B41FA5}">
                      <a16:colId xmlns:a16="http://schemas.microsoft.com/office/drawing/2014/main" val="2959241976"/>
                    </a:ext>
                  </a:extLst>
                </a:gridCol>
                <a:gridCol w="2215866">
                  <a:extLst>
                    <a:ext uri="{9D8B030D-6E8A-4147-A177-3AD203B41FA5}">
                      <a16:colId xmlns:a16="http://schemas.microsoft.com/office/drawing/2014/main" val="4147725036"/>
                    </a:ext>
                  </a:extLst>
                </a:gridCol>
                <a:gridCol w="2215866">
                  <a:extLst>
                    <a:ext uri="{9D8B030D-6E8A-4147-A177-3AD203B41FA5}">
                      <a16:colId xmlns:a16="http://schemas.microsoft.com/office/drawing/2014/main" val="3916896373"/>
                    </a:ext>
                  </a:extLst>
                </a:gridCol>
                <a:gridCol w="2215866">
                  <a:extLst>
                    <a:ext uri="{9D8B030D-6E8A-4147-A177-3AD203B41FA5}">
                      <a16:colId xmlns:a16="http://schemas.microsoft.com/office/drawing/2014/main" val="134956983"/>
                    </a:ext>
                  </a:extLst>
                </a:gridCol>
              </a:tblGrid>
              <a:tr h="445608">
                <a:tc>
                  <a:txBody>
                    <a:bodyPr/>
                    <a:lstStyle/>
                    <a:p>
                      <a:r>
                        <a:rPr lang="en-US" dirty="0"/>
                        <a:t>Languages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Cognates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Non-Cognates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847758"/>
                  </a:ext>
                </a:extLst>
              </a:tr>
              <a:tr h="44560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number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number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percent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26692"/>
                  </a:ext>
                </a:extLst>
              </a:tr>
              <a:tr h="445608">
                <a:tc>
                  <a:txBody>
                    <a:bodyPr/>
                    <a:lstStyle/>
                    <a:p>
                      <a:r>
                        <a:rPr lang="en-US" sz="2400" dirty="0"/>
                        <a:t>NA and SA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77.7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22.3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279300"/>
                  </a:ext>
                </a:extLst>
              </a:tr>
              <a:tr h="445608">
                <a:tc>
                  <a:txBody>
                    <a:bodyPr/>
                    <a:lstStyle/>
                    <a:p>
                      <a:r>
                        <a:rPr lang="en-US" sz="2400" dirty="0"/>
                        <a:t>NA and Amharic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58.5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41.5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230628"/>
                  </a:ext>
                </a:extLst>
              </a:tr>
              <a:tr h="445608">
                <a:tc>
                  <a:txBody>
                    <a:bodyPr/>
                    <a:lstStyle/>
                    <a:p>
                      <a:r>
                        <a:rPr lang="en-US" sz="2400" dirty="0"/>
                        <a:t>SA and Amharic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33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2883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F0A7ECF-F803-46C7-9AB5-7867D8433390}"/>
              </a:ext>
            </a:extLst>
          </p:cNvPr>
          <p:cNvSpPr txBox="1"/>
          <p:nvPr/>
        </p:nvSpPr>
        <p:spPr>
          <a:xfrm>
            <a:off x="1109630" y="1811663"/>
            <a:ext cx="9972739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Results of the comparison of the 94-word list</a:t>
            </a:r>
          </a:p>
          <a:p>
            <a:endParaRPr lang="en-US" dirty="0">
              <a:latin typeface="TITUS Cyberbit Basic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From: </a:t>
            </a:r>
            <a:r>
              <a:rPr lang="en-US" sz="1800" dirty="0" err="1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Girma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Awgichew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Demeke</a:t>
            </a:r>
            <a:r>
              <a:rPr lang="ru-RU" dirty="0"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Argobba Speech Varieties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Volume 1: </a:t>
            </a:r>
            <a:r>
              <a:rPr lang="en-US" sz="1800" i="1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Comparison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Trenton et al. 2015</a:t>
            </a:r>
            <a:r>
              <a:rPr lang="en-US" dirty="0"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p. 173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SA = Aliyu Amba variety, NA = </a:t>
            </a:r>
            <a:r>
              <a:rPr lang="en-US" sz="1800" dirty="0" err="1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Shonke</a:t>
            </a:r>
            <a:r>
              <a:rPr lang="en-US" sz="1800" dirty="0"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variety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2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/>
              <a:t>Консонантная система северного </a:t>
            </a:r>
            <a:r>
              <a:rPr lang="ru-RU" sz="3200" dirty="0" err="1"/>
              <a:t>аргобба</a:t>
            </a:r>
            <a:endParaRPr lang="ru-RU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44A8EC3-E49F-40C0-88AB-FBBF8CC5C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56066"/>
              </p:ext>
            </p:extLst>
          </p:nvPr>
        </p:nvGraphicFramePr>
        <p:xfrm>
          <a:off x="1211665" y="1512017"/>
          <a:ext cx="9620584" cy="49809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95167">
                  <a:extLst>
                    <a:ext uri="{9D8B030D-6E8A-4147-A177-3AD203B41FA5}">
                      <a16:colId xmlns:a16="http://schemas.microsoft.com/office/drawing/2014/main" val="198157681"/>
                    </a:ext>
                  </a:extLst>
                </a:gridCol>
                <a:gridCol w="499621">
                  <a:extLst>
                    <a:ext uri="{9D8B030D-6E8A-4147-A177-3AD203B41FA5}">
                      <a16:colId xmlns:a16="http://schemas.microsoft.com/office/drawing/2014/main" val="1037449746"/>
                    </a:ext>
                  </a:extLst>
                </a:gridCol>
                <a:gridCol w="509047">
                  <a:extLst>
                    <a:ext uri="{9D8B030D-6E8A-4147-A177-3AD203B41FA5}">
                      <a16:colId xmlns:a16="http://schemas.microsoft.com/office/drawing/2014/main" val="3006728862"/>
                    </a:ext>
                  </a:extLst>
                </a:gridCol>
                <a:gridCol w="480767">
                  <a:extLst>
                    <a:ext uri="{9D8B030D-6E8A-4147-A177-3AD203B41FA5}">
                      <a16:colId xmlns:a16="http://schemas.microsoft.com/office/drawing/2014/main" val="3475731204"/>
                    </a:ext>
                  </a:extLst>
                </a:gridCol>
                <a:gridCol w="560275">
                  <a:extLst>
                    <a:ext uri="{9D8B030D-6E8A-4147-A177-3AD203B41FA5}">
                      <a16:colId xmlns:a16="http://schemas.microsoft.com/office/drawing/2014/main" val="3798145145"/>
                    </a:ext>
                  </a:extLst>
                </a:gridCol>
                <a:gridCol w="499406">
                  <a:extLst>
                    <a:ext uri="{9D8B030D-6E8A-4147-A177-3AD203B41FA5}">
                      <a16:colId xmlns:a16="http://schemas.microsoft.com/office/drawing/2014/main" val="3156602446"/>
                    </a:ext>
                  </a:extLst>
                </a:gridCol>
                <a:gridCol w="448446">
                  <a:extLst>
                    <a:ext uri="{9D8B030D-6E8A-4147-A177-3AD203B41FA5}">
                      <a16:colId xmlns:a16="http://schemas.microsoft.com/office/drawing/2014/main" val="3235325906"/>
                    </a:ext>
                  </a:extLst>
                </a:gridCol>
                <a:gridCol w="529981">
                  <a:extLst>
                    <a:ext uri="{9D8B030D-6E8A-4147-A177-3AD203B41FA5}">
                      <a16:colId xmlns:a16="http://schemas.microsoft.com/office/drawing/2014/main" val="329038455"/>
                    </a:ext>
                  </a:extLst>
                </a:gridCol>
                <a:gridCol w="638187">
                  <a:extLst>
                    <a:ext uri="{9D8B030D-6E8A-4147-A177-3AD203B41FA5}">
                      <a16:colId xmlns:a16="http://schemas.microsoft.com/office/drawing/2014/main" val="1366441312"/>
                    </a:ext>
                  </a:extLst>
                </a:gridCol>
                <a:gridCol w="434600">
                  <a:extLst>
                    <a:ext uri="{9D8B030D-6E8A-4147-A177-3AD203B41FA5}">
                      <a16:colId xmlns:a16="http://schemas.microsoft.com/office/drawing/2014/main" val="156666204"/>
                    </a:ext>
                  </a:extLst>
                </a:gridCol>
                <a:gridCol w="516915">
                  <a:extLst>
                    <a:ext uri="{9D8B030D-6E8A-4147-A177-3AD203B41FA5}">
                      <a16:colId xmlns:a16="http://schemas.microsoft.com/office/drawing/2014/main" val="528064070"/>
                    </a:ext>
                  </a:extLst>
                </a:gridCol>
                <a:gridCol w="601568">
                  <a:extLst>
                    <a:ext uri="{9D8B030D-6E8A-4147-A177-3AD203B41FA5}">
                      <a16:colId xmlns:a16="http://schemas.microsoft.com/office/drawing/2014/main" val="1856839683"/>
                    </a:ext>
                  </a:extLst>
                </a:gridCol>
                <a:gridCol w="469036">
                  <a:extLst>
                    <a:ext uri="{9D8B030D-6E8A-4147-A177-3AD203B41FA5}">
                      <a16:colId xmlns:a16="http://schemas.microsoft.com/office/drawing/2014/main" val="1085900348"/>
                    </a:ext>
                  </a:extLst>
                </a:gridCol>
                <a:gridCol w="498423">
                  <a:extLst>
                    <a:ext uri="{9D8B030D-6E8A-4147-A177-3AD203B41FA5}">
                      <a16:colId xmlns:a16="http://schemas.microsoft.com/office/drawing/2014/main" val="19223484"/>
                    </a:ext>
                  </a:extLst>
                </a:gridCol>
                <a:gridCol w="641537">
                  <a:extLst>
                    <a:ext uri="{9D8B030D-6E8A-4147-A177-3AD203B41FA5}">
                      <a16:colId xmlns:a16="http://schemas.microsoft.com/office/drawing/2014/main" val="2346420902"/>
                    </a:ext>
                  </a:extLst>
                </a:gridCol>
                <a:gridCol w="897608">
                  <a:extLst>
                    <a:ext uri="{9D8B030D-6E8A-4147-A177-3AD203B41FA5}">
                      <a16:colId xmlns:a16="http://schemas.microsoft.com/office/drawing/2014/main" val="893648200"/>
                    </a:ext>
                  </a:extLst>
                </a:gridCol>
              </a:tblGrid>
              <a:tr h="28814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labials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dentals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palatals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Velars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en-US" sz="2000" dirty="0" err="1">
                          <a:effectLst/>
                        </a:rPr>
                        <a:t>uvulars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gutturals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688521"/>
                  </a:ext>
                </a:extLst>
              </a:tr>
              <a:tr h="722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pharyngeals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laryngeals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837887"/>
                  </a:ext>
                </a:extLst>
              </a:tr>
              <a:tr h="534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plosives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b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t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d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ṭ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k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g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ʔ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150598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nasals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m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n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ñ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46761"/>
                  </a:ext>
                </a:extLst>
              </a:tr>
              <a:tr h="499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trill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r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66057"/>
                  </a:ext>
                </a:extLst>
              </a:tr>
              <a:tr h="603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fricatives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f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s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z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š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x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ḥ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ʕ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h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66644"/>
                  </a:ext>
                </a:extLst>
              </a:tr>
              <a:tr h="518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affricates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č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ğ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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428211"/>
                  </a:ext>
                </a:extLst>
              </a:tr>
              <a:tr h="610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glides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w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y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83375"/>
                  </a:ext>
                </a:extLst>
              </a:tr>
              <a:tr h="722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laterals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l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TUS Cyberbit Basic" panose="02020603050405020304" pitchFamily="18" charset="0"/>
                          <a:ea typeface="TITUS Cyberbit Basic" panose="02020603050405020304" pitchFamily="18" charset="0"/>
                          <a:cs typeface="TITUS Cyberbit Basic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TUS Cyberbit Basic" panose="02020603050405020304" pitchFamily="18" charset="0"/>
                        <a:ea typeface="TITUS Cyberbit Basic" panose="02020603050405020304" pitchFamily="18" charset="0"/>
                        <a:cs typeface="TITUS Cyberbit Basic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43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81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DE1CC-7852-4763-94D6-ACF37663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Происхождение гуттуральных фонем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862C57-8A11-4708-BB97-27B287150318}"/>
              </a:ext>
            </a:extLst>
          </p:cNvPr>
          <p:cNvSpPr txBox="1"/>
          <p:nvPr/>
        </p:nvSpPr>
        <p:spPr>
          <a:xfrm>
            <a:off x="1695635" y="1890944"/>
            <a:ext cx="744614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TUS Cyberbit Basic" panose="02020603050405020304" pitchFamily="18" charset="0"/>
              </a:rPr>
              <a:t>Рабочая гипотеза:</a:t>
            </a:r>
          </a:p>
          <a:p>
            <a:endParaRPr lang="ru-RU" sz="2800" i="1" dirty="0">
              <a:latin typeface="TITUS Cyberbit Basic" panose="02020603050405020304" pitchFamily="18" charset="0"/>
            </a:endParaRPr>
          </a:p>
          <a:p>
            <a:r>
              <a:rPr lang="en-US" sz="2800" i="1" dirty="0">
                <a:effectLst/>
                <a:latin typeface="TITUS Cyberbit Basic" panose="02020603050405020304" pitchFamily="18" charset="0"/>
              </a:rPr>
              <a:t>ʔ 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&lt;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ʔ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, </a:t>
            </a:r>
            <a:endParaRPr lang="ru-RU" sz="2800" dirty="0">
              <a:effectLst/>
              <a:latin typeface="TITUS Cyberbit Basic" panose="02020603050405020304" pitchFamily="18" charset="0"/>
            </a:endParaRPr>
          </a:p>
          <a:p>
            <a:r>
              <a:rPr lang="en-US" sz="2800" i="1" dirty="0">
                <a:effectLst/>
                <a:latin typeface="TITUS Cyberbit Basic" panose="02020603050405020304" pitchFamily="18" charset="0"/>
              </a:rPr>
              <a:t>ʕ 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&lt;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ʕ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,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ġ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, </a:t>
            </a:r>
            <a:endParaRPr lang="ru-RU" sz="2800" dirty="0">
              <a:effectLst/>
              <a:latin typeface="TITUS Cyberbit Basic" panose="02020603050405020304" pitchFamily="18" charset="0"/>
            </a:endParaRPr>
          </a:p>
          <a:p>
            <a:r>
              <a:rPr lang="en-US" sz="2800" i="1" dirty="0">
                <a:effectLst/>
                <a:latin typeface="TITUS Cyberbit Basic" panose="02020603050405020304" pitchFamily="18" charset="0"/>
              </a:rPr>
              <a:t>h 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&lt;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h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, </a:t>
            </a:r>
            <a:endParaRPr lang="ru-RU" sz="2800" dirty="0">
              <a:effectLst/>
              <a:latin typeface="TITUS Cyberbit Basic" panose="02020603050405020304" pitchFamily="18" charset="0"/>
            </a:endParaRPr>
          </a:p>
          <a:p>
            <a:r>
              <a:rPr lang="en-US" sz="2800" i="1" dirty="0">
                <a:effectLst/>
                <a:latin typeface="TITUS Cyberbit Basic" panose="02020603050405020304" pitchFamily="18" charset="0"/>
              </a:rPr>
              <a:t>ḥ 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&lt;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ḥ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,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ḫ</a:t>
            </a:r>
            <a:r>
              <a:rPr lang="en-US" sz="2800" dirty="0">
                <a:effectLst/>
                <a:latin typeface="TITUS Cyberbit Basic" panose="02020603050405020304" pitchFamily="18" charset="0"/>
              </a:rPr>
              <a:t>, *</a:t>
            </a:r>
            <a:r>
              <a:rPr lang="en-US" sz="2800" i="1" dirty="0">
                <a:effectLst/>
                <a:latin typeface="TITUS Cyberbit Basic" panose="02020603050405020304" pitchFamily="18" charset="0"/>
              </a:rPr>
              <a:t>ġ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741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9555862-80A5-4B0C-A5C1-1A9FE2DBE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37841"/>
              </p:ext>
            </p:extLst>
          </p:nvPr>
        </p:nvGraphicFramePr>
        <p:xfrm>
          <a:off x="981456" y="3630168"/>
          <a:ext cx="9122664" cy="2933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0888">
                  <a:extLst>
                    <a:ext uri="{9D8B030D-6E8A-4147-A177-3AD203B41FA5}">
                      <a16:colId xmlns:a16="http://schemas.microsoft.com/office/drawing/2014/main" val="2861993887"/>
                    </a:ext>
                  </a:extLst>
                </a:gridCol>
                <a:gridCol w="3040888">
                  <a:extLst>
                    <a:ext uri="{9D8B030D-6E8A-4147-A177-3AD203B41FA5}">
                      <a16:colId xmlns:a16="http://schemas.microsoft.com/office/drawing/2014/main" val="981821206"/>
                    </a:ext>
                  </a:extLst>
                </a:gridCol>
                <a:gridCol w="3040888">
                  <a:extLst>
                    <a:ext uri="{9D8B030D-6E8A-4147-A177-3AD203B41FA5}">
                      <a16:colId xmlns:a16="http://schemas.microsoft.com/office/drawing/2014/main" val="1793583714"/>
                    </a:ext>
                  </a:extLst>
                </a:gridCol>
              </a:tblGrid>
              <a:tr h="5866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basic stem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causative stem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868314"/>
                  </a:ext>
                </a:extLst>
              </a:tr>
              <a:tr h="5866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Akkadian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‘to buy’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458654"/>
                  </a:ext>
                </a:extLst>
              </a:tr>
              <a:tr h="5866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ESA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‘to buy’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‘to sell’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94784"/>
                  </a:ext>
                </a:extLst>
              </a:tr>
              <a:tr h="5866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ES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‘to sell’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41517"/>
                  </a:ext>
                </a:extLst>
              </a:tr>
              <a:tr h="5866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MSA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‘to sell’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87151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1A3301AA-1C09-4F0C-8FC3-BD6F7AE24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56" y="258901"/>
            <a:ext cx="107176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asʔam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er </a:t>
            </a:r>
            <a:r>
              <a:rPr kumimoji="0" lang="en-US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verkaufte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[he sold] (Wetter 2010:90; </a:t>
            </a:r>
            <a:r>
              <a:rPr kumimoji="0" lang="en-US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Šä</a:t>
            </a:r>
            <a:r>
              <a:rPr kumimoji="0" lang="en-US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wa-Robit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B </a:t>
            </a:r>
            <a:r>
              <a:rPr kumimoji="0" lang="en-US" altLang="ru-RU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asʔama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sell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Leslau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1997:219)</a:t>
            </a:r>
            <a:r>
              <a:rPr kumimoji="0" lang="en-US" altLang="ru-RU" sz="28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Har. 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asēma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(EDH 140), perhaps also Old 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Amh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. 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šä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m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ä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ta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l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acquisto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Strelcyn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1964:262).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be compared to PS *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ŝʔm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buy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(LS 429), present in 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Akk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. 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š</a:t>
            </a:r>
            <a:r>
              <a:rPr kumimoji="0" lang="en-US" altLang="ru-RU" b="0" i="1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âmu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(CAD 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Š</a:t>
            </a:r>
            <a:r>
              <a:rPr kumimoji="0" lang="en-US" altLang="ru-RU" b="0" i="0" u="none" strike="noStrike" cap="none" normalizeH="0" baseline="-3000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1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350, </a:t>
            </a:r>
            <a:r>
              <a:rPr kumimoji="0" lang="en-US" altLang="ru-RU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AHw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. 1159)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and in ESA, where the basic stem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buy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is opposed to the causative stem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sell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: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Sab. 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</a:t>
            </a:r>
            <a:r>
              <a:rPr kumimoji="0" lang="en-US" altLang="ru-RU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2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buy, to purchase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hs</a:t>
            </a:r>
            <a:r>
              <a:rPr kumimoji="0" lang="en-US" altLang="ru-RU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2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sell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(SD 130, Stein 2010:731),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Qat. 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</a:t>
            </a:r>
            <a:r>
              <a:rPr kumimoji="0" lang="en-US" altLang="ru-RU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2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purchase, buy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, 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</a:t>
            </a:r>
            <a:r>
              <a:rPr kumimoji="0" lang="en-US" altLang="ru-RU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1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</a:t>
            </a:r>
            <a:r>
              <a:rPr kumimoji="0" lang="en-US" altLang="ru-RU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2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sell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(Ricks 164),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Min. 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</a:t>
            </a:r>
            <a:r>
              <a:rPr kumimoji="0" lang="en-US" altLang="ru-RU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2</a:t>
            </a:r>
            <a:r>
              <a:rPr kumimoji="0" lang="en-US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achat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; </a:t>
            </a:r>
            <a:r>
              <a:rPr kumimoji="0" lang="en-US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marchandise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(LM 85).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In MSA, only the basic stem with the meaning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‘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to sell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is attested: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Mhr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. </a:t>
            </a:r>
            <a:r>
              <a:rPr kumimoji="0" lang="en-US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śōm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(JM 369), Hrs. </a:t>
            </a:r>
            <a:r>
              <a:rPr kumimoji="0" lang="en-US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śōm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(JH 117), Jib. </a:t>
            </a:r>
            <a:r>
              <a:rPr kumimoji="0" lang="en-US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śɛ̄m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(JJ 244), </a:t>
            </a:r>
            <a:r>
              <a:rPr kumimoji="0" lang="en-US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Soq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. </a:t>
            </a:r>
            <a:r>
              <a:rPr kumimoji="0" lang="en-US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ŝ</a:t>
            </a:r>
            <a:r>
              <a:rPr kumimoji="0" lang="en-US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TUS Cyberbit Basic" panose="02020603050405020304" pitchFamily="18" charset="0"/>
              </a:rPr>
              <a:t>ó</a:t>
            </a:r>
            <a:r>
              <a:rPr kumimoji="0" lang="en-US" altLang="ru-RU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ʔom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TUS Cyberbit Basic" panose="02020603050405020304" pitchFamily="18" charset="0"/>
                <a:ea typeface="Calibri" panose="020F0502020204030204" pitchFamily="34" charset="0"/>
                <a:cs typeface="TITUS Cyberbit Basic" panose="02020603050405020304" pitchFamily="18" charset="0"/>
              </a:rPr>
              <a:t> (CSOL I 663, LS 429).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6479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923</Words>
  <Application>Microsoft Office PowerPoint</Application>
  <PresentationFormat>Широкоэкранный</PresentationFormat>
  <Paragraphs>253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TITUS Cyberbit Basic</vt:lpstr>
      <vt:lpstr>Тема Office</vt:lpstr>
      <vt:lpstr>Этимологический анализ лексики северного аргобба (южная ветвь эфиосемитских языков)</vt:lpstr>
      <vt:lpstr>Презентация PowerPoint</vt:lpstr>
      <vt:lpstr>Презентация PowerPoint</vt:lpstr>
      <vt:lpstr>Современное состояние различных диалектов аргобба</vt:lpstr>
      <vt:lpstr>Презентация PowerPoint</vt:lpstr>
      <vt:lpstr>Северный аргобба vs. южный аргобба</vt:lpstr>
      <vt:lpstr>Презентация PowerPoint</vt:lpstr>
      <vt:lpstr>Происхождение гуттуральных фонем</vt:lpstr>
      <vt:lpstr>Презентация PowerPoint</vt:lpstr>
      <vt:lpstr>Origin of ʔ, ʕ, ḥ, h in NA (according to the transcription of Wetter 2010)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Этимологический анализ новой лексики северного аргобба (южная ветвь эфиосемитских языков)</dc:title>
  <dc:creator>HP</dc:creator>
  <cp:lastModifiedBy>HP</cp:lastModifiedBy>
  <cp:revision>16</cp:revision>
  <dcterms:created xsi:type="dcterms:W3CDTF">2021-03-31T07:59:40Z</dcterms:created>
  <dcterms:modified xsi:type="dcterms:W3CDTF">2021-04-06T11:29:31Z</dcterms:modified>
</cp:coreProperties>
</file>