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 id="273" r:id="rId18"/>
    <p:sldId id="274" r:id="rId19"/>
    <p:sldId id="275" r:id="rId20"/>
    <p:sldId id="276" r:id="rId21"/>
    <p:sldId id="277" r:id="rId22"/>
    <p:sldId id="278" r:id="rId23"/>
    <p:sldId id="279" r:id="rId24"/>
    <p:sldId id="280" r:id="rId25"/>
  </p:sldIdLst>
  <p:sldSz cx="12192000" cy="6858000"/>
  <p:notesSz cx="12192000" cy="6858000"/>
  <p:defaultTextStyle>
    <a:defPPr>
      <a:defRPr lang="en-US"/>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rgbClr val="000000"/>
        </a:fontRef>
        <a:schemeClr val="tx1"/>
      </a:tcTxStyle>
      <a:tcStyle>
        <a:tcBdr>
          <a:left>
            <a:ln w="12700">
              <a:noFill/>
            </a:ln>
          </a:left>
          <a:right>
            <a:ln w="12700">
              <a:noFill/>
            </a:ln>
          </a:right>
          <a:top>
            <a:ln w="12700">
              <a:noFill/>
            </a:ln>
          </a:top>
          <a:bottom>
            <a:ln w="12700">
              <a:noFill/>
            </a:ln>
          </a:bottom>
          <a:insideH>
            <a:ln w="12700">
              <a:noFill/>
            </a:ln>
          </a:insideH>
          <a:insideV>
            <a:ln w="12700">
              <a:noFill/>
            </a:ln>
          </a:insideV>
        </a:tcBdr>
        <a:fill>
          <a:noFill/>
        </a:fill>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 styleId="{5940675A-B579-460E-94D1-54222C63F5DA}" styleName="No Style, Table Grid">
    <a:wholeTbl>
      <a:tcTxStyle>
        <a:fontRef idx="minor">
          <a:srgbClr val="000000"/>
        </a:fontRef>
        <a:schemeClr val="tx1"/>
      </a:tcTxStyle>
      <a:tcStyle>
        <a:tcBdr>
          <a:left>
            <a:ln w="12700">
              <a:solidFill>
                <a:schemeClr val="tx1"/>
              </a:solidFill>
            </a:ln>
          </a:left>
          <a:right>
            <a:ln w="12700">
              <a:solidFill>
                <a:schemeClr val="tx1"/>
              </a:solidFill>
            </a:ln>
          </a:right>
          <a:top>
            <a:ln w="12700">
              <a:solidFill>
                <a:schemeClr val="tx1"/>
              </a:solidFill>
            </a:ln>
          </a:top>
          <a:bottom>
            <a:ln w="12700">
              <a:solidFill>
                <a:schemeClr val="tx1"/>
              </a:solidFill>
            </a:ln>
          </a:bottom>
          <a:insideH>
            <a:ln w="12700">
              <a:solidFill>
                <a:schemeClr val="tx1"/>
              </a:solidFill>
            </a:ln>
          </a:insideH>
          <a:insideV>
            <a:ln w="12700">
              <a:solidFill>
                <a:schemeClr val="tx1"/>
              </a:solidFill>
            </a:ln>
          </a:insideV>
        </a:tcBdr>
        <a:fill>
          <a:noFill/>
        </a:fill>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 styleId="{5C22544A-7EE6-4342-B048-85BDC9FD1C3A}" styleName="Medium Style 2 – Accent 1">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fill>
          <a:solidFill>
            <a:schemeClr val="accent1">
              <a:tint val="40000"/>
            </a:schemeClr>
          </a:solidFill>
        </a:fill>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a:solidFill>
                <a:schemeClr val="lt1"/>
              </a:solidFill>
            </a:ln>
          </a:top>
        </a:tcBdr>
        <a:fill>
          <a:solidFill>
            <a:schemeClr val="accent1"/>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1"/>
          </a:solidFill>
        </a:fill>
      </a:tcStyle>
    </a:firstRow>
    <a:neCell>
      <a:tcStyle>
        <a:tcBdr/>
      </a:tcStyle>
    </a:neCell>
    <a:nwCell>
      <a:tcStyle>
        <a:tcBdr/>
      </a:tcStyle>
    </a:nwCell>
  </a:tblStyle>
  <a:tblStyle styleId="{69012ECD-51FC-41F1-AA8D-1B2483CD663E}" styleName="Light Style 2 – Accent 1">
    <a:wholeTbl>
      <a:tcTxStyle>
        <a:fontRef idx="minor">
          <a:srgbClr val="00000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w="12700">
              <a:noFill/>
            </a:ln>
          </a:insideH>
          <a:insideV>
            <a:ln w="12700">
              <a:noFill/>
            </a:ln>
          </a:insideV>
        </a:tcBdr>
        <a:fill>
          <a:noFill/>
        </a:fill>
      </a:tcStyle>
    </a:wholeTbl>
    <a:band1H>
      <a:tcStyle>
        <a:tcBdr>
          <a:top>
            <a:lnRef idx="1">
              <a:schemeClr val="accent1"/>
            </a:lnRef>
          </a:top>
          <a:bottom>
            <a:lnRef idx="1">
              <a:schemeClr val="accent1"/>
            </a:lnRef>
          </a:bottom>
        </a:tcBdr>
      </a:tcStyle>
    </a:band1H>
    <a:band2H>
      <a:tcStyle>
        <a:tcBdr/>
      </a:tcStyle>
    </a:band2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Style>
        <a:tcBdr/>
      </a:tcStyle>
    </a:lastCol>
    <a:firstCol>
      <a:tcStyle>
        <a:tcBdr/>
      </a:tcStyle>
    </a:firstCol>
    <a:lastRow>
      <a:tcStyle>
        <a:tcBdr>
          <a:top>
            <a:ln w="50800">
              <a:solidFill>
                <a:schemeClr val="accent1"/>
              </a:solidFill>
            </a:ln>
          </a:top>
        </a:tcBdr>
      </a:tcStyle>
    </a:lastRow>
    <a:seCell>
      <a:tcStyle>
        <a:tcBdr/>
      </a:tcStyle>
    </a:seCell>
    <a:swCell>
      <a:tcStyle>
        <a:tcBdr/>
      </a:tcStyle>
    </a:swCell>
    <a:firstRow>
      <a:tcTxStyle b="on">
        <a:fontRef idx="minor">
          <a:srgbClr val="000000"/>
        </a:fontRef>
        <a:schemeClr val="bg1"/>
      </a:tcTxStyle>
      <a:tcStyle>
        <a:tcBdr/>
        <a:fillRef idx="1">
          <a:schemeClr val="accent1"/>
        </a:fillRef>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0"/>
  </p:normalViewPr>
  <p:slideViewPr>
    <p:cSldViewPr snapToGrid="0">
      <p:cViewPr varScale="1">
        <p:scale>
          <a:sx n="102" d="100"/>
          <a:sy n="102" d="100"/>
        </p:scale>
        <p:origin x="952" y="168"/>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Title Slide">
    <p:spTree>
      <p:nvGrpSpPr>
        <p:cNvPr id="1" name=""/>
        <p:cNvGrpSpPr/>
        <p:nvPr/>
      </p:nvGrpSpPr>
      <p:grpSpPr bwMode="auto">
        <a:xfrm>
          <a:off x="0" y="0"/>
          <a:ext cx="0" cy="0"/>
          <a:chOff x="0" y="0"/>
          <a:chExt cx="0" cy="0"/>
        </a:xfrm>
      </p:grpSpPr>
      <p:sp>
        <p:nvSpPr>
          <p:cNvPr id="2" name="Title 1"/>
          <p:cNvSpPr>
            <a:spLocks noGrp="1"/>
          </p:cNvSpPr>
          <p:nvPr>
            <p:ph type="ctrTitle"/>
          </p:nvPr>
        </p:nvSpPr>
        <p:spPr bwMode="auto">
          <a:xfrm>
            <a:off x="1524000" y="1122363"/>
            <a:ext cx="9144000" cy="2387600"/>
          </a:xfrm>
        </p:spPr>
        <p:txBody>
          <a:bodyPr anchor="b"/>
          <a:lstStyle>
            <a:lvl1pPr algn="ctr">
              <a:defRPr sz="6000"/>
            </a:lvl1pPr>
          </a:lstStyle>
          <a:p>
            <a:pPr>
              <a:defRPr/>
            </a:pPr>
            <a:r>
              <a:rPr lang="en-GB"/>
              <a:t>Click to edit Master title style</a:t>
            </a:r>
            <a:endParaRPr lang="en-US"/>
          </a:p>
        </p:txBody>
      </p:sp>
      <p:sp>
        <p:nvSpPr>
          <p:cNvPr id="3" name="Subtitle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n-GB"/>
              <a:t>Click to edit Master subtitle style</a:t>
            </a:r>
            <a:endParaRPr lang="en-US"/>
          </a:p>
        </p:txBody>
      </p:sp>
      <p:sp>
        <p:nvSpPr>
          <p:cNvPr id="4" name="Date Placeholder 3"/>
          <p:cNvSpPr>
            <a:spLocks noGrp="1"/>
          </p:cNvSpPr>
          <p:nvPr>
            <p:ph type="dt" sz="half" idx="10"/>
          </p:nvPr>
        </p:nvSpPr>
        <p:spPr bwMode="auto"/>
        <p:txBody>
          <a:bodyPr/>
          <a:lstStyle/>
          <a:p>
            <a:pPr>
              <a:defRPr/>
            </a:pPr>
            <a:fld id="{FF003C1C-AC81-5849-A64B-7870B9A435DD}" type="datetimeFigureOut">
              <a:rPr lang="en-RU"/>
              <a:t>06.07.2025</a:t>
            </a:fld>
            <a:endParaRPr/>
          </a:p>
        </p:txBody>
      </p:sp>
      <p:sp>
        <p:nvSpPr>
          <p:cNvPr id="5" name="Footer Placeholder 4"/>
          <p:cNvSpPr>
            <a:spLocks noGrp="1"/>
          </p:cNvSpPr>
          <p:nvPr>
            <p:ph type="ftr" sz="quarter" idx="11"/>
          </p:nvPr>
        </p:nvSpPr>
        <p:spPr bwMode="auto"/>
        <p:txBody>
          <a:bodyPr/>
          <a:lstStyle/>
          <a:p>
            <a:pPr>
              <a:defRPr/>
            </a:pPr>
            <a:endParaRPr/>
          </a:p>
        </p:txBody>
      </p:sp>
      <p:sp>
        <p:nvSpPr>
          <p:cNvPr id="6" name="Slide Number Placeholder 5"/>
          <p:cNvSpPr>
            <a:spLocks noGrp="1"/>
          </p:cNvSpPr>
          <p:nvPr>
            <p:ph type="sldNum" sz="quarter" idx="12"/>
          </p:nvPr>
        </p:nvSpPr>
        <p:spPr bwMode="auto"/>
        <p:txBody>
          <a:bodyPr/>
          <a:lstStyle/>
          <a:p>
            <a:pPr>
              <a:defRPr/>
            </a:pPr>
            <a:fld id="{4280AA3B-FB9D-6D49-93A4-06AB14619867}" type="slidenum">
              <a:r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le and Vertical Tex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GB"/>
              <a:t>Click to edit Master title style</a:t>
            </a:r>
            <a:endParaRPr lang="en-US"/>
          </a:p>
        </p:txBody>
      </p:sp>
      <p:sp>
        <p:nvSpPr>
          <p:cNvPr id="3" name="Vertical Text Placeholder 2"/>
          <p:cNvSpPr>
            <a:spLocks noGrp="1"/>
          </p:cNvSpPr>
          <p:nvPr>
            <p:ph type="body" orient="vert" idx="1"/>
          </p:nvPr>
        </p:nvSpPr>
        <p:spPr bwMode="auto"/>
        <p:txBody>
          <a:bodyPr vert="eaVert"/>
          <a:lstStyle/>
          <a:p>
            <a:pPr lvl="0">
              <a:defRPr/>
            </a:pPr>
            <a:r>
              <a:rPr lang="en-GB"/>
              <a:t>Click to edit Master text styles</a:t>
            </a:r>
            <a:endParaRPr/>
          </a:p>
          <a:p>
            <a:pPr lvl="1">
              <a:defRPr/>
            </a:pPr>
            <a:r>
              <a:rPr lang="en-GB"/>
              <a:t>Second level</a:t>
            </a:r>
            <a:endParaRPr/>
          </a:p>
          <a:p>
            <a:pPr lvl="2">
              <a:defRPr/>
            </a:pPr>
            <a:r>
              <a:rPr lang="en-GB"/>
              <a:t>Third level</a:t>
            </a:r>
            <a:endParaRPr/>
          </a:p>
          <a:p>
            <a:pPr lvl="3">
              <a:defRPr/>
            </a:pPr>
            <a:r>
              <a:rPr lang="en-GB"/>
              <a:t>Fourth level</a:t>
            </a:r>
            <a:endParaRPr/>
          </a:p>
          <a:p>
            <a:pPr lvl="4">
              <a:defRPr/>
            </a:pPr>
            <a:r>
              <a:rPr lang="en-GB"/>
              <a:t>Fifth level</a:t>
            </a:r>
            <a:endParaRPr lang="en-US"/>
          </a:p>
        </p:txBody>
      </p:sp>
      <p:sp>
        <p:nvSpPr>
          <p:cNvPr id="4" name="Date Placeholder 3"/>
          <p:cNvSpPr>
            <a:spLocks noGrp="1"/>
          </p:cNvSpPr>
          <p:nvPr>
            <p:ph type="dt" sz="half" idx="10"/>
          </p:nvPr>
        </p:nvSpPr>
        <p:spPr bwMode="auto"/>
        <p:txBody>
          <a:bodyPr/>
          <a:lstStyle/>
          <a:p>
            <a:pPr>
              <a:defRPr/>
            </a:pPr>
            <a:fld id="{FF003C1C-AC81-5849-A64B-7870B9A435DD}" type="datetimeFigureOut">
              <a:rPr lang="en-RU"/>
              <a:t>06.07.2025</a:t>
            </a:fld>
            <a:endParaRPr/>
          </a:p>
        </p:txBody>
      </p:sp>
      <p:sp>
        <p:nvSpPr>
          <p:cNvPr id="5" name="Footer Placeholder 4"/>
          <p:cNvSpPr>
            <a:spLocks noGrp="1"/>
          </p:cNvSpPr>
          <p:nvPr>
            <p:ph type="ftr" sz="quarter" idx="11"/>
          </p:nvPr>
        </p:nvSpPr>
        <p:spPr bwMode="auto"/>
        <p:txBody>
          <a:bodyPr/>
          <a:lstStyle/>
          <a:p>
            <a:pPr>
              <a:defRPr/>
            </a:pPr>
            <a:endParaRPr/>
          </a:p>
        </p:txBody>
      </p:sp>
      <p:sp>
        <p:nvSpPr>
          <p:cNvPr id="6" name="Slide Number Placeholder 5"/>
          <p:cNvSpPr>
            <a:spLocks noGrp="1"/>
          </p:cNvSpPr>
          <p:nvPr>
            <p:ph type="sldNum" sz="quarter" idx="12"/>
          </p:nvPr>
        </p:nvSpPr>
        <p:spPr bwMode="auto"/>
        <p:txBody>
          <a:bodyPr/>
          <a:lstStyle/>
          <a:p>
            <a:pPr>
              <a:defRPr/>
            </a:pPr>
            <a:fld id="{4280AA3B-FB9D-6D49-93A4-06AB14619867}" type="slidenum">
              <a:r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cal Title and Text">
    <p:spTree>
      <p:nvGrpSpPr>
        <p:cNvPr id="1" name=""/>
        <p:cNvGrpSpPr/>
        <p:nvPr/>
      </p:nvGrpSpPr>
      <p:grpSpPr bwMode="auto">
        <a:xfrm>
          <a:off x="0" y="0"/>
          <a:ext cx="0" cy="0"/>
          <a:chOff x="0" y="0"/>
          <a:chExt cx="0" cy="0"/>
        </a:xfrm>
      </p:grpSpPr>
      <p:sp>
        <p:nvSpPr>
          <p:cNvPr id="2" name="Vertical Title 1"/>
          <p:cNvSpPr>
            <a:spLocks noGrp="1"/>
          </p:cNvSpPr>
          <p:nvPr>
            <p:ph type="title" orient="vert"/>
          </p:nvPr>
        </p:nvSpPr>
        <p:spPr bwMode="auto">
          <a:xfrm>
            <a:off x="8724900" y="365125"/>
            <a:ext cx="2628900" cy="5811838"/>
          </a:xfrm>
        </p:spPr>
        <p:txBody>
          <a:bodyPr vert="eaVert"/>
          <a:lstStyle/>
          <a:p>
            <a:pPr>
              <a:defRPr/>
            </a:pPr>
            <a:r>
              <a:rPr lang="en-GB"/>
              <a:t>Click to edit Master title style</a:t>
            </a:r>
            <a:endParaRPr lang="en-US"/>
          </a:p>
        </p:txBody>
      </p:sp>
      <p:sp>
        <p:nvSpPr>
          <p:cNvPr id="3" name="Vertical Text Placeholder 2"/>
          <p:cNvSpPr>
            <a:spLocks noGrp="1"/>
          </p:cNvSpPr>
          <p:nvPr>
            <p:ph type="body" orient="vert" idx="1"/>
          </p:nvPr>
        </p:nvSpPr>
        <p:spPr bwMode="auto">
          <a:xfrm>
            <a:off x="838200" y="365125"/>
            <a:ext cx="7734300" cy="5811838"/>
          </a:xfrm>
        </p:spPr>
        <p:txBody>
          <a:bodyPr vert="eaVert"/>
          <a:lstStyle/>
          <a:p>
            <a:pPr lvl="0">
              <a:defRPr/>
            </a:pPr>
            <a:r>
              <a:rPr lang="en-GB"/>
              <a:t>Click to edit Master text styles</a:t>
            </a:r>
            <a:endParaRPr/>
          </a:p>
          <a:p>
            <a:pPr lvl="1">
              <a:defRPr/>
            </a:pPr>
            <a:r>
              <a:rPr lang="en-GB"/>
              <a:t>Second level</a:t>
            </a:r>
            <a:endParaRPr/>
          </a:p>
          <a:p>
            <a:pPr lvl="2">
              <a:defRPr/>
            </a:pPr>
            <a:r>
              <a:rPr lang="en-GB"/>
              <a:t>Third level</a:t>
            </a:r>
            <a:endParaRPr/>
          </a:p>
          <a:p>
            <a:pPr lvl="3">
              <a:defRPr/>
            </a:pPr>
            <a:r>
              <a:rPr lang="en-GB"/>
              <a:t>Fourth level</a:t>
            </a:r>
            <a:endParaRPr/>
          </a:p>
          <a:p>
            <a:pPr lvl="4">
              <a:defRPr/>
            </a:pPr>
            <a:r>
              <a:rPr lang="en-GB"/>
              <a:t>Fifth level</a:t>
            </a:r>
            <a:endParaRPr lang="en-US"/>
          </a:p>
        </p:txBody>
      </p:sp>
      <p:sp>
        <p:nvSpPr>
          <p:cNvPr id="4" name="Date Placeholder 3"/>
          <p:cNvSpPr>
            <a:spLocks noGrp="1"/>
          </p:cNvSpPr>
          <p:nvPr>
            <p:ph type="dt" sz="half" idx="10"/>
          </p:nvPr>
        </p:nvSpPr>
        <p:spPr bwMode="auto"/>
        <p:txBody>
          <a:bodyPr/>
          <a:lstStyle/>
          <a:p>
            <a:pPr>
              <a:defRPr/>
            </a:pPr>
            <a:fld id="{FF003C1C-AC81-5849-A64B-7870B9A435DD}" type="datetimeFigureOut">
              <a:rPr lang="en-RU"/>
              <a:t>06.07.2025</a:t>
            </a:fld>
            <a:endParaRPr/>
          </a:p>
        </p:txBody>
      </p:sp>
      <p:sp>
        <p:nvSpPr>
          <p:cNvPr id="5" name="Footer Placeholder 4"/>
          <p:cNvSpPr>
            <a:spLocks noGrp="1"/>
          </p:cNvSpPr>
          <p:nvPr>
            <p:ph type="ftr" sz="quarter" idx="11"/>
          </p:nvPr>
        </p:nvSpPr>
        <p:spPr bwMode="auto"/>
        <p:txBody>
          <a:bodyPr/>
          <a:lstStyle/>
          <a:p>
            <a:pPr>
              <a:defRPr/>
            </a:pPr>
            <a:endParaRPr/>
          </a:p>
        </p:txBody>
      </p:sp>
      <p:sp>
        <p:nvSpPr>
          <p:cNvPr id="6" name="Slide Number Placeholder 5"/>
          <p:cNvSpPr>
            <a:spLocks noGrp="1"/>
          </p:cNvSpPr>
          <p:nvPr>
            <p:ph type="sldNum" sz="quarter" idx="12"/>
          </p:nvPr>
        </p:nvSpPr>
        <p:spPr bwMode="auto"/>
        <p:txBody>
          <a:bodyPr/>
          <a:lstStyle/>
          <a:p>
            <a:pPr>
              <a:defRPr/>
            </a:pPr>
            <a:fld id="{4280AA3B-FB9D-6D49-93A4-06AB14619867}" type="slidenum">
              <a:r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le and Conten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GB"/>
              <a:t>Click to edit Master title style</a:t>
            </a:r>
            <a:endParaRPr lang="en-US"/>
          </a:p>
        </p:txBody>
      </p:sp>
      <p:sp>
        <p:nvSpPr>
          <p:cNvPr id="3" name="Content Placeholder 2"/>
          <p:cNvSpPr>
            <a:spLocks noGrp="1"/>
          </p:cNvSpPr>
          <p:nvPr>
            <p:ph idx="1"/>
          </p:nvPr>
        </p:nvSpPr>
        <p:spPr bwMode="auto"/>
        <p:txBody>
          <a:bodyPr/>
          <a:lstStyle/>
          <a:p>
            <a:pPr lvl="0">
              <a:defRPr/>
            </a:pPr>
            <a:r>
              <a:rPr lang="en-GB"/>
              <a:t>Click to edit Master text styles</a:t>
            </a:r>
            <a:endParaRPr/>
          </a:p>
          <a:p>
            <a:pPr lvl="1">
              <a:defRPr/>
            </a:pPr>
            <a:r>
              <a:rPr lang="en-GB"/>
              <a:t>Second level</a:t>
            </a:r>
            <a:endParaRPr/>
          </a:p>
          <a:p>
            <a:pPr lvl="2">
              <a:defRPr/>
            </a:pPr>
            <a:r>
              <a:rPr lang="en-GB"/>
              <a:t>Third level</a:t>
            </a:r>
            <a:endParaRPr/>
          </a:p>
          <a:p>
            <a:pPr lvl="3">
              <a:defRPr/>
            </a:pPr>
            <a:r>
              <a:rPr lang="en-GB"/>
              <a:t>Fourth level</a:t>
            </a:r>
            <a:endParaRPr/>
          </a:p>
          <a:p>
            <a:pPr lvl="4">
              <a:defRPr/>
            </a:pPr>
            <a:r>
              <a:rPr lang="en-GB"/>
              <a:t>Fifth level</a:t>
            </a:r>
            <a:endParaRPr lang="en-US"/>
          </a:p>
        </p:txBody>
      </p:sp>
      <p:sp>
        <p:nvSpPr>
          <p:cNvPr id="4" name="Date Placeholder 3"/>
          <p:cNvSpPr>
            <a:spLocks noGrp="1"/>
          </p:cNvSpPr>
          <p:nvPr>
            <p:ph type="dt" sz="half" idx="10"/>
          </p:nvPr>
        </p:nvSpPr>
        <p:spPr bwMode="auto"/>
        <p:txBody>
          <a:bodyPr/>
          <a:lstStyle/>
          <a:p>
            <a:pPr>
              <a:defRPr/>
            </a:pPr>
            <a:fld id="{FF003C1C-AC81-5849-A64B-7870B9A435DD}" type="datetimeFigureOut">
              <a:rPr lang="en-RU"/>
              <a:t>06.07.2025</a:t>
            </a:fld>
            <a:endParaRPr/>
          </a:p>
        </p:txBody>
      </p:sp>
      <p:sp>
        <p:nvSpPr>
          <p:cNvPr id="5" name="Footer Placeholder 4"/>
          <p:cNvSpPr>
            <a:spLocks noGrp="1"/>
          </p:cNvSpPr>
          <p:nvPr>
            <p:ph type="ftr" sz="quarter" idx="11"/>
          </p:nvPr>
        </p:nvSpPr>
        <p:spPr bwMode="auto"/>
        <p:txBody>
          <a:bodyPr/>
          <a:lstStyle/>
          <a:p>
            <a:pPr>
              <a:defRPr/>
            </a:pPr>
            <a:endParaRPr/>
          </a:p>
        </p:txBody>
      </p:sp>
      <p:sp>
        <p:nvSpPr>
          <p:cNvPr id="6" name="Slide Number Placeholder 5"/>
          <p:cNvSpPr>
            <a:spLocks noGrp="1"/>
          </p:cNvSpPr>
          <p:nvPr>
            <p:ph type="sldNum" sz="quarter" idx="12"/>
          </p:nvPr>
        </p:nvSpPr>
        <p:spPr bwMode="auto"/>
        <p:txBody>
          <a:bodyPr/>
          <a:lstStyle/>
          <a:p>
            <a:pPr>
              <a:defRPr/>
            </a:pPr>
            <a:fld id="{4280AA3B-FB9D-6D49-93A4-06AB14619867}" type="slidenum">
              <a:r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Section Header">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31850" y="1709738"/>
            <a:ext cx="10515600" cy="2852737"/>
          </a:xfrm>
        </p:spPr>
        <p:txBody>
          <a:bodyPr anchor="b"/>
          <a:lstStyle>
            <a:lvl1pPr>
              <a:defRPr sz="6000"/>
            </a:lvl1pPr>
          </a:lstStyle>
          <a:p>
            <a:pPr>
              <a:defRPr/>
            </a:pPr>
            <a:r>
              <a:rPr lang="en-GB"/>
              <a:t>Click to edit Master title style</a:t>
            </a:r>
            <a:endParaRPr lang="en-US"/>
          </a:p>
        </p:txBody>
      </p:sp>
      <p:sp>
        <p:nvSpPr>
          <p:cNvPr id="3" name="Text Placeholder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en-GB"/>
              <a:t>Click to edit Master text styles</a:t>
            </a:r>
            <a:endParaRPr/>
          </a:p>
        </p:txBody>
      </p:sp>
      <p:sp>
        <p:nvSpPr>
          <p:cNvPr id="4" name="Date Placeholder 3"/>
          <p:cNvSpPr>
            <a:spLocks noGrp="1"/>
          </p:cNvSpPr>
          <p:nvPr>
            <p:ph type="dt" sz="half" idx="10"/>
          </p:nvPr>
        </p:nvSpPr>
        <p:spPr bwMode="auto"/>
        <p:txBody>
          <a:bodyPr/>
          <a:lstStyle/>
          <a:p>
            <a:pPr>
              <a:defRPr/>
            </a:pPr>
            <a:fld id="{FF003C1C-AC81-5849-A64B-7870B9A435DD}" type="datetimeFigureOut">
              <a:rPr lang="en-RU"/>
              <a:t>06.07.2025</a:t>
            </a:fld>
            <a:endParaRPr/>
          </a:p>
        </p:txBody>
      </p:sp>
      <p:sp>
        <p:nvSpPr>
          <p:cNvPr id="5" name="Footer Placeholder 4"/>
          <p:cNvSpPr>
            <a:spLocks noGrp="1"/>
          </p:cNvSpPr>
          <p:nvPr>
            <p:ph type="ftr" sz="quarter" idx="11"/>
          </p:nvPr>
        </p:nvSpPr>
        <p:spPr bwMode="auto"/>
        <p:txBody>
          <a:bodyPr/>
          <a:lstStyle/>
          <a:p>
            <a:pPr>
              <a:defRPr/>
            </a:pPr>
            <a:endParaRPr/>
          </a:p>
        </p:txBody>
      </p:sp>
      <p:sp>
        <p:nvSpPr>
          <p:cNvPr id="6" name="Slide Number Placeholder 5"/>
          <p:cNvSpPr>
            <a:spLocks noGrp="1"/>
          </p:cNvSpPr>
          <p:nvPr>
            <p:ph type="sldNum" sz="quarter" idx="12"/>
          </p:nvPr>
        </p:nvSpPr>
        <p:spPr bwMode="auto"/>
        <p:txBody>
          <a:bodyPr/>
          <a:lstStyle/>
          <a:p>
            <a:pPr>
              <a:defRPr/>
            </a:pPr>
            <a:fld id="{4280AA3B-FB9D-6D49-93A4-06AB14619867}" type="slidenum">
              <a:r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Two Conten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GB"/>
              <a:t>Click to edit Master title style</a:t>
            </a:r>
            <a:endParaRPr lang="en-US"/>
          </a:p>
        </p:txBody>
      </p:sp>
      <p:sp>
        <p:nvSpPr>
          <p:cNvPr id="3" name="Content Placeholder 2"/>
          <p:cNvSpPr>
            <a:spLocks noGrp="1"/>
          </p:cNvSpPr>
          <p:nvPr>
            <p:ph sz="half" idx="1"/>
          </p:nvPr>
        </p:nvSpPr>
        <p:spPr bwMode="auto">
          <a:xfrm>
            <a:off x="838200" y="1825625"/>
            <a:ext cx="5181600" cy="4351338"/>
          </a:xfrm>
        </p:spPr>
        <p:txBody>
          <a:bodyPr/>
          <a:lstStyle/>
          <a:p>
            <a:pPr lvl="0">
              <a:defRPr/>
            </a:pPr>
            <a:r>
              <a:rPr lang="en-GB"/>
              <a:t>Click to edit Master text styles</a:t>
            </a:r>
            <a:endParaRPr/>
          </a:p>
          <a:p>
            <a:pPr lvl="1">
              <a:defRPr/>
            </a:pPr>
            <a:r>
              <a:rPr lang="en-GB"/>
              <a:t>Second level</a:t>
            </a:r>
            <a:endParaRPr/>
          </a:p>
          <a:p>
            <a:pPr lvl="2">
              <a:defRPr/>
            </a:pPr>
            <a:r>
              <a:rPr lang="en-GB"/>
              <a:t>Third level</a:t>
            </a:r>
            <a:endParaRPr/>
          </a:p>
          <a:p>
            <a:pPr lvl="3">
              <a:defRPr/>
            </a:pPr>
            <a:r>
              <a:rPr lang="en-GB"/>
              <a:t>Fourth level</a:t>
            </a:r>
            <a:endParaRPr/>
          </a:p>
          <a:p>
            <a:pPr lvl="4">
              <a:defRPr/>
            </a:pPr>
            <a:r>
              <a:rPr lang="en-GB"/>
              <a:t>Fifth level</a:t>
            </a:r>
            <a:endParaRPr lang="en-US"/>
          </a:p>
        </p:txBody>
      </p:sp>
      <p:sp>
        <p:nvSpPr>
          <p:cNvPr id="4" name="Content Placeholder 3"/>
          <p:cNvSpPr>
            <a:spLocks noGrp="1"/>
          </p:cNvSpPr>
          <p:nvPr>
            <p:ph sz="half" idx="2"/>
          </p:nvPr>
        </p:nvSpPr>
        <p:spPr bwMode="auto">
          <a:xfrm>
            <a:off x="6172200" y="1825625"/>
            <a:ext cx="5181600" cy="4351338"/>
          </a:xfrm>
        </p:spPr>
        <p:txBody>
          <a:bodyPr/>
          <a:lstStyle/>
          <a:p>
            <a:pPr lvl="0">
              <a:defRPr/>
            </a:pPr>
            <a:r>
              <a:rPr lang="en-GB"/>
              <a:t>Click to edit Master text styles</a:t>
            </a:r>
            <a:endParaRPr/>
          </a:p>
          <a:p>
            <a:pPr lvl="1">
              <a:defRPr/>
            </a:pPr>
            <a:r>
              <a:rPr lang="en-GB"/>
              <a:t>Second level</a:t>
            </a:r>
            <a:endParaRPr/>
          </a:p>
          <a:p>
            <a:pPr lvl="2">
              <a:defRPr/>
            </a:pPr>
            <a:r>
              <a:rPr lang="en-GB"/>
              <a:t>Third level</a:t>
            </a:r>
            <a:endParaRPr/>
          </a:p>
          <a:p>
            <a:pPr lvl="3">
              <a:defRPr/>
            </a:pPr>
            <a:r>
              <a:rPr lang="en-GB"/>
              <a:t>Fourth level</a:t>
            </a:r>
            <a:endParaRPr/>
          </a:p>
          <a:p>
            <a:pPr lvl="4">
              <a:defRPr/>
            </a:pPr>
            <a:r>
              <a:rPr lang="en-GB"/>
              <a:t>Fifth level</a:t>
            </a:r>
            <a:endParaRPr lang="en-US"/>
          </a:p>
        </p:txBody>
      </p:sp>
      <p:sp>
        <p:nvSpPr>
          <p:cNvPr id="5" name="Date Placeholder 4"/>
          <p:cNvSpPr>
            <a:spLocks noGrp="1"/>
          </p:cNvSpPr>
          <p:nvPr>
            <p:ph type="dt" sz="half" idx="10"/>
          </p:nvPr>
        </p:nvSpPr>
        <p:spPr bwMode="auto"/>
        <p:txBody>
          <a:bodyPr/>
          <a:lstStyle/>
          <a:p>
            <a:pPr>
              <a:defRPr/>
            </a:pPr>
            <a:fld id="{FF003C1C-AC81-5849-A64B-7870B9A435DD}" type="datetimeFigureOut">
              <a:rPr lang="en-RU"/>
              <a:t>06.07.2025</a:t>
            </a:fld>
            <a:endParaRPr/>
          </a:p>
        </p:txBody>
      </p:sp>
      <p:sp>
        <p:nvSpPr>
          <p:cNvPr id="6" name="Footer Placeholder 5"/>
          <p:cNvSpPr>
            <a:spLocks noGrp="1"/>
          </p:cNvSpPr>
          <p:nvPr>
            <p:ph type="ftr" sz="quarter" idx="11"/>
          </p:nvPr>
        </p:nvSpPr>
        <p:spPr bwMode="auto"/>
        <p:txBody>
          <a:bodyPr/>
          <a:lstStyle/>
          <a:p>
            <a:pPr>
              <a:defRPr/>
            </a:pPr>
            <a:endParaRPr/>
          </a:p>
        </p:txBody>
      </p:sp>
      <p:sp>
        <p:nvSpPr>
          <p:cNvPr id="7" name="Slide Number Placeholder 6"/>
          <p:cNvSpPr>
            <a:spLocks noGrp="1"/>
          </p:cNvSpPr>
          <p:nvPr>
            <p:ph type="sldNum" sz="quarter" idx="12"/>
          </p:nvPr>
        </p:nvSpPr>
        <p:spPr bwMode="auto"/>
        <p:txBody>
          <a:bodyPr/>
          <a:lstStyle/>
          <a:p>
            <a:pPr>
              <a:defRPr/>
            </a:pPr>
            <a:fld id="{4280AA3B-FB9D-6D49-93A4-06AB14619867}" type="slidenum">
              <a:r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Comparis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39788" y="365125"/>
            <a:ext cx="10515600" cy="1325563"/>
          </a:xfrm>
        </p:spPr>
        <p:txBody>
          <a:bodyPr/>
          <a:lstStyle/>
          <a:p>
            <a:pPr>
              <a:defRPr/>
            </a:pPr>
            <a:r>
              <a:rPr lang="en-GB"/>
              <a:t>Click to edit Master title style</a:t>
            </a:r>
            <a:endParaRPr lang="en-US"/>
          </a:p>
        </p:txBody>
      </p:sp>
      <p:sp>
        <p:nvSpPr>
          <p:cNvPr id="3" name="Text Placeholder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GB"/>
              <a:t>Click to edit Master text styles</a:t>
            </a:r>
            <a:endParaRPr/>
          </a:p>
        </p:txBody>
      </p:sp>
      <p:sp>
        <p:nvSpPr>
          <p:cNvPr id="4" name="Content Placeholder 3"/>
          <p:cNvSpPr>
            <a:spLocks noGrp="1"/>
          </p:cNvSpPr>
          <p:nvPr>
            <p:ph sz="half" idx="2"/>
          </p:nvPr>
        </p:nvSpPr>
        <p:spPr bwMode="auto">
          <a:xfrm>
            <a:off x="839788" y="2505074"/>
            <a:ext cx="5157787" cy="3684588"/>
          </a:xfrm>
        </p:spPr>
        <p:txBody>
          <a:bodyPr/>
          <a:lstStyle/>
          <a:p>
            <a:pPr lvl="0">
              <a:defRPr/>
            </a:pPr>
            <a:r>
              <a:rPr lang="en-GB"/>
              <a:t>Click to edit Master text styles</a:t>
            </a:r>
            <a:endParaRPr/>
          </a:p>
          <a:p>
            <a:pPr lvl="1">
              <a:defRPr/>
            </a:pPr>
            <a:r>
              <a:rPr lang="en-GB"/>
              <a:t>Second level</a:t>
            </a:r>
            <a:endParaRPr/>
          </a:p>
          <a:p>
            <a:pPr lvl="2">
              <a:defRPr/>
            </a:pPr>
            <a:r>
              <a:rPr lang="en-GB"/>
              <a:t>Third level</a:t>
            </a:r>
            <a:endParaRPr/>
          </a:p>
          <a:p>
            <a:pPr lvl="3">
              <a:defRPr/>
            </a:pPr>
            <a:r>
              <a:rPr lang="en-GB"/>
              <a:t>Fourth level</a:t>
            </a:r>
            <a:endParaRPr/>
          </a:p>
          <a:p>
            <a:pPr lvl="4">
              <a:defRPr/>
            </a:pPr>
            <a:r>
              <a:rPr lang="en-GB"/>
              <a:t>Fifth level</a:t>
            </a:r>
            <a:endParaRPr lang="en-US"/>
          </a:p>
        </p:txBody>
      </p:sp>
      <p:sp>
        <p:nvSpPr>
          <p:cNvPr id="5" name="Text Placeholder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GB"/>
              <a:t>Click to edit Master text styles</a:t>
            </a:r>
            <a:endParaRPr/>
          </a:p>
        </p:txBody>
      </p:sp>
      <p:sp>
        <p:nvSpPr>
          <p:cNvPr id="6" name="Content Placeholder 5"/>
          <p:cNvSpPr>
            <a:spLocks noGrp="1"/>
          </p:cNvSpPr>
          <p:nvPr>
            <p:ph sz="quarter" idx="4"/>
          </p:nvPr>
        </p:nvSpPr>
        <p:spPr bwMode="auto">
          <a:xfrm>
            <a:off x="6172200" y="2505074"/>
            <a:ext cx="5183188" cy="3684588"/>
          </a:xfrm>
        </p:spPr>
        <p:txBody>
          <a:bodyPr/>
          <a:lstStyle/>
          <a:p>
            <a:pPr lvl="0">
              <a:defRPr/>
            </a:pPr>
            <a:r>
              <a:rPr lang="en-GB"/>
              <a:t>Click to edit Master text styles</a:t>
            </a:r>
            <a:endParaRPr/>
          </a:p>
          <a:p>
            <a:pPr lvl="1">
              <a:defRPr/>
            </a:pPr>
            <a:r>
              <a:rPr lang="en-GB"/>
              <a:t>Second level</a:t>
            </a:r>
            <a:endParaRPr/>
          </a:p>
          <a:p>
            <a:pPr lvl="2">
              <a:defRPr/>
            </a:pPr>
            <a:r>
              <a:rPr lang="en-GB"/>
              <a:t>Third level</a:t>
            </a:r>
            <a:endParaRPr/>
          </a:p>
          <a:p>
            <a:pPr lvl="3">
              <a:defRPr/>
            </a:pPr>
            <a:r>
              <a:rPr lang="en-GB"/>
              <a:t>Fourth level</a:t>
            </a:r>
            <a:endParaRPr/>
          </a:p>
          <a:p>
            <a:pPr lvl="4">
              <a:defRPr/>
            </a:pPr>
            <a:r>
              <a:rPr lang="en-GB"/>
              <a:t>Fifth level</a:t>
            </a:r>
            <a:endParaRPr lang="en-US"/>
          </a:p>
        </p:txBody>
      </p:sp>
      <p:sp>
        <p:nvSpPr>
          <p:cNvPr id="7" name="Date Placeholder 6"/>
          <p:cNvSpPr>
            <a:spLocks noGrp="1"/>
          </p:cNvSpPr>
          <p:nvPr>
            <p:ph type="dt" sz="half" idx="10"/>
          </p:nvPr>
        </p:nvSpPr>
        <p:spPr bwMode="auto"/>
        <p:txBody>
          <a:bodyPr/>
          <a:lstStyle/>
          <a:p>
            <a:pPr>
              <a:defRPr/>
            </a:pPr>
            <a:fld id="{FF003C1C-AC81-5849-A64B-7870B9A435DD}" type="datetimeFigureOut">
              <a:rPr lang="en-RU"/>
              <a:t>06.07.2025</a:t>
            </a:fld>
            <a:endParaRPr/>
          </a:p>
        </p:txBody>
      </p:sp>
      <p:sp>
        <p:nvSpPr>
          <p:cNvPr id="8" name="Footer Placeholder 7"/>
          <p:cNvSpPr>
            <a:spLocks noGrp="1"/>
          </p:cNvSpPr>
          <p:nvPr>
            <p:ph type="ftr" sz="quarter" idx="11"/>
          </p:nvPr>
        </p:nvSpPr>
        <p:spPr bwMode="auto"/>
        <p:txBody>
          <a:bodyPr/>
          <a:lstStyle/>
          <a:p>
            <a:pPr>
              <a:defRPr/>
            </a:pPr>
            <a:endParaRPr/>
          </a:p>
        </p:txBody>
      </p:sp>
      <p:sp>
        <p:nvSpPr>
          <p:cNvPr id="9" name="Slide Number Placeholder 8"/>
          <p:cNvSpPr>
            <a:spLocks noGrp="1"/>
          </p:cNvSpPr>
          <p:nvPr>
            <p:ph type="sldNum" sz="quarter" idx="12"/>
          </p:nvPr>
        </p:nvSpPr>
        <p:spPr bwMode="auto"/>
        <p:txBody>
          <a:bodyPr/>
          <a:lstStyle/>
          <a:p>
            <a:pPr>
              <a:defRPr/>
            </a:pPr>
            <a:fld id="{4280AA3B-FB9D-6D49-93A4-06AB14619867}" type="slidenum">
              <a:r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le Only">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GB"/>
              <a:t>Click to edit Master title style</a:t>
            </a:r>
            <a:endParaRPr lang="en-US"/>
          </a:p>
        </p:txBody>
      </p:sp>
      <p:sp>
        <p:nvSpPr>
          <p:cNvPr id="3" name="Date Placeholder 2"/>
          <p:cNvSpPr>
            <a:spLocks noGrp="1"/>
          </p:cNvSpPr>
          <p:nvPr>
            <p:ph type="dt" sz="half" idx="10"/>
          </p:nvPr>
        </p:nvSpPr>
        <p:spPr bwMode="auto"/>
        <p:txBody>
          <a:bodyPr/>
          <a:lstStyle/>
          <a:p>
            <a:pPr>
              <a:defRPr/>
            </a:pPr>
            <a:fld id="{FF003C1C-AC81-5849-A64B-7870B9A435DD}" type="datetimeFigureOut">
              <a:rPr lang="en-RU"/>
              <a:t>06.07.2025</a:t>
            </a:fld>
            <a:endParaRPr/>
          </a:p>
        </p:txBody>
      </p:sp>
      <p:sp>
        <p:nvSpPr>
          <p:cNvPr id="4" name="Footer Placeholder 3"/>
          <p:cNvSpPr>
            <a:spLocks noGrp="1"/>
          </p:cNvSpPr>
          <p:nvPr>
            <p:ph type="ftr" sz="quarter" idx="11"/>
          </p:nvPr>
        </p:nvSpPr>
        <p:spPr bwMode="auto"/>
        <p:txBody>
          <a:bodyPr/>
          <a:lstStyle/>
          <a:p>
            <a:pPr>
              <a:defRPr/>
            </a:pPr>
            <a:endParaRPr/>
          </a:p>
        </p:txBody>
      </p:sp>
      <p:sp>
        <p:nvSpPr>
          <p:cNvPr id="5" name="Slide Number Placeholder 4"/>
          <p:cNvSpPr>
            <a:spLocks noGrp="1"/>
          </p:cNvSpPr>
          <p:nvPr>
            <p:ph type="sldNum" sz="quarter" idx="12"/>
          </p:nvPr>
        </p:nvSpPr>
        <p:spPr bwMode="auto"/>
        <p:txBody>
          <a:bodyPr/>
          <a:lstStyle/>
          <a:p>
            <a:pPr>
              <a:defRPr/>
            </a:pPr>
            <a:fld id="{4280AA3B-FB9D-6D49-93A4-06AB14619867}" type="slidenum">
              <a:r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Blank">
    <p:spTree>
      <p:nvGrpSpPr>
        <p:cNvPr id="1" name=""/>
        <p:cNvGrpSpPr/>
        <p:nvPr/>
      </p:nvGrpSpPr>
      <p:grpSpPr bwMode="auto">
        <a:xfrm>
          <a:off x="0" y="0"/>
          <a:ext cx="0" cy="0"/>
          <a:chOff x="0" y="0"/>
          <a:chExt cx="0" cy="0"/>
        </a:xfrm>
      </p:grpSpPr>
      <p:sp>
        <p:nvSpPr>
          <p:cNvPr id="2" name="Date Placeholder 1"/>
          <p:cNvSpPr>
            <a:spLocks noGrp="1"/>
          </p:cNvSpPr>
          <p:nvPr>
            <p:ph type="dt" sz="half" idx="10"/>
          </p:nvPr>
        </p:nvSpPr>
        <p:spPr bwMode="auto"/>
        <p:txBody>
          <a:bodyPr/>
          <a:lstStyle/>
          <a:p>
            <a:pPr>
              <a:defRPr/>
            </a:pPr>
            <a:fld id="{FF003C1C-AC81-5849-A64B-7870B9A435DD}" type="datetimeFigureOut">
              <a:rPr lang="en-RU"/>
              <a:t>06.07.2025</a:t>
            </a:fld>
            <a:endParaRPr/>
          </a:p>
        </p:txBody>
      </p:sp>
      <p:sp>
        <p:nvSpPr>
          <p:cNvPr id="3" name="Footer Placeholder 2"/>
          <p:cNvSpPr>
            <a:spLocks noGrp="1"/>
          </p:cNvSpPr>
          <p:nvPr>
            <p:ph type="ftr" sz="quarter" idx="11"/>
          </p:nvPr>
        </p:nvSpPr>
        <p:spPr bwMode="auto"/>
        <p:txBody>
          <a:bodyPr/>
          <a:lstStyle/>
          <a:p>
            <a:pPr>
              <a:defRPr/>
            </a:pPr>
            <a:endParaRPr/>
          </a:p>
        </p:txBody>
      </p:sp>
      <p:sp>
        <p:nvSpPr>
          <p:cNvPr id="4" name="Slide Number Placeholder 3"/>
          <p:cNvSpPr>
            <a:spLocks noGrp="1"/>
          </p:cNvSpPr>
          <p:nvPr>
            <p:ph type="sldNum" sz="quarter" idx="12"/>
          </p:nvPr>
        </p:nvSpPr>
        <p:spPr bwMode="auto"/>
        <p:txBody>
          <a:bodyPr/>
          <a:lstStyle/>
          <a:p>
            <a:pPr>
              <a:defRPr/>
            </a:pPr>
            <a:fld id="{4280AA3B-FB9D-6D49-93A4-06AB14619867}" type="slidenum">
              <a:r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Content with Capti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39788" y="457200"/>
            <a:ext cx="3932237" cy="1600200"/>
          </a:xfrm>
        </p:spPr>
        <p:txBody>
          <a:bodyPr anchor="b"/>
          <a:lstStyle>
            <a:lvl1pPr>
              <a:defRPr sz="3200"/>
            </a:lvl1pPr>
          </a:lstStyle>
          <a:p>
            <a:pPr>
              <a:defRPr/>
            </a:pPr>
            <a:r>
              <a:rPr lang="en-GB"/>
              <a:t>Click to edit Master title style</a:t>
            </a:r>
            <a:endParaRPr lang="en-US"/>
          </a:p>
        </p:txBody>
      </p:sp>
      <p:sp>
        <p:nvSpPr>
          <p:cNvPr id="3" name="Content Placeholder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en-GB"/>
              <a:t>Click to edit Master text styles</a:t>
            </a:r>
            <a:endParaRPr/>
          </a:p>
          <a:p>
            <a:pPr lvl="1">
              <a:defRPr/>
            </a:pPr>
            <a:r>
              <a:rPr lang="en-GB"/>
              <a:t>Second level</a:t>
            </a:r>
            <a:endParaRPr/>
          </a:p>
          <a:p>
            <a:pPr lvl="2">
              <a:defRPr/>
            </a:pPr>
            <a:r>
              <a:rPr lang="en-GB"/>
              <a:t>Third level</a:t>
            </a:r>
            <a:endParaRPr/>
          </a:p>
          <a:p>
            <a:pPr lvl="3">
              <a:defRPr/>
            </a:pPr>
            <a:r>
              <a:rPr lang="en-GB"/>
              <a:t>Fourth level</a:t>
            </a:r>
            <a:endParaRPr/>
          </a:p>
          <a:p>
            <a:pPr lvl="4">
              <a:defRPr/>
            </a:pPr>
            <a:r>
              <a:rPr lang="en-GB"/>
              <a:t>Fifth level</a:t>
            </a:r>
            <a:endParaRPr lang="en-US"/>
          </a:p>
        </p:txBody>
      </p:sp>
      <p:sp>
        <p:nvSpPr>
          <p:cNvPr id="4" name="Text Placehold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n-GB"/>
              <a:t>Click to edit Master text styles</a:t>
            </a:r>
            <a:endParaRPr/>
          </a:p>
        </p:txBody>
      </p:sp>
      <p:sp>
        <p:nvSpPr>
          <p:cNvPr id="5" name="Date Placeholder 4"/>
          <p:cNvSpPr>
            <a:spLocks noGrp="1"/>
          </p:cNvSpPr>
          <p:nvPr>
            <p:ph type="dt" sz="half" idx="10"/>
          </p:nvPr>
        </p:nvSpPr>
        <p:spPr bwMode="auto"/>
        <p:txBody>
          <a:bodyPr/>
          <a:lstStyle/>
          <a:p>
            <a:pPr>
              <a:defRPr/>
            </a:pPr>
            <a:fld id="{FF003C1C-AC81-5849-A64B-7870B9A435DD}" type="datetimeFigureOut">
              <a:rPr lang="en-RU"/>
              <a:t>06.07.2025</a:t>
            </a:fld>
            <a:endParaRPr/>
          </a:p>
        </p:txBody>
      </p:sp>
      <p:sp>
        <p:nvSpPr>
          <p:cNvPr id="6" name="Footer Placeholder 5"/>
          <p:cNvSpPr>
            <a:spLocks noGrp="1"/>
          </p:cNvSpPr>
          <p:nvPr>
            <p:ph type="ftr" sz="quarter" idx="11"/>
          </p:nvPr>
        </p:nvSpPr>
        <p:spPr bwMode="auto"/>
        <p:txBody>
          <a:bodyPr/>
          <a:lstStyle/>
          <a:p>
            <a:pPr>
              <a:defRPr/>
            </a:pPr>
            <a:endParaRPr/>
          </a:p>
        </p:txBody>
      </p:sp>
      <p:sp>
        <p:nvSpPr>
          <p:cNvPr id="7" name="Slide Number Placeholder 6"/>
          <p:cNvSpPr>
            <a:spLocks noGrp="1"/>
          </p:cNvSpPr>
          <p:nvPr>
            <p:ph type="sldNum" sz="quarter" idx="12"/>
          </p:nvPr>
        </p:nvSpPr>
        <p:spPr bwMode="auto"/>
        <p:txBody>
          <a:bodyPr/>
          <a:lstStyle/>
          <a:p>
            <a:pPr>
              <a:defRPr/>
            </a:pPr>
            <a:fld id="{4280AA3B-FB9D-6D49-93A4-06AB14619867}" type="slidenum">
              <a:r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Picture with Capti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39788" y="457200"/>
            <a:ext cx="3932237" cy="1600200"/>
          </a:xfrm>
        </p:spPr>
        <p:txBody>
          <a:bodyPr anchor="b"/>
          <a:lstStyle>
            <a:lvl1pPr>
              <a:defRPr sz="3200"/>
            </a:lvl1pPr>
          </a:lstStyle>
          <a:p>
            <a:pPr>
              <a:defRPr/>
            </a:pPr>
            <a:r>
              <a:rPr lang="en-GB"/>
              <a:t>Click to edit Master title style</a:t>
            </a:r>
            <a:endParaRPr lang="en-US"/>
          </a:p>
        </p:txBody>
      </p:sp>
      <p:sp>
        <p:nvSpPr>
          <p:cNvPr id="3" name="Picture Placeholder 2"/>
          <p:cNvSpPr>
            <a:spLocks noGrp="1" noChangeAspect="1"/>
          </p:cNvSpPr>
          <p:nvPr>
            <p:ph type="pic" idx="1"/>
          </p:nvPr>
        </p:nvSpPr>
        <p:spPr bwMode="auto">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en-GB"/>
              <a:t>Click icon to add picture</a:t>
            </a:r>
            <a:endParaRPr lang="en-US"/>
          </a:p>
        </p:txBody>
      </p:sp>
      <p:sp>
        <p:nvSpPr>
          <p:cNvPr id="4" name="Text Placehold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n-GB"/>
              <a:t>Click to edit Master text styles</a:t>
            </a:r>
            <a:endParaRPr/>
          </a:p>
        </p:txBody>
      </p:sp>
      <p:sp>
        <p:nvSpPr>
          <p:cNvPr id="5" name="Date Placeholder 4"/>
          <p:cNvSpPr>
            <a:spLocks noGrp="1"/>
          </p:cNvSpPr>
          <p:nvPr>
            <p:ph type="dt" sz="half" idx="10"/>
          </p:nvPr>
        </p:nvSpPr>
        <p:spPr bwMode="auto"/>
        <p:txBody>
          <a:bodyPr/>
          <a:lstStyle/>
          <a:p>
            <a:pPr>
              <a:defRPr/>
            </a:pPr>
            <a:fld id="{FF003C1C-AC81-5849-A64B-7870B9A435DD}" type="datetimeFigureOut">
              <a:rPr lang="en-RU"/>
              <a:t>06.07.2025</a:t>
            </a:fld>
            <a:endParaRPr/>
          </a:p>
        </p:txBody>
      </p:sp>
      <p:sp>
        <p:nvSpPr>
          <p:cNvPr id="6" name="Footer Placeholder 5"/>
          <p:cNvSpPr>
            <a:spLocks noGrp="1"/>
          </p:cNvSpPr>
          <p:nvPr>
            <p:ph type="ftr" sz="quarter" idx="11"/>
          </p:nvPr>
        </p:nvSpPr>
        <p:spPr bwMode="auto"/>
        <p:txBody>
          <a:bodyPr/>
          <a:lstStyle/>
          <a:p>
            <a:pPr>
              <a:defRPr/>
            </a:pPr>
            <a:endParaRPr/>
          </a:p>
        </p:txBody>
      </p:sp>
      <p:sp>
        <p:nvSpPr>
          <p:cNvPr id="7" name="Slide Number Placeholder 6"/>
          <p:cNvSpPr>
            <a:spLocks noGrp="1"/>
          </p:cNvSpPr>
          <p:nvPr>
            <p:ph type="sldNum" sz="quarter" idx="12"/>
          </p:nvPr>
        </p:nvSpPr>
        <p:spPr bwMode="auto"/>
        <p:txBody>
          <a:bodyPr/>
          <a:lstStyle/>
          <a:p>
            <a:pPr>
              <a:defRPr/>
            </a:pPr>
            <a:fld id="{4280AA3B-FB9D-6D49-93A4-06AB14619867}" type="slidenum">
              <a:r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en-GB"/>
              <a:t>Click to edit Master title style</a:t>
            </a:r>
            <a:endParaRPr lang="en-US"/>
          </a:p>
        </p:txBody>
      </p:sp>
      <p:sp>
        <p:nvSpPr>
          <p:cNvPr id="3" name="Text Placehold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en-GB"/>
              <a:t>Click to edit Master text styles</a:t>
            </a:r>
            <a:endParaRPr/>
          </a:p>
          <a:p>
            <a:pPr lvl="1">
              <a:defRPr/>
            </a:pPr>
            <a:r>
              <a:rPr lang="en-GB"/>
              <a:t>Second level</a:t>
            </a:r>
            <a:endParaRPr/>
          </a:p>
          <a:p>
            <a:pPr lvl="2">
              <a:defRPr/>
            </a:pPr>
            <a:r>
              <a:rPr lang="en-GB"/>
              <a:t>Third level</a:t>
            </a:r>
            <a:endParaRPr/>
          </a:p>
          <a:p>
            <a:pPr lvl="3">
              <a:defRPr/>
            </a:pPr>
            <a:r>
              <a:rPr lang="en-GB"/>
              <a:t>Fourth level</a:t>
            </a:r>
            <a:endParaRPr/>
          </a:p>
          <a:p>
            <a:pPr lvl="4">
              <a:defRPr/>
            </a:pPr>
            <a:r>
              <a:rPr lang="en-GB"/>
              <a:t>Fifth level</a:t>
            </a:r>
            <a:endParaRPr lang="en-US"/>
          </a:p>
        </p:txBody>
      </p:sp>
      <p:sp>
        <p:nvSpPr>
          <p:cNvPr id="4" name="Date Placeholder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F003C1C-AC81-5849-A64B-7870B9A435DD}" type="datetimeFigureOut">
              <a:rPr lang="en-RU"/>
              <a:t>06.07.2025</a:t>
            </a:fld>
            <a:endParaRPr/>
          </a:p>
        </p:txBody>
      </p:sp>
      <p:sp>
        <p:nvSpPr>
          <p:cNvPr id="5" name="Footer Placeholder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a:p>
        </p:txBody>
      </p:sp>
      <p:sp>
        <p:nvSpPr>
          <p:cNvPr id="6" name="Slide Number Placeholder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280AA3B-FB9D-6D49-93A4-06AB14619867}" type="slidenum">
              <a:r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applewebdata://F0276200-538E-46A4-A865-795B41562926/#_ftn2" TargetMode="External"/><Relationship Id="rId2" Type="http://schemas.openxmlformats.org/officeDocument/2006/relationships/hyperlink" Target="applewebdata://F0276200-538E-46A4-A865-795B41562926/#_ftn1" TargetMode="External"/><Relationship Id="rId1" Type="http://schemas.openxmlformats.org/officeDocument/2006/relationships/slideLayout" Target="../slideLayouts/slideLayout2.xml"/><Relationship Id="rId6" Type="http://schemas.openxmlformats.org/officeDocument/2006/relationships/hyperlink" Target="applewebdata://F0276200-538E-46A4-A865-795B41562926/#_ftn5" TargetMode="External"/><Relationship Id="rId5" Type="http://schemas.openxmlformats.org/officeDocument/2006/relationships/hyperlink" Target="applewebdata://F0276200-538E-46A4-A865-795B41562926/#_ftn4" TargetMode="External"/><Relationship Id="rId4" Type="http://schemas.openxmlformats.org/officeDocument/2006/relationships/hyperlink" Target="applewebdata://F0276200-538E-46A4-A865-795B41562926/#_ftn3"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ctrTitle"/>
          </p:nvPr>
        </p:nvSpPr>
        <p:spPr bwMode="auto">
          <a:xfrm>
            <a:off x="650929" y="449452"/>
            <a:ext cx="10755823" cy="2526224"/>
          </a:xfrm>
        </p:spPr>
        <p:txBody>
          <a:bodyPr>
            <a:noAutofit/>
          </a:bodyPr>
          <a:lstStyle/>
          <a:p>
            <a:pPr indent="457200">
              <a:lnSpc>
                <a:spcPct val="150000"/>
              </a:lnSpc>
              <a:defRPr/>
            </a:pPr>
            <a:r>
              <a:rPr lang="en-GB" sz="4000" b="1">
                <a:latin typeface="Times New Roman"/>
                <a:ea typeface="Times New Roman"/>
              </a:rPr>
              <a:t>Greek Sources in </a:t>
            </a:r>
            <a:br>
              <a:rPr lang="en-GB" sz="4000" b="1">
                <a:latin typeface="Times New Roman"/>
                <a:ea typeface="Times New Roman"/>
              </a:rPr>
            </a:br>
            <a:r>
              <a:rPr lang="en-GB" sz="4000" b="1">
                <a:latin typeface="Times New Roman"/>
                <a:ea typeface="Times New Roman"/>
              </a:rPr>
              <a:t>the Vulgate of Hosea 1–4</a:t>
            </a:r>
            <a:endParaRPr sz="4000"/>
          </a:p>
        </p:txBody>
      </p:sp>
      <p:sp>
        <p:nvSpPr>
          <p:cNvPr id="3" name="Subtitle 2"/>
          <p:cNvSpPr>
            <a:spLocks noGrp="1"/>
          </p:cNvSpPr>
          <p:nvPr>
            <p:ph type="subTitle" idx="1"/>
          </p:nvPr>
        </p:nvSpPr>
        <p:spPr bwMode="auto">
          <a:xfrm>
            <a:off x="1425844" y="3602038"/>
            <a:ext cx="9242156" cy="2526224"/>
          </a:xfrm>
        </p:spPr>
        <p:txBody>
          <a:bodyPr>
            <a:noAutofit/>
          </a:bodyPr>
          <a:lstStyle/>
          <a:p>
            <a:pPr>
              <a:defRPr/>
            </a:pPr>
            <a:r>
              <a:rPr lang="en-GB" sz="3600">
                <a:latin typeface="Times New Roman"/>
                <a:ea typeface="Times New Roman"/>
                <a:cs typeface="Times New Roman"/>
              </a:rPr>
              <a:t>Maria Yurovitskaya</a:t>
            </a:r>
            <a:br>
              <a:rPr sz="3600">
                <a:latin typeface="Times New Roman"/>
                <a:ea typeface="Times New Roman"/>
                <a:cs typeface="Times New Roman"/>
              </a:rPr>
            </a:br>
            <a:r>
              <a:rPr lang="en-GB" sz="3600">
                <a:latin typeface="Times New Roman"/>
                <a:ea typeface="Times New Roman"/>
                <a:cs typeface="Times New Roman"/>
              </a:rPr>
              <a:t>HSE University</a:t>
            </a:r>
            <a:endParaRPr/>
          </a:p>
          <a:p>
            <a:pPr>
              <a:defRPr/>
            </a:pPr>
            <a:endParaRPr lang="en-GB" sz="3600">
              <a:latin typeface="Times New Roman"/>
              <a:cs typeface="Times New Roman"/>
            </a:endParaRPr>
          </a:p>
        </p:txBody>
      </p:sp>
      <p:sp>
        <p:nvSpPr>
          <p:cNvPr id="4" name="TextBox 3"/>
          <p:cNvSpPr txBox="1"/>
          <p:nvPr/>
        </p:nvSpPr>
        <p:spPr bwMode="auto">
          <a:xfrm>
            <a:off x="6363222" y="6450904"/>
            <a:ext cx="184731" cy="369332"/>
          </a:xfrm>
          <a:prstGeom prst="rect">
            <a:avLst/>
          </a:prstGeom>
          <a:noFill/>
        </p:spPr>
        <p:txBody>
          <a:bodyPr wrap="none" rtlCol="0">
            <a:spAutoFit/>
          </a:bodyPr>
          <a:lstStyle/>
          <a:p>
            <a:pPr>
              <a:defRPr/>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1" y="0"/>
            <a:ext cx="8780744" cy="1377863"/>
          </a:xfrm>
        </p:spPr>
        <p:txBody>
          <a:bodyPr>
            <a:normAutofit/>
          </a:bodyPr>
          <a:lstStyle/>
          <a:p>
            <a:pPr>
              <a:defRPr/>
            </a:pPr>
            <a:r>
              <a:rPr lang="en-GB" sz="3600" b="1">
                <a:highlight>
                  <a:srgbClr val="FFFFFF"/>
                </a:highlight>
                <a:latin typeface="Times New Roman"/>
                <a:ea typeface="Times New Roman"/>
              </a:rPr>
              <a:t>3) The Vulgate corresponds to a Hexaplaric reading in terms of syntactic interpretation. </a:t>
            </a:r>
            <a:endParaRPr sz="3600"/>
          </a:p>
        </p:txBody>
      </p:sp>
      <p:graphicFrame>
        <p:nvGraphicFramePr>
          <p:cNvPr id="4" name="Content Placeholder 3"/>
          <p:cNvGraphicFramePr>
            <a:graphicFrameLocks noGrp="1"/>
          </p:cNvGraphicFramePr>
          <p:nvPr>
            <p:ph idx="1"/>
          </p:nvPr>
        </p:nvGraphicFramePr>
        <p:xfrm>
          <a:off x="154983" y="1503336"/>
          <a:ext cx="11887200" cy="4943959"/>
        </p:xfrm>
        <a:graphic>
          <a:graphicData uri="http://schemas.openxmlformats.org/drawingml/2006/table">
            <a:tbl>
              <a:tblPr bandRow="1">
                <a:tableStyleId>{2D5ABB26-0587-4C30-8999-92F81FD0307C}</a:tableStyleId>
              </a:tblPr>
              <a:tblGrid>
                <a:gridCol w="1085094">
                  <a:extLst>
                    <a:ext uri="{9D8B030D-6E8A-4147-A177-3AD203B41FA5}">
                      <a16:colId xmlns:a16="http://schemas.microsoft.com/office/drawing/2014/main" val="20000"/>
                    </a:ext>
                  </a:extLst>
                </a:gridCol>
                <a:gridCol w="2751235">
                  <a:extLst>
                    <a:ext uri="{9D8B030D-6E8A-4147-A177-3AD203B41FA5}">
                      <a16:colId xmlns:a16="http://schemas.microsoft.com/office/drawing/2014/main" val="20001"/>
                    </a:ext>
                  </a:extLst>
                </a:gridCol>
                <a:gridCol w="1830389">
                  <a:extLst>
                    <a:ext uri="{9D8B030D-6E8A-4147-A177-3AD203B41FA5}">
                      <a16:colId xmlns:a16="http://schemas.microsoft.com/office/drawing/2014/main" val="20002"/>
                    </a:ext>
                  </a:extLst>
                </a:gridCol>
                <a:gridCol w="2810855">
                  <a:extLst>
                    <a:ext uri="{9D8B030D-6E8A-4147-A177-3AD203B41FA5}">
                      <a16:colId xmlns:a16="http://schemas.microsoft.com/office/drawing/2014/main" val="20003"/>
                    </a:ext>
                  </a:extLst>
                </a:gridCol>
                <a:gridCol w="3409627">
                  <a:extLst>
                    <a:ext uri="{9D8B030D-6E8A-4147-A177-3AD203B41FA5}">
                      <a16:colId xmlns:a16="http://schemas.microsoft.com/office/drawing/2014/main" val="20004"/>
                    </a:ext>
                  </a:extLst>
                </a:gridCol>
              </a:tblGrid>
              <a:tr h="970284">
                <a:tc>
                  <a:txBody>
                    <a:bodyPr/>
                    <a:lstStyle/>
                    <a:p>
                      <a:pPr algn="just">
                        <a:lnSpc>
                          <a:spcPct val="150000"/>
                        </a:lnSpc>
                        <a:defRPr/>
                      </a:pPr>
                      <a:r>
                        <a:rPr lang="en-GB" sz="2800">
                          <a:latin typeface="Times New Roman"/>
                          <a:cs typeface="Times New Roman"/>
                        </a:rPr>
                        <a:t>Verse</a:t>
                      </a:r>
                      <a:endParaRPr sz="28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lgn="just">
                        <a:lnSpc>
                          <a:spcPct val="150000"/>
                        </a:lnSpc>
                        <a:defRPr/>
                      </a:pPr>
                      <a:r>
                        <a:rPr lang="en-GB" sz="2800">
                          <a:latin typeface="Times New Roman"/>
                          <a:cs typeface="Times New Roman"/>
                        </a:rPr>
                        <a:t>Vg</a:t>
                      </a:r>
                      <a:endParaRPr sz="28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lgn="just">
                        <a:lnSpc>
                          <a:spcPct val="150000"/>
                        </a:lnSpc>
                        <a:defRPr/>
                      </a:pPr>
                      <a:r>
                        <a:rPr lang="en-GB" sz="2800">
                          <a:latin typeface="Times New Roman"/>
                          <a:cs typeface="Times New Roman"/>
                        </a:rPr>
                        <a:t>MT</a:t>
                      </a:r>
                      <a:endParaRPr sz="28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lgn="just">
                        <a:lnSpc>
                          <a:spcPct val="150000"/>
                        </a:lnSpc>
                        <a:defRPr/>
                      </a:pPr>
                      <a:r>
                        <a:rPr lang="en-GB" sz="2800">
                          <a:latin typeface="Times New Roman"/>
                          <a:cs typeface="Times New Roman"/>
                        </a:rPr>
                        <a:t>Hexapla</a:t>
                      </a:r>
                      <a:endParaRPr sz="28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lgn="just">
                        <a:lnSpc>
                          <a:spcPct val="150000"/>
                        </a:lnSpc>
                        <a:defRPr/>
                      </a:pPr>
                      <a:r>
                        <a:rPr lang="en-GB" sz="2800">
                          <a:latin typeface="Times New Roman"/>
                          <a:cs typeface="Times New Roman"/>
                        </a:rPr>
                        <a:t>LXX</a:t>
                      </a:r>
                      <a:endParaRPr sz="28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extLst>
                  <a:ext uri="{0D108BD9-81ED-4DB2-BD59-A6C34878D82A}">
                    <a16:rowId xmlns:a16="http://schemas.microsoft.com/office/drawing/2014/main" val="10000"/>
                  </a:ext>
                </a:extLst>
              </a:tr>
              <a:tr h="3973675">
                <a:tc>
                  <a:txBody>
                    <a:bodyPr/>
                    <a:lstStyle/>
                    <a:p>
                      <a:pPr algn="just">
                        <a:lnSpc>
                          <a:spcPct val="150000"/>
                        </a:lnSpc>
                        <a:defRPr/>
                      </a:pPr>
                      <a:r>
                        <a:rPr lang="en-GB" sz="2800">
                          <a:latin typeface="Times New Roman"/>
                          <a:cs typeface="Times New Roman"/>
                        </a:rPr>
                        <a:t>4:11</a:t>
                      </a:r>
                      <a:endParaRPr sz="28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lnSpc>
                          <a:spcPct val="150000"/>
                        </a:lnSpc>
                        <a:defRPr/>
                      </a:pPr>
                      <a:r>
                        <a:rPr lang="en-GB" sz="2800">
                          <a:latin typeface="Times New Roman"/>
                          <a:cs typeface="Times New Roman"/>
                        </a:rPr>
                        <a:t>fornicatio et vinum et ebrietas aufert cor</a:t>
                      </a:r>
                    </a:p>
                    <a:p>
                      <a:pPr>
                        <a:lnSpc>
                          <a:spcPct val="150000"/>
                        </a:lnSpc>
                        <a:defRPr/>
                      </a:pPr>
                      <a:r>
                        <a:rPr lang="en-GB" sz="2800">
                          <a:solidFill>
                            <a:schemeClr val="tx1"/>
                          </a:solidFill>
                          <a:latin typeface="Times New Roman"/>
                          <a:ea typeface="Arial"/>
                          <a:cs typeface="Times New Roman"/>
                        </a:rPr>
                        <a:t>‘wine and drunkenness take away the heart’</a:t>
                      </a:r>
                      <a:r>
                        <a:rPr sz="2800">
                          <a:latin typeface="Times New Roman"/>
                          <a:cs typeface="Times New Roman"/>
                        </a:rPr>
                        <a:t> </a:t>
                      </a:r>
                      <a:endParaRPr sz="28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lgn="r">
                        <a:lnSpc>
                          <a:spcPct val="150000"/>
                        </a:lnSpc>
                        <a:defRPr/>
                      </a:pPr>
                      <a:r>
                        <a:rPr lang="he-IL" sz="2800">
                          <a:latin typeface="Times New Roman"/>
                          <a:cs typeface="Times New Roman"/>
                        </a:rPr>
                        <a:t>זְנ֛וּת וְיַיִן וְתִיר֖וֹשׁ יִקַּֽח־לֵֽב  </a:t>
                      </a:r>
                      <a:endParaRPr sz="28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lgn="just">
                        <a:lnSpc>
                          <a:spcPct val="150000"/>
                        </a:lnSpc>
                        <a:defRPr/>
                      </a:pPr>
                      <a:r>
                        <a:rPr lang="en-GB" sz="2800" baseline="30000">
                          <a:latin typeface="Times New Roman"/>
                          <a:cs typeface="Times New Roman"/>
                        </a:rPr>
                        <a:t> </a:t>
                      </a:r>
                      <a:r>
                        <a:rPr lang="el-GR" sz="2800">
                          <a:highlight>
                            <a:srgbClr val="FFFFFF"/>
                          </a:highlight>
                          <a:latin typeface="Times New Roman"/>
                          <a:cs typeface="Times New Roman"/>
                        </a:rPr>
                        <a:t>σʼ και οινος και μεθυσμα αφαιρειται καρδιαν </a:t>
                      </a:r>
                      <a:r>
                        <a:rPr lang="en-GB" sz="2800">
                          <a:highlight>
                            <a:srgbClr val="FFFFFF"/>
                          </a:highlight>
                          <a:latin typeface="Times New Roman"/>
                          <a:cs typeface="Times New Roman"/>
                        </a:rPr>
                        <a:t>Syh</a:t>
                      </a:r>
                      <a:endParaRPr sz="28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lnSpc>
                          <a:spcPct val="150000"/>
                        </a:lnSpc>
                        <a:defRPr/>
                      </a:pPr>
                      <a:r>
                        <a:rPr lang="el-GR" sz="2800">
                          <a:latin typeface="Times New Roman"/>
                          <a:cs typeface="Times New Roman"/>
                        </a:rPr>
                        <a:t>πορνείαν καὶ οἶνον καὶ μέθυσμα ἐδέξατο καρδία </a:t>
                      </a:r>
                      <a:endParaRPr lang="en-GB" sz="2800">
                        <a:latin typeface="Times New Roman"/>
                        <a:cs typeface="Times New Roman"/>
                      </a:endParaRPr>
                    </a:p>
                    <a:p>
                      <a:pPr>
                        <a:lnSpc>
                          <a:spcPct val="150000"/>
                        </a:lnSpc>
                        <a:defRPr/>
                      </a:pPr>
                      <a:r>
                        <a:rPr lang="en-GB" sz="2800">
                          <a:solidFill>
                            <a:schemeClr val="tx1"/>
                          </a:solidFill>
                          <a:latin typeface="Times New Roman"/>
                          <a:ea typeface="Arial"/>
                          <a:cs typeface="Times New Roman"/>
                        </a:rPr>
                        <a:t>‘the heart takes wine and drunkenness’</a:t>
                      </a:r>
                      <a:r>
                        <a:rPr sz="2800">
                          <a:latin typeface="Times New Roman"/>
                          <a:cs typeface="Times New Roman"/>
                        </a:rPr>
                        <a:t> </a:t>
                      </a:r>
                      <a:endParaRPr sz="28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0" y="1"/>
            <a:ext cx="8868427" cy="1690687"/>
          </a:xfrm>
        </p:spPr>
        <p:txBody>
          <a:bodyPr>
            <a:normAutofit/>
          </a:bodyPr>
          <a:lstStyle/>
          <a:p>
            <a:pPr>
              <a:defRPr/>
            </a:pPr>
            <a:r>
              <a:rPr lang="en-GB" sz="3600" b="1">
                <a:latin typeface="Times New Roman"/>
                <a:ea typeface="Times New Roman"/>
              </a:rPr>
              <a:t>4) The Vulgate follows one of the</a:t>
            </a:r>
            <a:r>
              <a:rPr lang="en-GB" sz="3600" b="1">
                <a:highlight>
                  <a:srgbClr val="FFFFFF"/>
                </a:highlight>
                <a:latin typeface="Times New Roman"/>
                <a:ea typeface="Times New Roman"/>
              </a:rPr>
              <a:t> Hexaplaric</a:t>
            </a:r>
            <a:r>
              <a:rPr lang="en-GB" sz="3600" b="1">
                <a:latin typeface="Times New Roman"/>
                <a:ea typeface="Times New Roman"/>
              </a:rPr>
              <a:t> revisions in lexical identification. </a:t>
            </a:r>
            <a:endParaRPr sz="3600"/>
          </a:p>
        </p:txBody>
      </p:sp>
      <p:graphicFrame>
        <p:nvGraphicFramePr>
          <p:cNvPr id="4" name="Content Placeholder 3"/>
          <p:cNvGraphicFramePr>
            <a:graphicFrameLocks noGrp="1"/>
          </p:cNvGraphicFramePr>
          <p:nvPr>
            <p:ph idx="1"/>
          </p:nvPr>
        </p:nvGraphicFramePr>
        <p:xfrm>
          <a:off x="216976" y="1690688"/>
          <a:ext cx="11561736" cy="3763203"/>
        </p:xfrm>
        <a:graphic>
          <a:graphicData uri="http://schemas.openxmlformats.org/drawingml/2006/table">
            <a:tbl>
              <a:tblPr bandRow="1">
                <a:tableStyleId>{2D5ABB26-0587-4C30-8999-92F81FD0307C}</a:tableStyleId>
              </a:tblPr>
              <a:tblGrid>
                <a:gridCol w="2263362">
                  <a:extLst>
                    <a:ext uri="{9D8B030D-6E8A-4147-A177-3AD203B41FA5}">
                      <a16:colId xmlns:a16="http://schemas.microsoft.com/office/drawing/2014/main" val="20000"/>
                    </a:ext>
                  </a:extLst>
                </a:gridCol>
                <a:gridCol w="2301832">
                  <a:extLst>
                    <a:ext uri="{9D8B030D-6E8A-4147-A177-3AD203B41FA5}">
                      <a16:colId xmlns:a16="http://schemas.microsoft.com/office/drawing/2014/main" val="20001"/>
                    </a:ext>
                  </a:extLst>
                </a:gridCol>
                <a:gridCol w="2268490">
                  <a:extLst>
                    <a:ext uri="{9D8B030D-6E8A-4147-A177-3AD203B41FA5}">
                      <a16:colId xmlns:a16="http://schemas.microsoft.com/office/drawing/2014/main" val="20002"/>
                    </a:ext>
                  </a:extLst>
                </a:gridCol>
                <a:gridCol w="2415961">
                  <a:extLst>
                    <a:ext uri="{9D8B030D-6E8A-4147-A177-3AD203B41FA5}">
                      <a16:colId xmlns:a16="http://schemas.microsoft.com/office/drawing/2014/main" val="20003"/>
                    </a:ext>
                  </a:extLst>
                </a:gridCol>
                <a:gridCol w="2312091">
                  <a:extLst>
                    <a:ext uri="{9D8B030D-6E8A-4147-A177-3AD203B41FA5}">
                      <a16:colId xmlns:a16="http://schemas.microsoft.com/office/drawing/2014/main" val="20004"/>
                    </a:ext>
                  </a:extLst>
                </a:gridCol>
              </a:tblGrid>
              <a:tr h="1392938">
                <a:tc>
                  <a:txBody>
                    <a:bodyPr/>
                    <a:lstStyle/>
                    <a:p>
                      <a:pPr algn="just">
                        <a:lnSpc>
                          <a:spcPct val="150000"/>
                        </a:lnSpc>
                        <a:defRPr/>
                      </a:pPr>
                      <a:r>
                        <a:rPr lang="en-GB" sz="3600">
                          <a:latin typeface="Times New Roman"/>
                          <a:cs typeface="Times New Roman"/>
                        </a:rPr>
                        <a:t>Verse</a:t>
                      </a:r>
                      <a:endParaRPr sz="36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lgn="just">
                        <a:lnSpc>
                          <a:spcPct val="150000"/>
                        </a:lnSpc>
                        <a:defRPr/>
                      </a:pPr>
                      <a:r>
                        <a:rPr lang="en-GB" sz="3600">
                          <a:latin typeface="Times New Roman"/>
                          <a:cs typeface="Times New Roman"/>
                        </a:rPr>
                        <a:t>Vg</a:t>
                      </a:r>
                      <a:endParaRPr sz="36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lgn="just">
                        <a:lnSpc>
                          <a:spcPct val="150000"/>
                        </a:lnSpc>
                        <a:defRPr/>
                      </a:pPr>
                      <a:r>
                        <a:rPr lang="en-GB" sz="3600">
                          <a:latin typeface="Times New Roman"/>
                          <a:cs typeface="Times New Roman"/>
                        </a:rPr>
                        <a:t>MT</a:t>
                      </a:r>
                      <a:endParaRPr sz="36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lgn="just">
                        <a:lnSpc>
                          <a:spcPct val="150000"/>
                        </a:lnSpc>
                        <a:defRPr/>
                      </a:pPr>
                      <a:r>
                        <a:rPr lang="en-GB" sz="3600">
                          <a:latin typeface="Times New Roman"/>
                          <a:cs typeface="Times New Roman"/>
                        </a:rPr>
                        <a:t>Hexapla</a:t>
                      </a:r>
                      <a:endParaRPr sz="36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lgn="just">
                        <a:lnSpc>
                          <a:spcPct val="150000"/>
                        </a:lnSpc>
                        <a:defRPr/>
                      </a:pPr>
                      <a:r>
                        <a:rPr lang="en-GB" sz="3600">
                          <a:latin typeface="Times New Roman"/>
                          <a:cs typeface="Times New Roman"/>
                        </a:rPr>
                        <a:t>LXX</a:t>
                      </a:r>
                      <a:endParaRPr sz="36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extLst>
                  <a:ext uri="{0D108BD9-81ED-4DB2-BD59-A6C34878D82A}">
                    <a16:rowId xmlns:a16="http://schemas.microsoft.com/office/drawing/2014/main" val="10000"/>
                  </a:ext>
                </a:extLst>
              </a:tr>
              <a:tr h="1984320">
                <a:tc>
                  <a:txBody>
                    <a:bodyPr/>
                    <a:lstStyle/>
                    <a:p>
                      <a:pPr algn="just">
                        <a:lnSpc>
                          <a:spcPct val="150000"/>
                        </a:lnSpc>
                        <a:defRPr/>
                      </a:pPr>
                      <a:r>
                        <a:rPr lang="en-GB" sz="3600">
                          <a:latin typeface="Times New Roman"/>
                          <a:cs typeface="Times New Roman"/>
                        </a:rPr>
                        <a:t>3:2</a:t>
                      </a:r>
                      <a:endParaRPr sz="36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lgn="just">
                        <a:lnSpc>
                          <a:spcPct val="150000"/>
                        </a:lnSpc>
                        <a:defRPr/>
                      </a:pPr>
                      <a:r>
                        <a:rPr lang="en-GB" sz="3600">
                          <a:latin typeface="Times New Roman"/>
                          <a:cs typeface="Times New Roman"/>
                        </a:rPr>
                        <a:t>et fodi eam</a:t>
                      </a:r>
                    </a:p>
                    <a:p>
                      <a:pPr algn="just">
                        <a:lnSpc>
                          <a:spcPct val="150000"/>
                        </a:lnSpc>
                        <a:defRPr/>
                      </a:pPr>
                      <a:r>
                        <a:rPr lang="en-GB" sz="3600">
                          <a:latin typeface="Times New Roman"/>
                          <a:ea typeface="Times New Roman"/>
                          <a:cs typeface="Times New Roman"/>
                        </a:rPr>
                        <a:t>‘dig’</a:t>
                      </a:r>
                      <a:endParaRPr sz="36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lgn="just">
                        <a:lnSpc>
                          <a:spcPct val="150000"/>
                        </a:lnSpc>
                        <a:defRPr/>
                      </a:pPr>
                      <a:r>
                        <a:rPr lang="he-IL" sz="3600">
                          <a:latin typeface="Times New Roman"/>
                          <a:cs typeface="Times New Roman"/>
                        </a:rPr>
                        <a:t>וָאֶכְּרֶ֣הָ</a:t>
                      </a:r>
                      <a:endParaRPr sz="36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lgn="just">
                        <a:lnSpc>
                          <a:spcPct val="150000"/>
                        </a:lnSpc>
                        <a:defRPr/>
                      </a:pPr>
                      <a:r>
                        <a:rPr lang="el-GR" sz="3600">
                          <a:highlight>
                            <a:srgbClr val="FFFFFF"/>
                          </a:highlight>
                          <a:latin typeface="Times New Roman"/>
                          <a:cs typeface="Times New Roman"/>
                        </a:rPr>
                        <a:t>αʼκαι εσκαψα αυτην </a:t>
                      </a:r>
                      <a:r>
                        <a:rPr lang="en-GB" sz="3600">
                          <a:highlight>
                            <a:srgbClr val="FFFFFF"/>
                          </a:highlight>
                          <a:latin typeface="Times New Roman"/>
                          <a:cs typeface="Times New Roman"/>
                        </a:rPr>
                        <a:t>Syh</a:t>
                      </a:r>
                      <a:endParaRPr sz="36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lgn="just">
                        <a:lnSpc>
                          <a:spcPct val="150000"/>
                        </a:lnSpc>
                        <a:defRPr/>
                      </a:pPr>
                      <a:r>
                        <a:rPr lang="en-GB" sz="3600">
                          <a:latin typeface="Times New Roman"/>
                          <a:cs typeface="Times New Roman"/>
                        </a:rPr>
                        <a:t>καὶ ἐμισθωσάμην</a:t>
                      </a:r>
                      <a:endParaRPr sz="36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extLst>
                  <a:ext uri="{0D108BD9-81ED-4DB2-BD59-A6C34878D82A}">
                    <a16:rowId xmlns:a16="http://schemas.microsoft.com/office/drawing/2014/main" val="10001"/>
                  </a:ext>
                </a:extLst>
              </a:tr>
            </a:tbl>
          </a:graphicData>
        </a:graphic>
      </p:graphicFrame>
      <p:sp>
        <p:nvSpPr>
          <p:cNvPr id="5" name="TextBox 4"/>
          <p:cNvSpPr txBox="1"/>
          <p:nvPr/>
        </p:nvSpPr>
        <p:spPr bwMode="auto">
          <a:xfrm>
            <a:off x="216976" y="5563893"/>
            <a:ext cx="11561736" cy="1215561"/>
          </a:xfrm>
          <a:prstGeom prst="rect">
            <a:avLst/>
          </a:prstGeom>
          <a:noFill/>
        </p:spPr>
        <p:txBody>
          <a:bodyPr wrap="square" rtlCol="0">
            <a:spAutoFit/>
          </a:bodyPr>
          <a:lstStyle/>
          <a:p>
            <a:pPr>
              <a:defRPr/>
            </a:pPr>
            <a:r>
              <a:rPr lang="en-GB" sz="3600">
                <a:latin typeface="Times New Roman"/>
                <a:ea typeface="Times New Roman"/>
                <a:cs typeface="Times New Roman"/>
              </a:rPr>
              <a:t>in Deut 2:6 the Vulgate translates </a:t>
            </a:r>
            <a:r>
              <a:rPr lang="he-IL" sz="3600">
                <a:latin typeface="Times New Roman"/>
                <a:ea typeface="Times New Roman"/>
                <a:cs typeface="Times New Roman"/>
              </a:rPr>
              <a:t>וְגַם־מַ֜יִם תִּכְר֧ו</a:t>
            </a:r>
            <a:r>
              <a:rPr lang="en-GB" sz="3600">
                <a:latin typeface="Times New Roman"/>
                <a:ea typeface="Times New Roman"/>
                <a:cs typeface="Times New Roman"/>
              </a:rPr>
              <a:t>ּ as </a:t>
            </a:r>
            <a:r>
              <a:rPr lang="en-GB" sz="3600" i="1">
                <a:latin typeface="Times New Roman"/>
                <a:ea typeface="Times New Roman"/>
                <a:cs typeface="Times New Roman"/>
              </a:rPr>
              <a:t>aquam emptam haurietis</a:t>
            </a:r>
            <a:endParaRPr sz="3600">
              <a:latin typeface="Times New Roman"/>
              <a:ea typeface="Times New Roman"/>
              <a:cs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0" y="1"/>
            <a:ext cx="8868427" cy="1690687"/>
          </a:xfrm>
        </p:spPr>
        <p:txBody>
          <a:bodyPr>
            <a:normAutofit/>
          </a:bodyPr>
          <a:lstStyle/>
          <a:p>
            <a:pPr>
              <a:defRPr/>
            </a:pPr>
            <a:r>
              <a:rPr lang="en-GB" sz="3600" b="1">
                <a:latin typeface="Times New Roman"/>
                <a:ea typeface="Times New Roman"/>
              </a:rPr>
              <a:t>4) The Vulgate follows one of the</a:t>
            </a:r>
            <a:r>
              <a:rPr lang="en-GB" sz="3600" b="1">
                <a:highlight>
                  <a:srgbClr val="FFFFFF"/>
                </a:highlight>
                <a:latin typeface="Times New Roman"/>
                <a:ea typeface="Times New Roman"/>
              </a:rPr>
              <a:t> Hexaplaric</a:t>
            </a:r>
            <a:r>
              <a:rPr lang="en-GB" sz="3600" b="1">
                <a:latin typeface="Times New Roman"/>
                <a:ea typeface="Times New Roman"/>
              </a:rPr>
              <a:t> revisions in lexical identification. </a:t>
            </a:r>
            <a:endParaRPr sz="3600"/>
          </a:p>
        </p:txBody>
      </p:sp>
      <p:graphicFrame>
        <p:nvGraphicFramePr>
          <p:cNvPr id="4" name="Content Placeholder 3"/>
          <p:cNvGraphicFramePr>
            <a:graphicFrameLocks noGrp="1"/>
          </p:cNvGraphicFramePr>
          <p:nvPr>
            <p:ph idx="1"/>
          </p:nvPr>
        </p:nvGraphicFramePr>
        <p:xfrm>
          <a:off x="100208" y="1277656"/>
          <a:ext cx="11678504" cy="5367616"/>
        </p:xfrm>
        <a:graphic>
          <a:graphicData uri="http://schemas.openxmlformats.org/drawingml/2006/table">
            <a:tbl>
              <a:tblPr bandRow="1">
                <a:tableStyleId>{2D5ABB26-0587-4C30-8999-92F81FD0307C}</a:tableStyleId>
              </a:tblPr>
              <a:tblGrid>
                <a:gridCol w="2286221">
                  <a:extLst>
                    <a:ext uri="{9D8B030D-6E8A-4147-A177-3AD203B41FA5}">
                      <a16:colId xmlns:a16="http://schemas.microsoft.com/office/drawing/2014/main" val="20000"/>
                    </a:ext>
                  </a:extLst>
                </a:gridCol>
                <a:gridCol w="2325079">
                  <a:extLst>
                    <a:ext uri="{9D8B030D-6E8A-4147-A177-3AD203B41FA5}">
                      <a16:colId xmlns:a16="http://schemas.microsoft.com/office/drawing/2014/main" val="20001"/>
                    </a:ext>
                  </a:extLst>
                </a:gridCol>
                <a:gridCol w="2291401">
                  <a:extLst>
                    <a:ext uri="{9D8B030D-6E8A-4147-A177-3AD203B41FA5}">
                      <a16:colId xmlns:a16="http://schemas.microsoft.com/office/drawing/2014/main" val="20002"/>
                    </a:ext>
                  </a:extLst>
                </a:gridCol>
                <a:gridCol w="2440361">
                  <a:extLst>
                    <a:ext uri="{9D8B030D-6E8A-4147-A177-3AD203B41FA5}">
                      <a16:colId xmlns:a16="http://schemas.microsoft.com/office/drawing/2014/main" val="20003"/>
                    </a:ext>
                  </a:extLst>
                </a:gridCol>
                <a:gridCol w="2335442">
                  <a:extLst>
                    <a:ext uri="{9D8B030D-6E8A-4147-A177-3AD203B41FA5}">
                      <a16:colId xmlns:a16="http://schemas.microsoft.com/office/drawing/2014/main" val="20004"/>
                    </a:ext>
                  </a:extLst>
                </a:gridCol>
              </a:tblGrid>
              <a:tr h="676404">
                <a:tc>
                  <a:txBody>
                    <a:bodyPr/>
                    <a:lstStyle/>
                    <a:p>
                      <a:pPr algn="just">
                        <a:lnSpc>
                          <a:spcPct val="150000"/>
                        </a:lnSpc>
                        <a:defRPr/>
                      </a:pPr>
                      <a:r>
                        <a:rPr lang="en-GB" sz="3600">
                          <a:latin typeface="Times New Roman"/>
                          <a:cs typeface="Times New Roman"/>
                        </a:rPr>
                        <a:t>Verse</a:t>
                      </a:r>
                      <a:endParaRPr sz="36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lgn="just">
                        <a:lnSpc>
                          <a:spcPct val="150000"/>
                        </a:lnSpc>
                        <a:defRPr/>
                      </a:pPr>
                      <a:r>
                        <a:rPr lang="en-GB" sz="3600">
                          <a:latin typeface="Times New Roman"/>
                          <a:cs typeface="Times New Roman"/>
                        </a:rPr>
                        <a:t>Vg</a:t>
                      </a:r>
                      <a:endParaRPr sz="36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lgn="just">
                        <a:lnSpc>
                          <a:spcPct val="150000"/>
                        </a:lnSpc>
                        <a:defRPr/>
                      </a:pPr>
                      <a:r>
                        <a:rPr lang="en-GB" sz="3600">
                          <a:latin typeface="Times New Roman"/>
                          <a:cs typeface="Times New Roman"/>
                        </a:rPr>
                        <a:t>MT</a:t>
                      </a:r>
                      <a:endParaRPr sz="36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lgn="just">
                        <a:lnSpc>
                          <a:spcPct val="150000"/>
                        </a:lnSpc>
                        <a:defRPr/>
                      </a:pPr>
                      <a:r>
                        <a:rPr lang="en-GB" sz="3600">
                          <a:latin typeface="Times New Roman"/>
                          <a:cs typeface="Times New Roman"/>
                        </a:rPr>
                        <a:t>Hexapla</a:t>
                      </a:r>
                      <a:endParaRPr sz="36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lgn="just">
                        <a:lnSpc>
                          <a:spcPct val="150000"/>
                        </a:lnSpc>
                        <a:defRPr/>
                      </a:pPr>
                      <a:r>
                        <a:rPr lang="en-GB" sz="3600">
                          <a:latin typeface="Times New Roman"/>
                          <a:cs typeface="Times New Roman"/>
                        </a:rPr>
                        <a:t>LXX</a:t>
                      </a:r>
                      <a:endParaRPr sz="36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extLst>
                  <a:ext uri="{0D108BD9-81ED-4DB2-BD59-A6C34878D82A}">
                    <a16:rowId xmlns:a16="http://schemas.microsoft.com/office/drawing/2014/main" val="10000"/>
                  </a:ext>
                </a:extLst>
              </a:tr>
              <a:tr h="4643271">
                <a:tc>
                  <a:txBody>
                    <a:bodyPr/>
                    <a:lstStyle/>
                    <a:p>
                      <a:pPr algn="just">
                        <a:lnSpc>
                          <a:spcPct val="150000"/>
                        </a:lnSpc>
                        <a:defRPr/>
                      </a:pPr>
                      <a:r>
                        <a:rPr lang="en-GB" sz="2400" b="0">
                          <a:latin typeface="Times New Roman"/>
                          <a:cs typeface="Times New Roman"/>
                        </a:rPr>
                        <a:t>4:5-6</a:t>
                      </a:r>
                      <a:endParaRPr sz="2400" b="0">
                        <a:latin typeface="Times New Roman"/>
                        <a:ea typeface="Times New Roman"/>
                        <a:cs typeface="Times New Roman"/>
                      </a:endParaRPr>
                    </a:p>
                  </a:txBody>
                  <a:tcPr marL="59116" marR="59116"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lnSpc>
                          <a:spcPct val="150000"/>
                        </a:lnSpc>
                        <a:defRPr/>
                      </a:pPr>
                      <a:r>
                        <a:rPr lang="en-GB" sz="2400" b="0">
                          <a:latin typeface="Times New Roman"/>
                          <a:cs typeface="Times New Roman"/>
                        </a:rPr>
                        <a:t>nocte tacere feci matrem tuam conticuit populus meus</a:t>
                      </a:r>
                      <a:endParaRPr sz="2400" b="0">
                        <a:latin typeface="Times New Roman"/>
                        <a:ea typeface="Times New Roman"/>
                        <a:cs typeface="Times New Roman"/>
                      </a:endParaRPr>
                    </a:p>
                  </a:txBody>
                  <a:tcPr marL="59116" marR="59116"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lgn="l">
                        <a:lnSpc>
                          <a:spcPct val="150000"/>
                        </a:lnSpc>
                        <a:defRPr/>
                      </a:pPr>
                      <a:r>
                        <a:rPr lang="he-IL" sz="2400" b="0">
                          <a:latin typeface="Times New Roman"/>
                          <a:cs typeface="Times New Roman"/>
                        </a:rPr>
                        <a:t>לָ֑יְלָה וְדָמִ֖יתִי אִמֶּֽךָ׃</a:t>
                      </a:r>
                      <a:endParaRPr sz="2400" b="0">
                        <a:latin typeface="Times New Roman"/>
                        <a:cs typeface="Times New Roman"/>
                      </a:endParaRPr>
                    </a:p>
                    <a:p>
                      <a:pPr algn="just">
                        <a:lnSpc>
                          <a:spcPct val="150000"/>
                        </a:lnSpc>
                        <a:defRPr/>
                      </a:pPr>
                      <a:r>
                        <a:rPr lang="he-IL" sz="2400" b="0">
                          <a:latin typeface="Times New Roman"/>
                          <a:cs typeface="Times New Roman"/>
                        </a:rPr>
                        <a:t>נִדְמ֥וּ עַמִּ֖י </a:t>
                      </a:r>
                      <a:endParaRPr sz="2400" b="0">
                        <a:latin typeface="Times New Roman"/>
                        <a:ea typeface="Times New Roman"/>
                        <a:cs typeface="Times New Roman"/>
                      </a:endParaRPr>
                    </a:p>
                  </a:txBody>
                  <a:tcPr marL="59116" marR="59116"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lgn="just">
                        <a:lnSpc>
                          <a:spcPct val="150000"/>
                        </a:lnSpc>
                        <a:defRPr/>
                      </a:pPr>
                      <a:r>
                        <a:rPr lang="en-GB" sz="2400" b="0">
                          <a:latin typeface="Times New Roman"/>
                          <a:cs typeface="Times New Roman"/>
                        </a:rPr>
                        <a:t>αʼ νυκτος εσιωπησα σʼ νυκτος σιωπησω θʼ νυκτος εσιωπησα Syh αʼ εσιωπησε λαος μου σʼ εφιμωθη θʼ εσιωπησεν Syh</a:t>
                      </a:r>
                      <a:endParaRPr sz="2400" b="0">
                        <a:latin typeface="Times New Roman"/>
                        <a:ea typeface="Times New Roman"/>
                        <a:cs typeface="Times New Roman"/>
                      </a:endParaRPr>
                    </a:p>
                  </a:txBody>
                  <a:tcPr marL="59116" marR="59116"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lnSpc>
                          <a:spcPct val="150000"/>
                        </a:lnSpc>
                        <a:defRPr/>
                      </a:pPr>
                      <a:r>
                        <a:rPr lang="en-GB" sz="2400" b="0">
                          <a:latin typeface="Times New Roman"/>
                          <a:cs typeface="Times New Roman"/>
                        </a:rPr>
                        <a:t>νυκτὶ ὡμοίωσα τὴν μητέρα σου</a:t>
                      </a:r>
                      <a:endParaRPr sz="2400" b="0">
                        <a:latin typeface="Times New Roman"/>
                        <a:cs typeface="Times New Roman"/>
                      </a:endParaRPr>
                    </a:p>
                    <a:p>
                      <a:pPr algn="just">
                        <a:lnSpc>
                          <a:spcPct val="150000"/>
                        </a:lnSpc>
                        <a:defRPr/>
                      </a:pPr>
                      <a:r>
                        <a:rPr lang="en-GB" sz="2400" b="0">
                          <a:latin typeface="Times New Roman"/>
                          <a:cs typeface="Times New Roman"/>
                        </a:rPr>
                        <a:t>ὡμοιώθη ὁ λαός μου</a:t>
                      </a:r>
                      <a:endParaRPr sz="2400" b="0">
                        <a:latin typeface="Times New Roman"/>
                        <a:ea typeface="Times New Roman"/>
                        <a:cs typeface="Times New Roman"/>
                      </a:endParaRPr>
                    </a:p>
                  </a:txBody>
                  <a:tcPr marL="59116" marR="59116"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Picture 4"/>
          <p:cNvPicPr>
            <a:picLocks noChangeAspect="1"/>
          </p:cNvPicPr>
          <p:nvPr/>
        </p:nvPicPr>
        <p:blipFill>
          <a:blip r:embed="rId2"/>
          <a:stretch/>
        </p:blipFill>
        <p:spPr bwMode="auto">
          <a:xfrm>
            <a:off x="1981056" y="130877"/>
            <a:ext cx="6915294" cy="672712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0" y="1"/>
            <a:ext cx="8217074" cy="1007389"/>
          </a:xfrm>
        </p:spPr>
        <p:txBody>
          <a:bodyPr>
            <a:normAutofit/>
          </a:bodyPr>
          <a:lstStyle/>
          <a:p>
            <a:pPr>
              <a:defRPr/>
            </a:pPr>
            <a:r>
              <a:rPr lang="en-GB" sz="2800" b="1">
                <a:latin typeface="Times New Roman"/>
                <a:ea typeface="Times New Roman"/>
              </a:rPr>
              <a:t>2 Direct borrowings from the Hexaplaric revisions that have no correspondence in the MT</a:t>
            </a:r>
            <a:endParaRPr sz="2800"/>
          </a:p>
        </p:txBody>
      </p:sp>
      <p:graphicFrame>
        <p:nvGraphicFramePr>
          <p:cNvPr id="4" name="Content Placeholder 3"/>
          <p:cNvGraphicFramePr>
            <a:graphicFrameLocks noGrp="1"/>
          </p:cNvGraphicFramePr>
          <p:nvPr>
            <p:ph idx="1"/>
          </p:nvPr>
        </p:nvGraphicFramePr>
        <p:xfrm>
          <a:off x="216977" y="1007390"/>
          <a:ext cx="11758047" cy="3848037"/>
        </p:xfrm>
        <a:graphic>
          <a:graphicData uri="http://schemas.openxmlformats.org/drawingml/2006/table">
            <a:tbl>
              <a:tblPr bandRow="1">
                <a:tableStyleId>{2D5ABB26-0587-4C30-8999-92F81FD0307C}</a:tableStyleId>
              </a:tblPr>
              <a:tblGrid>
                <a:gridCol w="1360210">
                  <a:extLst>
                    <a:ext uri="{9D8B030D-6E8A-4147-A177-3AD203B41FA5}">
                      <a16:colId xmlns:a16="http://schemas.microsoft.com/office/drawing/2014/main" val="20000"/>
                    </a:ext>
                  </a:extLst>
                </a:gridCol>
                <a:gridCol w="2313529">
                  <a:extLst>
                    <a:ext uri="{9D8B030D-6E8A-4147-A177-3AD203B41FA5}">
                      <a16:colId xmlns:a16="http://schemas.microsoft.com/office/drawing/2014/main" val="20001"/>
                    </a:ext>
                  </a:extLst>
                </a:gridCol>
                <a:gridCol w="2575658">
                  <a:extLst>
                    <a:ext uri="{9D8B030D-6E8A-4147-A177-3AD203B41FA5}">
                      <a16:colId xmlns:a16="http://schemas.microsoft.com/office/drawing/2014/main" val="20002"/>
                    </a:ext>
                  </a:extLst>
                </a:gridCol>
                <a:gridCol w="2762149">
                  <a:extLst>
                    <a:ext uri="{9D8B030D-6E8A-4147-A177-3AD203B41FA5}">
                      <a16:colId xmlns:a16="http://schemas.microsoft.com/office/drawing/2014/main" val="20003"/>
                    </a:ext>
                  </a:extLst>
                </a:gridCol>
                <a:gridCol w="2746501">
                  <a:extLst>
                    <a:ext uri="{9D8B030D-6E8A-4147-A177-3AD203B41FA5}">
                      <a16:colId xmlns:a16="http://schemas.microsoft.com/office/drawing/2014/main" val="20004"/>
                    </a:ext>
                  </a:extLst>
                </a:gridCol>
              </a:tblGrid>
              <a:tr h="670540">
                <a:tc>
                  <a:txBody>
                    <a:bodyPr/>
                    <a:lstStyle/>
                    <a:p>
                      <a:pPr algn="just">
                        <a:lnSpc>
                          <a:spcPct val="150000"/>
                        </a:lnSpc>
                        <a:defRPr/>
                      </a:pPr>
                      <a:r>
                        <a:rPr lang="en-GB" sz="3600">
                          <a:latin typeface="Times New Roman"/>
                          <a:cs typeface="Times New Roman"/>
                        </a:rPr>
                        <a:t>Verse</a:t>
                      </a:r>
                      <a:endParaRPr sz="36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lgn="just">
                        <a:lnSpc>
                          <a:spcPct val="150000"/>
                        </a:lnSpc>
                        <a:defRPr/>
                      </a:pPr>
                      <a:r>
                        <a:rPr lang="en-GB" sz="3600">
                          <a:latin typeface="Times New Roman"/>
                          <a:cs typeface="Times New Roman"/>
                        </a:rPr>
                        <a:t>Vg</a:t>
                      </a:r>
                      <a:endParaRPr sz="36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lgn="just">
                        <a:lnSpc>
                          <a:spcPct val="150000"/>
                        </a:lnSpc>
                        <a:defRPr/>
                      </a:pPr>
                      <a:r>
                        <a:rPr lang="en-GB" sz="3600">
                          <a:latin typeface="Times New Roman"/>
                          <a:cs typeface="Times New Roman"/>
                        </a:rPr>
                        <a:t>MT</a:t>
                      </a:r>
                      <a:endParaRPr sz="36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lgn="just">
                        <a:lnSpc>
                          <a:spcPct val="150000"/>
                        </a:lnSpc>
                        <a:defRPr/>
                      </a:pPr>
                      <a:r>
                        <a:rPr lang="en-GB" sz="3600">
                          <a:latin typeface="Times New Roman"/>
                          <a:cs typeface="Times New Roman"/>
                        </a:rPr>
                        <a:t>Hexapla</a:t>
                      </a:r>
                      <a:endParaRPr sz="36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lgn="just">
                        <a:lnSpc>
                          <a:spcPct val="150000"/>
                        </a:lnSpc>
                        <a:defRPr/>
                      </a:pPr>
                      <a:r>
                        <a:rPr lang="en-GB" sz="3600">
                          <a:latin typeface="Times New Roman"/>
                          <a:cs typeface="Times New Roman"/>
                        </a:rPr>
                        <a:t>LXX</a:t>
                      </a:r>
                      <a:endParaRPr sz="36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extLst>
                  <a:ext uri="{0D108BD9-81ED-4DB2-BD59-A6C34878D82A}">
                    <a16:rowId xmlns:a16="http://schemas.microsoft.com/office/drawing/2014/main" val="10000"/>
                  </a:ext>
                </a:extLst>
              </a:tr>
              <a:tr h="2630599">
                <a:tc>
                  <a:txBody>
                    <a:bodyPr/>
                    <a:lstStyle/>
                    <a:p>
                      <a:pPr algn="just">
                        <a:lnSpc>
                          <a:spcPct val="150000"/>
                        </a:lnSpc>
                        <a:defRPr/>
                      </a:pPr>
                      <a:r>
                        <a:rPr lang="en-GB" sz="2800">
                          <a:latin typeface="Times New Roman"/>
                          <a:cs typeface="Times New Roman"/>
                        </a:rPr>
                        <a:t>2:15</a:t>
                      </a:r>
                      <a:endParaRPr lang="ru-RU" sz="2800">
                        <a:latin typeface="Times New Roman"/>
                        <a:cs typeface="Times New Roman"/>
                      </a:endParaRPr>
                    </a:p>
                    <a:p>
                      <a:pPr algn="just">
                        <a:lnSpc>
                          <a:spcPct val="150000"/>
                        </a:lnSpc>
                        <a:defRPr/>
                      </a:pPr>
                      <a:r>
                        <a:rPr lang="en-GB" sz="2800">
                          <a:latin typeface="Times New Roman"/>
                          <a:cs typeface="Times New Roman"/>
                        </a:rPr>
                        <a:t>(17)</a:t>
                      </a:r>
                      <a:endParaRPr sz="28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lnSpc>
                          <a:spcPct val="150000"/>
                        </a:lnSpc>
                        <a:defRPr/>
                      </a:pPr>
                      <a:r>
                        <a:rPr lang="en-GB" sz="2800">
                          <a:latin typeface="Times New Roman"/>
                          <a:cs typeface="Times New Roman"/>
                        </a:rPr>
                        <a:t>vinitores eius </a:t>
                      </a:r>
                      <a:endParaRPr sz="28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lnSpc>
                          <a:spcPct val="150000"/>
                        </a:lnSpc>
                        <a:defRPr/>
                      </a:pPr>
                      <a:r>
                        <a:rPr sz="2800">
                          <a:solidFill>
                            <a:schemeClr val="tx1"/>
                          </a:solidFill>
                          <a:latin typeface="Times New Roman"/>
                          <a:ea typeface="Arial"/>
                          <a:cs typeface="Times New Roman"/>
                        </a:rPr>
                        <a:t> </a:t>
                      </a:r>
                      <a:r>
                        <a:rPr lang="he-IL" sz="2800">
                          <a:solidFill>
                            <a:schemeClr val="tx1"/>
                          </a:solidFill>
                          <a:latin typeface="Times New Roman"/>
                          <a:ea typeface="Arial"/>
                          <a:cs typeface="Times New Roman"/>
                        </a:rPr>
                        <a:t>אֶת־כְּרָמֶ֙יהָ֙</a:t>
                      </a:r>
                      <a:r>
                        <a:rPr sz="2800">
                          <a:latin typeface="Times New Roman"/>
                          <a:cs typeface="Times New Roman"/>
                        </a:rPr>
                        <a:t> </a:t>
                      </a:r>
                      <a:endParaRPr sz="28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lnSpc>
                          <a:spcPct val="150000"/>
                        </a:lnSpc>
                        <a:defRPr/>
                      </a:pPr>
                      <a:r>
                        <a:rPr lang="el-GR" sz="2800">
                          <a:highlight>
                            <a:srgbClr val="FFFFFF"/>
                          </a:highlight>
                          <a:latin typeface="Times New Roman"/>
                          <a:cs typeface="Times New Roman"/>
                        </a:rPr>
                        <a:t>αʼ τους αμπελουργους αυτης </a:t>
                      </a:r>
                      <a:r>
                        <a:rPr sz="2800">
                          <a:highlight>
                            <a:srgbClr val="FFFFFF"/>
                          </a:highlight>
                          <a:latin typeface="Times New Roman"/>
                          <a:cs typeface="Times New Roman"/>
                        </a:rPr>
                        <a:t> </a:t>
                      </a:r>
                      <a:r>
                        <a:rPr lang="el-GR" sz="2800">
                          <a:highlight>
                            <a:srgbClr val="FFFFFF"/>
                          </a:highlight>
                          <a:latin typeface="Times New Roman"/>
                          <a:cs typeface="Times New Roman"/>
                        </a:rPr>
                        <a:t>σʼ τους αμπελωνας αυτης </a:t>
                      </a:r>
                      <a:r>
                        <a:rPr lang="en-GB" sz="2800">
                          <a:highlight>
                            <a:srgbClr val="FFFFFF"/>
                          </a:highlight>
                          <a:latin typeface="Times New Roman"/>
                          <a:cs typeface="Times New Roman"/>
                        </a:rPr>
                        <a:t>Syh</a:t>
                      </a:r>
                      <a:endParaRPr sz="28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lnSpc>
                          <a:spcPct val="150000"/>
                        </a:lnSpc>
                        <a:defRPr/>
                      </a:pPr>
                      <a:r>
                        <a:rPr lang="el-GR" sz="2800">
                          <a:highlight>
                            <a:srgbClr val="FFFFFF"/>
                          </a:highlight>
                          <a:latin typeface="Times New Roman"/>
                          <a:cs typeface="Times New Roman"/>
                        </a:rPr>
                        <a:t> </a:t>
                      </a:r>
                      <a:r>
                        <a:rPr lang="en-GB" sz="2800">
                          <a:highlight>
                            <a:srgbClr val="FFFFFF"/>
                          </a:highlight>
                          <a:latin typeface="Times New Roman"/>
                          <a:cs typeface="Times New Roman"/>
                        </a:rPr>
                        <a:t>τὰ κτήματα αὐτῆς</a:t>
                      </a:r>
                      <a:endParaRPr sz="2800">
                        <a:latin typeface="Times New Roman"/>
                        <a:cs typeface="Times New Roman"/>
                      </a:endParaRPr>
                    </a:p>
                    <a:p>
                      <a:pPr>
                        <a:lnSpc>
                          <a:spcPct val="150000"/>
                        </a:lnSpc>
                        <a:defRPr/>
                      </a:pPr>
                      <a:r>
                        <a:rPr lang="en-GB" sz="2800">
                          <a:latin typeface="Times New Roman"/>
                          <a:cs typeface="Times New Roman"/>
                        </a:rPr>
                        <a:t> </a:t>
                      </a:r>
                      <a:endParaRPr sz="28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extLst>
                  <a:ext uri="{0D108BD9-81ED-4DB2-BD59-A6C34878D82A}">
                    <a16:rowId xmlns:a16="http://schemas.microsoft.com/office/drawing/2014/main" val="10001"/>
                  </a:ext>
                </a:extLst>
              </a:tr>
            </a:tbl>
          </a:graphicData>
        </a:graphic>
      </p:graphicFrame>
      <p:sp>
        <p:nvSpPr>
          <p:cNvPr id="5" name="TextBox 4"/>
          <p:cNvSpPr txBox="1"/>
          <p:nvPr/>
        </p:nvSpPr>
        <p:spPr bwMode="auto">
          <a:xfrm>
            <a:off x="216976" y="5098942"/>
            <a:ext cx="11758048" cy="1631216"/>
          </a:xfrm>
          <a:prstGeom prst="rect">
            <a:avLst/>
          </a:prstGeom>
          <a:noFill/>
        </p:spPr>
        <p:txBody>
          <a:bodyPr wrap="square" rtlCol="0">
            <a:spAutoFit/>
          </a:bodyPr>
          <a:lstStyle/>
          <a:p>
            <a:pPr algn="r">
              <a:defRPr/>
            </a:pPr>
            <a:r>
              <a:rPr lang="he-IL" sz="2000">
                <a:latin typeface="Times New Roman"/>
                <a:cs typeface="Times New Roman"/>
              </a:rPr>
              <a:t>  וְנָתַ֙תִּי לָ֤הּ אֶת־כְּרָמֶ֙יהָ֙ מִשָּׁ֔ם וְאֶת־עֵ֥מֶק עָכ֖וֹר לְפֶ֣תַח תִּקְוָ֑ה וְעָ֤נְתָה שָּׁ֙מָּה֙ כִּימֵ֣י נְעוּרֶ֔יהָ וִּכְי֖וֹם עֲלֹתָ֥הּ מֵאֶֽרֶץ־מִצְרָֽיִם׃</a:t>
            </a:r>
            <a:endParaRPr/>
          </a:p>
          <a:p>
            <a:pPr algn="r">
              <a:defRPr/>
            </a:pPr>
            <a:r>
              <a:rPr lang="he-IL" sz="2000">
                <a:latin typeface="Times New Roman"/>
                <a:cs typeface="Times New Roman"/>
              </a:rPr>
              <a:t> (</a:t>
            </a:r>
            <a:r>
              <a:rPr lang="en-GB" sz="2000">
                <a:latin typeface="Times New Roman"/>
                <a:cs typeface="Times New Roman"/>
              </a:rPr>
              <a:t>Hos. 2:17 WTT)</a:t>
            </a:r>
            <a:endParaRPr/>
          </a:p>
          <a:p>
            <a:pPr>
              <a:defRPr/>
            </a:pPr>
            <a:r>
              <a:rPr lang="ru-RU" sz="2000">
                <a:latin typeface="Times New Roman"/>
                <a:cs typeface="Times New Roman"/>
              </a:rPr>
              <a:t>Букв. И дам ей виноградники ее оттуда</a:t>
            </a:r>
            <a:endParaRPr/>
          </a:p>
          <a:p>
            <a:pPr>
              <a:defRPr/>
            </a:pPr>
            <a:r>
              <a:rPr lang="ru-RU" sz="2000">
                <a:latin typeface="Times New Roman"/>
                <a:cs typeface="Times New Roman"/>
              </a:rPr>
              <a:t>а Долину Вреда</a:t>
            </a:r>
            <a:r>
              <a:rPr lang="ru-RU" sz="2000" b="1">
                <a:latin typeface="Times New Roman"/>
                <a:cs typeface="Times New Roman"/>
              </a:rPr>
              <a:t> </a:t>
            </a:r>
            <a:r>
              <a:rPr lang="ru-RU" sz="2000">
                <a:latin typeface="Times New Roman"/>
                <a:cs typeface="Times New Roman"/>
              </a:rPr>
              <a:t>обращу</a:t>
            </a:r>
            <a:r>
              <a:rPr lang="ru-RU" sz="2000" b="1">
                <a:latin typeface="Times New Roman"/>
                <a:cs typeface="Times New Roman"/>
              </a:rPr>
              <a:t> </a:t>
            </a:r>
            <a:r>
              <a:rPr lang="ru-RU" sz="2000">
                <a:latin typeface="Times New Roman"/>
                <a:cs typeface="Times New Roman"/>
              </a:rPr>
              <a:t>во Врата Надежды.</a:t>
            </a:r>
            <a:br>
              <a:rPr lang="ru-RU" sz="2000">
                <a:latin typeface="Times New Roman"/>
                <a:cs typeface="Times New Roman"/>
              </a:rPr>
            </a:br>
            <a:r>
              <a:rPr lang="ru-RU" sz="2000">
                <a:latin typeface="Times New Roman"/>
                <a:cs typeface="Times New Roman"/>
              </a:rPr>
              <a:t>И даст она там ответ</a:t>
            </a:r>
            <a:r>
              <a:rPr lang="ru-RU" sz="2000" b="1">
                <a:latin typeface="Times New Roman"/>
                <a:cs typeface="Times New Roman"/>
              </a:rPr>
              <a:t> </a:t>
            </a:r>
            <a:r>
              <a:rPr lang="ru-RU" sz="2000">
                <a:latin typeface="Times New Roman"/>
                <a:cs typeface="Times New Roman"/>
              </a:rPr>
              <a:t>– как в юности, как в день выхода из Египта. </a:t>
            </a:r>
            <a:endParaRPr lang="en-GB" sz="2000">
              <a:latin typeface="Times New Roman"/>
              <a:cs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123986" y="123987"/>
            <a:ext cx="8393714" cy="1239864"/>
          </a:xfrm>
        </p:spPr>
        <p:txBody>
          <a:bodyPr>
            <a:normAutofit fontScale="90000"/>
          </a:bodyPr>
          <a:lstStyle/>
          <a:p>
            <a:pPr>
              <a:defRPr/>
            </a:pPr>
            <a:r>
              <a:rPr lang="ru-RU" sz="3600" b="1">
                <a:latin typeface="Times New Roman"/>
                <a:ea typeface="Times New Roman"/>
              </a:rPr>
              <a:t>3</a:t>
            </a:r>
            <a:r>
              <a:rPr lang="en-GB" sz="3600" b="1">
                <a:latin typeface="Times New Roman"/>
                <a:ea typeface="Times New Roman"/>
              </a:rPr>
              <a:t> The dependence of the vocabulary of the Vulgate on the Greek sources in Hos 1–4</a:t>
            </a:r>
            <a:endParaRPr sz="3600"/>
          </a:p>
        </p:txBody>
      </p:sp>
      <p:sp>
        <p:nvSpPr>
          <p:cNvPr id="3" name="Content Placeholder 2"/>
          <p:cNvSpPr>
            <a:spLocks noGrp="1"/>
          </p:cNvSpPr>
          <p:nvPr>
            <p:ph idx="1"/>
          </p:nvPr>
        </p:nvSpPr>
        <p:spPr bwMode="auto">
          <a:xfrm>
            <a:off x="134320" y="1363851"/>
            <a:ext cx="11933693" cy="5129024"/>
          </a:xfrm>
        </p:spPr>
        <p:txBody>
          <a:bodyPr>
            <a:normAutofit/>
          </a:bodyPr>
          <a:lstStyle/>
          <a:p>
            <a:pPr marL="0" indent="0">
              <a:buNone/>
              <a:defRPr/>
            </a:pPr>
            <a:r>
              <a:rPr lang="ru-RU" sz="3600">
                <a:latin typeface="Times New Roman"/>
                <a:ea typeface="Times New Roman"/>
              </a:rPr>
              <a:t>3</a:t>
            </a:r>
            <a:r>
              <a:rPr lang="en-GB" sz="3600">
                <a:latin typeface="Times New Roman"/>
                <a:ea typeface="Times New Roman"/>
              </a:rPr>
              <a:t>.1 Jerome’s translation is based on Greek renderings, which were used in the LXX and later adopted by the revisions as standard equivalents</a:t>
            </a:r>
            <a:endParaRPr lang="en-GB" sz="3600">
              <a:latin typeface="Times New Roman"/>
              <a:ea typeface="Times New Roman"/>
              <a:cs typeface="Times New Roman"/>
            </a:endParaRPr>
          </a:p>
          <a:p>
            <a:pPr marL="0" indent="0">
              <a:buNone/>
              <a:defRPr/>
            </a:pPr>
            <a:endParaRPr lang="en-GB" sz="3200">
              <a:latin typeface="Times New Roman"/>
              <a:cs typeface="Times New Roman"/>
            </a:endParaRPr>
          </a:p>
          <a:p>
            <a:pPr marL="0" indent="0">
              <a:buNone/>
              <a:defRPr/>
            </a:pPr>
            <a:endParaRPr lang="en-GB" sz="3200">
              <a:latin typeface="Times New Roman"/>
              <a:cs typeface="Times New Roman"/>
            </a:endParaRPr>
          </a:p>
          <a:p>
            <a:pPr marL="0" indent="0">
              <a:buNone/>
              <a:defRPr/>
            </a:pPr>
            <a:endParaRPr sz="3200">
              <a:latin typeface="Times New Roman"/>
              <a:cs typeface="Times New Roman"/>
            </a:endParaRPr>
          </a:p>
        </p:txBody>
      </p:sp>
      <p:graphicFrame>
        <p:nvGraphicFramePr>
          <p:cNvPr id="5" name="Table 4"/>
          <p:cNvGraphicFramePr>
            <a:graphicFrameLocks noGrp="1"/>
          </p:cNvGraphicFramePr>
          <p:nvPr/>
        </p:nvGraphicFramePr>
        <p:xfrm>
          <a:off x="174726" y="3030025"/>
          <a:ext cx="11832212" cy="3456940"/>
        </p:xfrm>
        <a:graphic>
          <a:graphicData uri="http://schemas.openxmlformats.org/drawingml/2006/table">
            <a:tbl>
              <a:tblPr firstRow="1" firstCol="1" bandRow="1">
                <a:tableStyleId>{2D5ABB26-0587-4C30-8999-92F81FD0307C}</a:tableStyleId>
              </a:tblPr>
              <a:tblGrid>
                <a:gridCol w="1370101">
                  <a:extLst>
                    <a:ext uri="{9D8B030D-6E8A-4147-A177-3AD203B41FA5}">
                      <a16:colId xmlns:a16="http://schemas.microsoft.com/office/drawing/2014/main" val="20000"/>
                    </a:ext>
                  </a:extLst>
                </a:gridCol>
                <a:gridCol w="1972474">
                  <a:extLst>
                    <a:ext uri="{9D8B030D-6E8A-4147-A177-3AD203B41FA5}">
                      <a16:colId xmlns:a16="http://schemas.microsoft.com/office/drawing/2014/main" val="20001"/>
                    </a:ext>
                  </a:extLst>
                </a:gridCol>
                <a:gridCol w="2045964">
                  <a:extLst>
                    <a:ext uri="{9D8B030D-6E8A-4147-A177-3AD203B41FA5}">
                      <a16:colId xmlns:a16="http://schemas.microsoft.com/office/drawing/2014/main" val="20002"/>
                    </a:ext>
                  </a:extLst>
                </a:gridCol>
                <a:gridCol w="4101116">
                  <a:extLst>
                    <a:ext uri="{9D8B030D-6E8A-4147-A177-3AD203B41FA5}">
                      <a16:colId xmlns:a16="http://schemas.microsoft.com/office/drawing/2014/main" val="20003"/>
                    </a:ext>
                  </a:extLst>
                </a:gridCol>
                <a:gridCol w="2342557">
                  <a:extLst>
                    <a:ext uri="{9D8B030D-6E8A-4147-A177-3AD203B41FA5}">
                      <a16:colId xmlns:a16="http://schemas.microsoft.com/office/drawing/2014/main" val="20004"/>
                    </a:ext>
                  </a:extLst>
                </a:gridCol>
              </a:tblGrid>
              <a:tr h="301898">
                <a:tc>
                  <a:txBody>
                    <a:bodyPr/>
                    <a:lstStyle/>
                    <a:p>
                      <a:pPr algn="just">
                        <a:lnSpc>
                          <a:spcPct val="150000"/>
                        </a:lnSpc>
                        <a:defRPr/>
                      </a:pPr>
                      <a:r>
                        <a:rPr lang="en-GB" sz="2800">
                          <a:latin typeface="Times New Roman"/>
                          <a:cs typeface="Times New Roman"/>
                        </a:rPr>
                        <a:t>Verse</a:t>
                      </a:r>
                      <a:endParaRPr sz="28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lgn="just">
                        <a:lnSpc>
                          <a:spcPct val="150000"/>
                        </a:lnSpc>
                        <a:defRPr/>
                      </a:pPr>
                      <a:r>
                        <a:rPr lang="en-GB" sz="2800">
                          <a:latin typeface="Times New Roman"/>
                          <a:cs typeface="Times New Roman"/>
                        </a:rPr>
                        <a:t>Vg</a:t>
                      </a:r>
                      <a:endParaRPr sz="28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lgn="just">
                        <a:lnSpc>
                          <a:spcPct val="150000"/>
                        </a:lnSpc>
                        <a:defRPr/>
                      </a:pPr>
                      <a:r>
                        <a:rPr lang="en-GB" sz="2800">
                          <a:latin typeface="Times New Roman"/>
                          <a:cs typeface="Times New Roman"/>
                        </a:rPr>
                        <a:t>MT</a:t>
                      </a:r>
                      <a:endParaRPr sz="28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lgn="just">
                        <a:lnSpc>
                          <a:spcPct val="150000"/>
                        </a:lnSpc>
                        <a:defRPr/>
                      </a:pPr>
                      <a:r>
                        <a:rPr lang="en-GB" sz="2800">
                          <a:latin typeface="Times New Roman"/>
                          <a:cs typeface="Times New Roman"/>
                        </a:rPr>
                        <a:t>Hexapla</a:t>
                      </a:r>
                      <a:endParaRPr sz="28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lgn="just">
                        <a:lnSpc>
                          <a:spcPct val="150000"/>
                        </a:lnSpc>
                        <a:defRPr/>
                      </a:pPr>
                      <a:r>
                        <a:rPr lang="en-GB" sz="2800">
                          <a:latin typeface="Times New Roman"/>
                          <a:cs typeface="Times New Roman"/>
                        </a:rPr>
                        <a:t>LXX</a:t>
                      </a:r>
                      <a:endParaRPr sz="28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extLst>
                  <a:ext uri="{0D108BD9-81ED-4DB2-BD59-A6C34878D82A}">
                    <a16:rowId xmlns:a16="http://schemas.microsoft.com/office/drawing/2014/main" val="10000"/>
                  </a:ext>
                </a:extLst>
              </a:tr>
              <a:tr h="327684">
                <a:tc>
                  <a:txBody>
                    <a:bodyPr/>
                    <a:lstStyle/>
                    <a:p>
                      <a:pPr algn="just">
                        <a:lnSpc>
                          <a:spcPct val="150000"/>
                        </a:lnSpc>
                        <a:defRPr/>
                      </a:pPr>
                      <a:r>
                        <a:rPr lang="en-GB" sz="2800">
                          <a:latin typeface="Times New Roman"/>
                          <a:cs typeface="Times New Roman"/>
                        </a:rPr>
                        <a:t>1:4</a:t>
                      </a:r>
                      <a:endParaRPr sz="28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lgn="just">
                        <a:lnSpc>
                          <a:spcPct val="150000"/>
                        </a:lnSpc>
                        <a:defRPr/>
                      </a:pPr>
                      <a:r>
                        <a:rPr lang="en-GB" sz="2800">
                          <a:latin typeface="Times New Roman"/>
                          <a:cs typeface="Times New Roman"/>
                        </a:rPr>
                        <a:t>visitabo</a:t>
                      </a:r>
                      <a:endParaRPr sz="28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lgn="just">
                        <a:lnSpc>
                          <a:spcPct val="150000"/>
                        </a:lnSpc>
                        <a:defRPr/>
                      </a:pPr>
                      <a:r>
                        <a:rPr lang="en-GB" sz="2800">
                          <a:latin typeface="Times New Roman"/>
                          <a:cs typeface="Times New Roman"/>
                        </a:rPr>
                        <a:t> </a:t>
                      </a:r>
                      <a:r>
                        <a:rPr lang="he-IL" sz="2800">
                          <a:latin typeface="Times New Roman"/>
                          <a:cs typeface="Times New Roman"/>
                        </a:rPr>
                        <a:t> וּפָ֙קַדְתִּ֜י</a:t>
                      </a:r>
                      <a:endParaRPr sz="28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lgn="just">
                        <a:lnSpc>
                          <a:spcPct val="150000"/>
                        </a:lnSpc>
                        <a:defRPr/>
                      </a:pPr>
                      <a:r>
                        <a:rPr lang="en-GB" sz="2800">
                          <a:latin typeface="Times New Roman"/>
                          <a:cs typeface="Times New Roman"/>
                        </a:rPr>
                        <a:t>αʼ επισκεψομαι Syh</a:t>
                      </a:r>
                      <a:endParaRPr sz="28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lgn="just">
                        <a:lnSpc>
                          <a:spcPct val="150000"/>
                        </a:lnSpc>
                        <a:defRPr/>
                      </a:pPr>
                      <a:r>
                        <a:rPr lang="el-GR" sz="2800">
                          <a:latin typeface="Times New Roman"/>
                          <a:cs typeface="Times New Roman"/>
                        </a:rPr>
                        <a:t>ἐκδικήσω</a:t>
                      </a:r>
                      <a:endParaRPr sz="28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extLst>
                  <a:ext uri="{0D108BD9-81ED-4DB2-BD59-A6C34878D82A}">
                    <a16:rowId xmlns:a16="http://schemas.microsoft.com/office/drawing/2014/main" val="10001"/>
                  </a:ext>
                </a:extLst>
              </a:tr>
              <a:tr h="328417">
                <a:tc>
                  <a:txBody>
                    <a:bodyPr/>
                    <a:lstStyle/>
                    <a:p>
                      <a:pPr algn="just">
                        <a:lnSpc>
                          <a:spcPct val="150000"/>
                        </a:lnSpc>
                        <a:defRPr/>
                      </a:pPr>
                      <a:r>
                        <a:rPr lang="en-GB" sz="2800">
                          <a:latin typeface="Times New Roman"/>
                          <a:cs typeface="Times New Roman"/>
                        </a:rPr>
                        <a:t>1:5</a:t>
                      </a:r>
                      <a:endParaRPr sz="28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lgn="just">
                        <a:lnSpc>
                          <a:spcPct val="150000"/>
                        </a:lnSpc>
                        <a:defRPr/>
                      </a:pPr>
                      <a:r>
                        <a:rPr lang="en-GB" sz="2800">
                          <a:latin typeface="Times New Roman"/>
                          <a:cs typeface="Times New Roman"/>
                        </a:rPr>
                        <a:t>conteram</a:t>
                      </a:r>
                      <a:endParaRPr sz="28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lgn="just">
                        <a:lnSpc>
                          <a:spcPct val="150000"/>
                        </a:lnSpc>
                        <a:defRPr/>
                      </a:pPr>
                      <a:r>
                        <a:rPr lang="en-GB" sz="2800">
                          <a:latin typeface="Times New Roman"/>
                          <a:cs typeface="Times New Roman"/>
                        </a:rPr>
                        <a:t> </a:t>
                      </a:r>
                      <a:r>
                        <a:rPr lang="he-IL" sz="2800">
                          <a:latin typeface="Times New Roman"/>
                          <a:cs typeface="Times New Roman"/>
                        </a:rPr>
                        <a:t>וְשָֽׁבַרְתִּי</a:t>
                      </a:r>
                      <a:endParaRPr sz="28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lgn="just">
                        <a:lnSpc>
                          <a:spcPct val="150000"/>
                        </a:lnSpc>
                        <a:defRPr/>
                      </a:pPr>
                      <a:r>
                        <a:rPr lang="ru-RU" sz="2800">
                          <a:latin typeface="Times New Roman"/>
                          <a:cs typeface="Times New Roman"/>
                        </a:rPr>
                        <a:t>-</a:t>
                      </a:r>
                      <a:endParaRPr sz="28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lgn="just">
                        <a:lnSpc>
                          <a:spcPct val="150000"/>
                        </a:lnSpc>
                        <a:defRPr/>
                      </a:pPr>
                      <a:r>
                        <a:rPr lang="el-GR" sz="2800">
                          <a:latin typeface="Times New Roman"/>
                          <a:cs typeface="Times New Roman"/>
                        </a:rPr>
                        <a:t>συντρίψω </a:t>
                      </a:r>
                      <a:endParaRPr sz="28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extLst>
                  <a:ext uri="{0D108BD9-81ED-4DB2-BD59-A6C34878D82A}">
                    <a16:rowId xmlns:a16="http://schemas.microsoft.com/office/drawing/2014/main" val="10002"/>
                  </a:ext>
                </a:extLst>
              </a:tr>
              <a:tr h="354203">
                <a:tc>
                  <a:txBody>
                    <a:bodyPr/>
                    <a:lstStyle/>
                    <a:p>
                      <a:pPr algn="just">
                        <a:lnSpc>
                          <a:spcPct val="150000"/>
                        </a:lnSpc>
                        <a:defRPr/>
                      </a:pPr>
                      <a:r>
                        <a:rPr lang="en-GB" sz="2800">
                          <a:latin typeface="Times New Roman"/>
                          <a:cs typeface="Times New Roman"/>
                        </a:rPr>
                        <a:t>2:21(23)</a:t>
                      </a:r>
                      <a:endParaRPr sz="28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lgn="just">
                        <a:lnSpc>
                          <a:spcPct val="150000"/>
                        </a:lnSpc>
                        <a:defRPr/>
                      </a:pPr>
                      <a:r>
                        <a:rPr lang="en-GB" sz="2800">
                          <a:latin typeface="Times New Roman"/>
                          <a:cs typeface="Times New Roman"/>
                        </a:rPr>
                        <a:t>exaudiam</a:t>
                      </a:r>
                      <a:endParaRPr sz="28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lgn="just">
                        <a:lnSpc>
                          <a:spcPct val="150000"/>
                        </a:lnSpc>
                        <a:defRPr/>
                      </a:pPr>
                      <a:r>
                        <a:rPr lang="he-IL" sz="2800">
                          <a:latin typeface="Times New Roman"/>
                          <a:cs typeface="Times New Roman"/>
                        </a:rPr>
                        <a:t>אֶֽעֱנֶה֙</a:t>
                      </a:r>
                      <a:endParaRPr sz="28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lgn="just">
                        <a:lnSpc>
                          <a:spcPct val="150000"/>
                        </a:lnSpc>
                        <a:defRPr/>
                      </a:pPr>
                      <a:r>
                        <a:rPr lang="en-GB" sz="2800">
                          <a:latin typeface="Times New Roman"/>
                          <a:cs typeface="Times New Roman"/>
                        </a:rPr>
                        <a:t> -</a:t>
                      </a:r>
                      <a:endParaRPr sz="28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lgn="just">
                        <a:lnSpc>
                          <a:spcPct val="150000"/>
                        </a:lnSpc>
                        <a:defRPr/>
                      </a:pPr>
                      <a:r>
                        <a:rPr lang="el-GR" sz="2800">
                          <a:latin typeface="Times New Roman"/>
                          <a:cs typeface="Times New Roman"/>
                        </a:rPr>
                        <a:t>ἐπακούσομαι  </a:t>
                      </a:r>
                      <a:endParaRPr sz="28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extLst>
                  <a:ext uri="{0D108BD9-81ED-4DB2-BD59-A6C34878D82A}">
                    <a16:rowId xmlns:a16="http://schemas.microsoft.com/office/drawing/2014/main" val="10003"/>
                  </a:ext>
                </a:extLst>
              </a:tr>
              <a:tr h="367462">
                <a:tc>
                  <a:txBody>
                    <a:bodyPr/>
                    <a:lstStyle/>
                    <a:p>
                      <a:pPr algn="just">
                        <a:lnSpc>
                          <a:spcPct val="150000"/>
                        </a:lnSpc>
                        <a:defRPr/>
                      </a:pPr>
                      <a:r>
                        <a:rPr lang="en-GB" sz="2800">
                          <a:latin typeface="Times New Roman"/>
                          <a:cs typeface="Times New Roman"/>
                        </a:rPr>
                        <a:t>3:1</a:t>
                      </a:r>
                      <a:endParaRPr sz="28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lgn="just">
                        <a:lnSpc>
                          <a:spcPct val="150000"/>
                        </a:lnSpc>
                        <a:defRPr/>
                      </a:pPr>
                      <a:r>
                        <a:rPr lang="en-GB" sz="2800">
                          <a:latin typeface="Times New Roman"/>
                          <a:cs typeface="Times New Roman"/>
                        </a:rPr>
                        <a:t>amico</a:t>
                      </a:r>
                      <a:endParaRPr sz="28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lgn="just">
                        <a:lnSpc>
                          <a:spcPct val="150000"/>
                        </a:lnSpc>
                        <a:defRPr/>
                      </a:pPr>
                      <a:r>
                        <a:rPr lang="en-GB" sz="2800">
                          <a:latin typeface="Times New Roman"/>
                          <a:cs typeface="Times New Roman"/>
                        </a:rPr>
                        <a:t> </a:t>
                      </a:r>
                      <a:r>
                        <a:rPr lang="he-IL" sz="2800">
                          <a:latin typeface="Times New Roman"/>
                          <a:cs typeface="Times New Roman"/>
                        </a:rPr>
                        <a:t> רֵ֖עַ </a:t>
                      </a:r>
                      <a:endParaRPr sz="28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lgn="just">
                        <a:lnSpc>
                          <a:spcPct val="150000"/>
                        </a:lnSpc>
                        <a:defRPr/>
                      </a:pPr>
                      <a:r>
                        <a:rPr lang="el-GR" sz="2800">
                          <a:latin typeface="Times New Roman"/>
                          <a:cs typeface="Times New Roman"/>
                        </a:rPr>
                        <a:t>αʼ τω πλησιον σʼ αφ ετερου (</a:t>
                      </a:r>
                      <a:r>
                        <a:rPr lang="en-GB" sz="2800">
                          <a:latin typeface="Times New Roman"/>
                          <a:cs typeface="Times New Roman"/>
                        </a:rPr>
                        <a:t>leg</a:t>
                      </a:r>
                      <a:r>
                        <a:rPr lang="el-GR" sz="2800">
                          <a:latin typeface="Times New Roman"/>
                          <a:cs typeface="Times New Roman"/>
                        </a:rPr>
                        <a:t>. εταιρου?) </a:t>
                      </a:r>
                      <a:r>
                        <a:rPr lang="en-GB" sz="2800">
                          <a:latin typeface="Times New Roman"/>
                          <a:cs typeface="Times New Roman"/>
                        </a:rPr>
                        <a:t>Syh </a:t>
                      </a:r>
                      <a:endParaRPr sz="28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lgn="just">
                        <a:lnSpc>
                          <a:spcPct val="150000"/>
                        </a:lnSpc>
                        <a:defRPr/>
                      </a:pPr>
                      <a:r>
                        <a:rPr lang="el-GR" sz="2800">
                          <a:latin typeface="Times New Roman"/>
                          <a:cs typeface="Times New Roman"/>
                        </a:rPr>
                        <a:t>πονηρὰ</a:t>
                      </a:r>
                      <a:endParaRPr sz="28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123985" y="123987"/>
            <a:ext cx="8944859" cy="1416714"/>
          </a:xfrm>
        </p:spPr>
        <p:txBody>
          <a:bodyPr>
            <a:normAutofit fontScale="90000"/>
          </a:bodyPr>
          <a:lstStyle/>
          <a:p>
            <a:pPr marL="0" indent="0">
              <a:buNone/>
              <a:defRPr/>
            </a:pPr>
            <a:r>
              <a:rPr lang="ru-RU" sz="3600" b="1">
                <a:latin typeface="Times New Roman"/>
                <a:ea typeface="Times New Roman"/>
              </a:rPr>
              <a:t>3</a:t>
            </a:r>
            <a:r>
              <a:rPr lang="en-GB" sz="3600" b="1">
                <a:latin typeface="Times New Roman"/>
                <a:ea typeface="Times New Roman"/>
              </a:rPr>
              <a:t>.1 Jerome’s translation is based on Greek renderings, which were used in the LXX and later adopted by the revisions as standard equivalents</a:t>
            </a:r>
            <a:endParaRPr lang="en-GB" sz="3600" b="1">
              <a:latin typeface="Times New Roman"/>
              <a:ea typeface="Times New Roman"/>
              <a:cs typeface="Times New Roman"/>
            </a:endParaRPr>
          </a:p>
        </p:txBody>
      </p:sp>
      <p:sp>
        <p:nvSpPr>
          <p:cNvPr id="3" name="Content Placeholder 2"/>
          <p:cNvSpPr>
            <a:spLocks noGrp="1"/>
          </p:cNvSpPr>
          <p:nvPr>
            <p:ph idx="1"/>
          </p:nvPr>
        </p:nvSpPr>
        <p:spPr bwMode="auto">
          <a:xfrm>
            <a:off x="201478" y="1540701"/>
            <a:ext cx="11866535" cy="4952174"/>
          </a:xfrm>
        </p:spPr>
        <p:txBody>
          <a:bodyPr>
            <a:normAutofit/>
          </a:bodyPr>
          <a:lstStyle/>
          <a:p>
            <a:pPr marL="0" indent="0">
              <a:buNone/>
              <a:defRPr/>
            </a:pPr>
            <a:r>
              <a:rPr lang="en-GB" sz="3200">
                <a:solidFill>
                  <a:srgbClr val="222222"/>
                </a:solidFill>
                <a:latin typeface="Times New Roman"/>
                <a:ea typeface="Times New Roman"/>
                <a:cs typeface="Times New Roman"/>
              </a:rPr>
              <a:t>In the Vulgate of Hos 2:21(23)</a:t>
            </a:r>
            <a:r>
              <a:rPr lang="en-GB" sz="3200">
                <a:latin typeface="Times New Roman"/>
                <a:ea typeface="Times New Roman"/>
                <a:cs typeface="Times New Roman"/>
              </a:rPr>
              <a:t>–</a:t>
            </a:r>
            <a:r>
              <a:rPr lang="en-GB" sz="3200">
                <a:solidFill>
                  <a:srgbClr val="222222"/>
                </a:solidFill>
                <a:latin typeface="Times New Roman"/>
                <a:ea typeface="Times New Roman"/>
                <a:cs typeface="Times New Roman"/>
              </a:rPr>
              <a:t>22(24), </a:t>
            </a:r>
            <a:r>
              <a:rPr lang="he-IL" sz="3200">
                <a:solidFill>
                  <a:srgbClr val="222222"/>
                </a:solidFill>
                <a:latin typeface="Times New Roman"/>
                <a:ea typeface="Times New Roman"/>
                <a:cs typeface="Times New Roman"/>
              </a:rPr>
              <a:t>ענה</a:t>
            </a:r>
            <a:r>
              <a:rPr lang="en-GB" sz="3200">
                <a:solidFill>
                  <a:srgbClr val="222222"/>
                </a:solidFill>
                <a:latin typeface="Times New Roman"/>
                <a:ea typeface="Times New Roman"/>
                <a:cs typeface="Times New Roman"/>
              </a:rPr>
              <a:t> ‘to answer’ is rendered as </a:t>
            </a:r>
            <a:r>
              <a:rPr lang="en-GB" sz="3200" i="1">
                <a:solidFill>
                  <a:srgbClr val="222222"/>
                </a:solidFill>
                <a:latin typeface="Times New Roman"/>
                <a:ea typeface="Times New Roman"/>
                <a:cs typeface="Times New Roman"/>
              </a:rPr>
              <a:t>exaudire </a:t>
            </a:r>
            <a:r>
              <a:rPr lang="en-GB" sz="3200">
                <a:solidFill>
                  <a:srgbClr val="222222"/>
                </a:solidFill>
                <a:latin typeface="Times New Roman"/>
                <a:ea typeface="Times New Roman"/>
                <a:cs typeface="Times New Roman"/>
              </a:rPr>
              <a:t>‘to listen’, which corresponds to the common way of translating this root in the LXX Psalter and Prophets when God is the subject (</a:t>
            </a:r>
            <a:r>
              <a:rPr lang="en-GB" sz="3200">
                <a:latin typeface="Times New Roman"/>
                <a:ea typeface="Times New Roman"/>
                <a:cs typeface="Times New Roman"/>
              </a:rPr>
              <a:t>εἰσακού</a:t>
            </a:r>
            <a:r>
              <a:rPr lang="en-GB" sz="3200">
                <a:solidFill>
                  <a:srgbClr val="222222"/>
                </a:solidFill>
                <a:latin typeface="Times New Roman"/>
                <a:ea typeface="Times New Roman"/>
                <a:cs typeface="Times New Roman"/>
              </a:rPr>
              <a:t>ειν</a:t>
            </a:r>
            <a:r>
              <a:rPr lang="en-GB" sz="3200">
                <a:latin typeface="Times New Roman"/>
                <a:ea typeface="Times New Roman"/>
                <a:cs typeface="Times New Roman"/>
              </a:rPr>
              <a:t>, ἐπακού</a:t>
            </a:r>
            <a:r>
              <a:rPr lang="en-GB" sz="3200">
                <a:solidFill>
                  <a:srgbClr val="222222"/>
                </a:solidFill>
                <a:latin typeface="Times New Roman"/>
                <a:ea typeface="Times New Roman"/>
                <a:cs typeface="Times New Roman"/>
              </a:rPr>
              <a:t>ειν). This equivalent of </a:t>
            </a:r>
            <a:r>
              <a:rPr lang="he-IL" sz="3200">
                <a:solidFill>
                  <a:srgbClr val="222222"/>
                </a:solidFill>
                <a:latin typeface="Times New Roman"/>
                <a:ea typeface="Times New Roman"/>
                <a:cs typeface="Times New Roman"/>
              </a:rPr>
              <a:t>ענה</a:t>
            </a:r>
            <a:r>
              <a:rPr lang="en-GB" sz="3200">
                <a:solidFill>
                  <a:srgbClr val="222222"/>
                </a:solidFill>
                <a:latin typeface="Times New Roman"/>
                <a:ea typeface="Times New Roman"/>
                <a:cs typeface="Times New Roman"/>
              </a:rPr>
              <a:t> was adopted by the revisions of the LXX</a:t>
            </a:r>
            <a:r>
              <a:rPr lang="en-GB" sz="3200">
                <a:latin typeface="Times New Roman"/>
                <a:ea typeface="Times New Roman"/>
                <a:cs typeface="Times New Roman"/>
              </a:rPr>
              <a:t>, which use it similarly to the LXX</a:t>
            </a:r>
            <a:r>
              <a:rPr lang="en-GB" sz="3200">
                <a:solidFill>
                  <a:srgbClr val="222222"/>
                </a:solidFill>
                <a:latin typeface="Times New Roman"/>
                <a:ea typeface="Times New Roman"/>
                <a:cs typeface="Times New Roman"/>
              </a:rPr>
              <a:t>. </a:t>
            </a:r>
            <a:endParaRPr/>
          </a:p>
          <a:p>
            <a:pPr marL="0" indent="0">
              <a:buNone/>
              <a:defRPr/>
            </a:pPr>
            <a:endParaRPr lang="en-GB" sz="3200">
              <a:solidFill>
                <a:srgbClr val="222222"/>
              </a:solidFill>
              <a:latin typeface="Times New Roman"/>
              <a:ea typeface="Times New Roman"/>
              <a:cs typeface="Times New Roman"/>
            </a:endParaRPr>
          </a:p>
          <a:p>
            <a:pPr marL="0" indent="0">
              <a:buNone/>
              <a:defRPr/>
            </a:pPr>
            <a:endParaRPr sz="3200">
              <a:latin typeface="Times New Roman"/>
              <a:ea typeface="Times New Roman"/>
              <a:cs typeface="Times New Roman"/>
            </a:endParaRPr>
          </a:p>
          <a:p>
            <a:pPr marL="0" indent="0">
              <a:buNone/>
              <a:defRPr/>
            </a:pPr>
            <a:endParaRPr lang="en-GB" sz="3200">
              <a:latin typeface="Times New Roman"/>
              <a:cs typeface="Times New Roman"/>
            </a:endParaRPr>
          </a:p>
          <a:p>
            <a:pPr marL="0" indent="0">
              <a:buNone/>
              <a:defRPr/>
            </a:pPr>
            <a:endParaRPr lang="en-GB" sz="3200">
              <a:latin typeface="Times New Roman"/>
              <a:cs typeface="Times New Roman"/>
            </a:endParaRPr>
          </a:p>
          <a:p>
            <a:pPr marL="0" indent="0">
              <a:buNone/>
              <a:defRPr/>
            </a:pPr>
            <a:endParaRPr sz="3200">
              <a:latin typeface="Times New Roman"/>
              <a:cs typeface="Times New Roman"/>
            </a:endParaRPr>
          </a:p>
        </p:txBody>
      </p:sp>
      <p:graphicFrame>
        <p:nvGraphicFramePr>
          <p:cNvPr id="6" name="Table 5"/>
          <p:cNvGraphicFramePr>
            <a:graphicFrameLocks noGrp="1"/>
          </p:cNvGraphicFramePr>
          <p:nvPr/>
        </p:nvGraphicFramePr>
        <p:xfrm>
          <a:off x="413359" y="4033382"/>
          <a:ext cx="11577158" cy="2029216"/>
        </p:xfrm>
        <a:graphic>
          <a:graphicData uri="http://schemas.openxmlformats.org/drawingml/2006/table">
            <a:tbl>
              <a:tblPr firstRow="1" firstCol="1" bandRow="1">
                <a:tableStyleId>{5940675A-B579-460E-94D1-54222C63F5DA}</a:tableStyleId>
              </a:tblPr>
              <a:tblGrid>
                <a:gridCol w="2315175">
                  <a:extLst>
                    <a:ext uri="{9D8B030D-6E8A-4147-A177-3AD203B41FA5}">
                      <a16:colId xmlns:a16="http://schemas.microsoft.com/office/drawing/2014/main" val="20000"/>
                    </a:ext>
                  </a:extLst>
                </a:gridCol>
                <a:gridCol w="2315175">
                  <a:extLst>
                    <a:ext uri="{9D8B030D-6E8A-4147-A177-3AD203B41FA5}">
                      <a16:colId xmlns:a16="http://schemas.microsoft.com/office/drawing/2014/main" val="20001"/>
                    </a:ext>
                  </a:extLst>
                </a:gridCol>
                <a:gridCol w="2315175">
                  <a:extLst>
                    <a:ext uri="{9D8B030D-6E8A-4147-A177-3AD203B41FA5}">
                      <a16:colId xmlns:a16="http://schemas.microsoft.com/office/drawing/2014/main" val="20002"/>
                    </a:ext>
                  </a:extLst>
                </a:gridCol>
                <a:gridCol w="2315175">
                  <a:extLst>
                    <a:ext uri="{9D8B030D-6E8A-4147-A177-3AD203B41FA5}">
                      <a16:colId xmlns:a16="http://schemas.microsoft.com/office/drawing/2014/main" val="20003"/>
                    </a:ext>
                  </a:extLst>
                </a:gridCol>
                <a:gridCol w="2316458">
                  <a:extLst>
                    <a:ext uri="{9D8B030D-6E8A-4147-A177-3AD203B41FA5}">
                      <a16:colId xmlns:a16="http://schemas.microsoft.com/office/drawing/2014/main" val="20004"/>
                    </a:ext>
                  </a:extLst>
                </a:gridCol>
              </a:tblGrid>
              <a:tr h="884823">
                <a:tc>
                  <a:txBody>
                    <a:bodyPr/>
                    <a:lstStyle/>
                    <a:p>
                      <a:pPr algn="just">
                        <a:lnSpc>
                          <a:spcPct val="150000"/>
                        </a:lnSpc>
                        <a:defRPr/>
                      </a:pPr>
                      <a:r>
                        <a:rPr lang="en-GB" sz="3200">
                          <a:latin typeface="Times New Roman"/>
                          <a:cs typeface="Times New Roman"/>
                        </a:rPr>
                        <a:t>Verse</a:t>
                      </a:r>
                      <a:endParaRPr sz="32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lgn="just">
                        <a:lnSpc>
                          <a:spcPct val="150000"/>
                        </a:lnSpc>
                        <a:defRPr/>
                      </a:pPr>
                      <a:r>
                        <a:rPr lang="en-GB" sz="3200">
                          <a:latin typeface="Times New Roman"/>
                          <a:cs typeface="Times New Roman"/>
                        </a:rPr>
                        <a:t>Vg</a:t>
                      </a:r>
                      <a:endParaRPr sz="32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lgn="just">
                        <a:lnSpc>
                          <a:spcPct val="150000"/>
                        </a:lnSpc>
                        <a:defRPr/>
                      </a:pPr>
                      <a:r>
                        <a:rPr lang="en-GB" sz="3200">
                          <a:latin typeface="Times New Roman"/>
                          <a:cs typeface="Times New Roman"/>
                        </a:rPr>
                        <a:t>MT</a:t>
                      </a:r>
                      <a:endParaRPr sz="32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lgn="just">
                        <a:lnSpc>
                          <a:spcPct val="150000"/>
                        </a:lnSpc>
                        <a:defRPr/>
                      </a:pPr>
                      <a:r>
                        <a:rPr lang="en-GB" sz="3200">
                          <a:latin typeface="Times New Roman"/>
                          <a:cs typeface="Times New Roman"/>
                        </a:rPr>
                        <a:t>Hexapla</a:t>
                      </a:r>
                      <a:endParaRPr sz="32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lgn="just">
                        <a:lnSpc>
                          <a:spcPct val="150000"/>
                        </a:lnSpc>
                        <a:defRPr/>
                      </a:pPr>
                      <a:r>
                        <a:rPr lang="en-GB" sz="3200">
                          <a:latin typeface="Times New Roman"/>
                          <a:cs typeface="Times New Roman"/>
                        </a:rPr>
                        <a:t>LXX</a:t>
                      </a:r>
                      <a:endParaRPr sz="32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extLst>
                  <a:ext uri="{0D108BD9-81ED-4DB2-BD59-A6C34878D82A}">
                    <a16:rowId xmlns:a16="http://schemas.microsoft.com/office/drawing/2014/main" val="10000"/>
                  </a:ext>
                </a:extLst>
              </a:tr>
              <a:tr h="1144393">
                <a:tc>
                  <a:txBody>
                    <a:bodyPr/>
                    <a:lstStyle/>
                    <a:p>
                      <a:pPr algn="just">
                        <a:lnSpc>
                          <a:spcPct val="150000"/>
                        </a:lnSpc>
                        <a:defRPr/>
                      </a:pPr>
                      <a:r>
                        <a:rPr lang="en-GB" sz="3200">
                          <a:latin typeface="Times New Roman"/>
                          <a:cs typeface="Times New Roman"/>
                        </a:rPr>
                        <a:t>2:21(23)</a:t>
                      </a:r>
                      <a:endParaRPr sz="32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lgn="just">
                        <a:lnSpc>
                          <a:spcPct val="150000"/>
                        </a:lnSpc>
                        <a:defRPr/>
                      </a:pPr>
                      <a:r>
                        <a:rPr lang="en-GB" sz="3200">
                          <a:latin typeface="Times New Roman"/>
                          <a:cs typeface="Times New Roman"/>
                        </a:rPr>
                        <a:t> exaudiam</a:t>
                      </a:r>
                      <a:endParaRPr sz="32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lgn="just">
                        <a:lnSpc>
                          <a:spcPct val="150000"/>
                        </a:lnSpc>
                        <a:defRPr/>
                      </a:pPr>
                      <a:r>
                        <a:rPr lang="he-IL" sz="3200">
                          <a:latin typeface="Times New Roman"/>
                          <a:cs typeface="Times New Roman"/>
                        </a:rPr>
                        <a:t>אֶֽעֱנֶה֙</a:t>
                      </a:r>
                      <a:endParaRPr sz="32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lgn="just">
                        <a:lnSpc>
                          <a:spcPct val="150000"/>
                        </a:lnSpc>
                        <a:defRPr/>
                      </a:pPr>
                      <a:r>
                        <a:rPr lang="en-GB" sz="3200">
                          <a:latin typeface="Times New Roman"/>
                          <a:cs typeface="Times New Roman"/>
                        </a:rPr>
                        <a:t> -</a:t>
                      </a:r>
                      <a:endParaRPr sz="32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lgn="just">
                        <a:lnSpc>
                          <a:spcPct val="150000"/>
                        </a:lnSpc>
                        <a:defRPr/>
                      </a:pPr>
                      <a:r>
                        <a:rPr lang="el-GR" sz="3200">
                          <a:latin typeface="Times New Roman"/>
                          <a:cs typeface="Times New Roman"/>
                        </a:rPr>
                        <a:t>ἐπακούσομαι  </a:t>
                      </a:r>
                      <a:endParaRPr sz="32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1" y="147237"/>
            <a:ext cx="8217073" cy="1200328"/>
          </a:xfrm>
        </p:spPr>
        <p:txBody>
          <a:bodyPr>
            <a:normAutofit/>
          </a:bodyPr>
          <a:lstStyle/>
          <a:p>
            <a:pPr>
              <a:defRPr/>
            </a:pPr>
            <a:r>
              <a:rPr lang="ru-RU" sz="3600" b="1">
                <a:latin typeface="Times New Roman"/>
                <a:ea typeface="Times New Roman"/>
              </a:rPr>
              <a:t>3</a:t>
            </a:r>
            <a:r>
              <a:rPr lang="en-GB" sz="3600" b="1">
                <a:latin typeface="Times New Roman"/>
                <a:ea typeface="Times New Roman"/>
              </a:rPr>
              <a:t>.</a:t>
            </a:r>
            <a:r>
              <a:rPr lang="ru-RU" sz="3600" b="1">
                <a:latin typeface="Times New Roman"/>
                <a:ea typeface="Times New Roman"/>
              </a:rPr>
              <a:t>2</a:t>
            </a:r>
            <a:r>
              <a:rPr lang="en-GB" sz="3600" b="1">
                <a:latin typeface="Times New Roman"/>
                <a:ea typeface="Times New Roman"/>
              </a:rPr>
              <a:t> Jerome’s translation is based on standard equivalents peculiar to Aquila</a:t>
            </a:r>
            <a:endParaRPr sz="3600" b="1"/>
          </a:p>
        </p:txBody>
      </p:sp>
      <p:sp>
        <p:nvSpPr>
          <p:cNvPr id="3" name="Content Placeholder 2"/>
          <p:cNvSpPr>
            <a:spLocks noGrp="1"/>
          </p:cNvSpPr>
          <p:nvPr>
            <p:ph idx="1"/>
          </p:nvPr>
        </p:nvSpPr>
        <p:spPr bwMode="auto">
          <a:xfrm>
            <a:off x="838200" y="1825624"/>
            <a:ext cx="10515600" cy="4885140"/>
          </a:xfrm>
        </p:spPr>
        <p:txBody>
          <a:bodyPr/>
          <a:lstStyle/>
          <a:p>
            <a:pPr>
              <a:defRPr/>
            </a:pPr>
            <a:endParaRPr lang="en-GB">
              <a:latin typeface="Times New Roman"/>
            </a:endParaRPr>
          </a:p>
          <a:p>
            <a:pPr marL="0" indent="0">
              <a:buNone/>
              <a:defRPr/>
            </a:pPr>
            <a:endParaRPr/>
          </a:p>
          <a:p>
            <a:pPr marL="0" indent="0">
              <a:buNone/>
              <a:defRPr/>
            </a:pPr>
            <a:endParaRPr/>
          </a:p>
        </p:txBody>
      </p:sp>
      <p:graphicFrame>
        <p:nvGraphicFramePr>
          <p:cNvPr id="4" name="Table 3"/>
          <p:cNvGraphicFramePr>
            <a:graphicFrameLocks noGrp="1"/>
          </p:cNvGraphicFramePr>
          <p:nvPr/>
        </p:nvGraphicFramePr>
        <p:xfrm>
          <a:off x="134319" y="1391411"/>
          <a:ext cx="11923362" cy="3094610"/>
        </p:xfrm>
        <a:graphic>
          <a:graphicData uri="http://schemas.openxmlformats.org/drawingml/2006/table">
            <a:tbl>
              <a:tblPr firstRow="1" firstCol="1" bandRow="1">
                <a:tableStyleId>{2D5ABB26-0587-4C30-8999-92F81FD0307C}</a:tableStyleId>
              </a:tblPr>
              <a:tblGrid>
                <a:gridCol w="1218492">
                  <a:extLst>
                    <a:ext uri="{9D8B030D-6E8A-4147-A177-3AD203B41FA5}">
                      <a16:colId xmlns:a16="http://schemas.microsoft.com/office/drawing/2014/main" val="20000"/>
                    </a:ext>
                  </a:extLst>
                </a:gridCol>
                <a:gridCol w="1080423">
                  <a:extLst>
                    <a:ext uri="{9D8B030D-6E8A-4147-A177-3AD203B41FA5}">
                      <a16:colId xmlns:a16="http://schemas.microsoft.com/office/drawing/2014/main" val="20001"/>
                    </a:ext>
                  </a:extLst>
                </a:gridCol>
                <a:gridCol w="1084881">
                  <a:extLst>
                    <a:ext uri="{9D8B030D-6E8A-4147-A177-3AD203B41FA5}">
                      <a16:colId xmlns:a16="http://schemas.microsoft.com/office/drawing/2014/main" val="20002"/>
                    </a:ext>
                  </a:extLst>
                </a:gridCol>
                <a:gridCol w="6153834">
                  <a:extLst>
                    <a:ext uri="{9D8B030D-6E8A-4147-A177-3AD203B41FA5}">
                      <a16:colId xmlns:a16="http://schemas.microsoft.com/office/drawing/2014/main" val="20003"/>
                    </a:ext>
                  </a:extLst>
                </a:gridCol>
                <a:gridCol w="2385732">
                  <a:extLst>
                    <a:ext uri="{9D8B030D-6E8A-4147-A177-3AD203B41FA5}">
                      <a16:colId xmlns:a16="http://schemas.microsoft.com/office/drawing/2014/main" val="20004"/>
                    </a:ext>
                  </a:extLst>
                </a:gridCol>
              </a:tblGrid>
              <a:tr h="593758">
                <a:tc>
                  <a:txBody>
                    <a:bodyPr/>
                    <a:lstStyle/>
                    <a:p>
                      <a:pPr algn="just">
                        <a:lnSpc>
                          <a:spcPct val="150000"/>
                        </a:lnSpc>
                        <a:defRPr/>
                      </a:pPr>
                      <a:r>
                        <a:rPr lang="en-GB" sz="3600">
                          <a:latin typeface="Times New Roman"/>
                          <a:cs typeface="Times New Roman"/>
                        </a:rPr>
                        <a:t>Verse</a:t>
                      </a:r>
                      <a:endParaRPr sz="36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lgn="just">
                        <a:lnSpc>
                          <a:spcPct val="150000"/>
                        </a:lnSpc>
                        <a:defRPr/>
                      </a:pPr>
                      <a:r>
                        <a:rPr lang="en-GB" sz="3600">
                          <a:latin typeface="Times New Roman"/>
                          <a:cs typeface="Times New Roman"/>
                        </a:rPr>
                        <a:t>Vg</a:t>
                      </a:r>
                      <a:endParaRPr sz="36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lgn="just">
                        <a:lnSpc>
                          <a:spcPct val="150000"/>
                        </a:lnSpc>
                        <a:defRPr/>
                      </a:pPr>
                      <a:r>
                        <a:rPr lang="en-GB" sz="3600">
                          <a:latin typeface="Times New Roman"/>
                          <a:cs typeface="Times New Roman"/>
                        </a:rPr>
                        <a:t>MT</a:t>
                      </a:r>
                      <a:endParaRPr sz="36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lgn="just">
                        <a:lnSpc>
                          <a:spcPct val="150000"/>
                        </a:lnSpc>
                        <a:defRPr/>
                      </a:pPr>
                      <a:r>
                        <a:rPr lang="en-GB" sz="3600">
                          <a:latin typeface="Times New Roman"/>
                          <a:cs typeface="Times New Roman"/>
                        </a:rPr>
                        <a:t>Hexapla</a:t>
                      </a:r>
                      <a:endParaRPr sz="36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lgn="just">
                        <a:lnSpc>
                          <a:spcPct val="150000"/>
                        </a:lnSpc>
                        <a:defRPr/>
                      </a:pPr>
                      <a:r>
                        <a:rPr lang="en-GB" sz="3600">
                          <a:latin typeface="Times New Roman"/>
                          <a:cs typeface="Times New Roman"/>
                        </a:rPr>
                        <a:t>LXX</a:t>
                      </a:r>
                      <a:endParaRPr sz="36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extLst>
                  <a:ext uri="{0D108BD9-81ED-4DB2-BD59-A6C34878D82A}">
                    <a16:rowId xmlns:a16="http://schemas.microsoft.com/office/drawing/2014/main" val="10000"/>
                  </a:ext>
                </a:extLst>
              </a:tr>
              <a:tr h="1935902">
                <a:tc>
                  <a:txBody>
                    <a:bodyPr/>
                    <a:lstStyle/>
                    <a:p>
                      <a:pPr algn="just">
                        <a:lnSpc>
                          <a:spcPct val="150000"/>
                        </a:lnSpc>
                        <a:defRPr/>
                      </a:pPr>
                      <a:r>
                        <a:rPr lang="en-GB" sz="3600">
                          <a:latin typeface="Times New Roman"/>
                          <a:cs typeface="Times New Roman"/>
                        </a:rPr>
                        <a:t>2:3</a:t>
                      </a:r>
                      <a:endParaRPr lang="ru-RU" sz="3600">
                        <a:latin typeface="Times New Roman"/>
                        <a:cs typeface="Times New Roman"/>
                      </a:endParaRPr>
                    </a:p>
                    <a:p>
                      <a:pPr algn="just">
                        <a:lnSpc>
                          <a:spcPct val="150000"/>
                        </a:lnSpc>
                        <a:defRPr/>
                      </a:pPr>
                      <a:r>
                        <a:rPr lang="en-GB" sz="3600">
                          <a:latin typeface="Times New Roman"/>
                          <a:cs typeface="Times New Roman"/>
                        </a:rPr>
                        <a:t>(5)</a:t>
                      </a:r>
                      <a:endParaRPr sz="36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lgn="just">
                        <a:lnSpc>
                          <a:spcPct val="150000"/>
                        </a:lnSpc>
                        <a:defRPr/>
                      </a:pPr>
                      <a:r>
                        <a:rPr lang="en-GB" sz="3600">
                          <a:latin typeface="Times New Roman"/>
                          <a:cs typeface="Times New Roman"/>
                        </a:rPr>
                        <a:t>invia</a:t>
                      </a:r>
                      <a:endParaRPr sz="36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lgn="just">
                        <a:lnSpc>
                          <a:spcPct val="150000"/>
                        </a:lnSpc>
                        <a:defRPr/>
                      </a:pPr>
                      <a:r>
                        <a:rPr lang="he-IL" sz="3600">
                          <a:latin typeface="Times New Roman"/>
                          <a:cs typeface="Times New Roman"/>
                        </a:rPr>
                        <a:t>צִיָּה</a:t>
                      </a:r>
                      <a:endParaRPr sz="36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lgn="just">
                        <a:lnSpc>
                          <a:spcPct val="150000"/>
                        </a:lnSpc>
                        <a:defRPr/>
                      </a:pPr>
                      <a:r>
                        <a:rPr lang="ru-RU" sz="3600">
                          <a:latin typeface="Times New Roman"/>
                          <a:cs typeface="Times New Roman"/>
                        </a:rPr>
                        <a:t>*</a:t>
                      </a:r>
                      <a:r>
                        <a:rPr lang="el-GR" sz="3600">
                          <a:latin typeface="Times New Roman"/>
                          <a:cs typeface="Times New Roman"/>
                        </a:rPr>
                        <a:t>α᾽ </a:t>
                      </a:r>
                      <a:r>
                        <a:rPr lang="en-GB" sz="3600">
                          <a:latin typeface="Times New Roman"/>
                          <a:cs typeface="Times New Roman"/>
                        </a:rPr>
                        <a:t>ἄβατος ‘untrodden’</a:t>
                      </a:r>
                      <a:endParaRPr sz="3600">
                        <a:latin typeface="Times New Roman"/>
                        <a:cs typeface="Times New Roman"/>
                      </a:endParaRPr>
                    </a:p>
                    <a:p>
                      <a:pPr algn="just">
                        <a:lnSpc>
                          <a:spcPct val="150000"/>
                        </a:lnSpc>
                        <a:defRPr/>
                      </a:pPr>
                      <a:r>
                        <a:rPr lang="en-GB" sz="3600">
                          <a:latin typeface="Times New Roman"/>
                          <a:cs typeface="Times New Roman"/>
                        </a:rPr>
                        <a:t>cf. Isa 41:18, 53:2, Jer 50(27):12 and Psa 77(78):17</a:t>
                      </a:r>
                      <a:endParaRPr sz="36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lgn="just">
                        <a:lnSpc>
                          <a:spcPct val="150000"/>
                        </a:lnSpc>
                        <a:defRPr/>
                      </a:pPr>
                      <a:r>
                        <a:rPr lang="el-GR" sz="3600">
                          <a:latin typeface="Times New Roman"/>
                          <a:cs typeface="Times New Roman"/>
                        </a:rPr>
                        <a:t>ἄνυδρον</a:t>
                      </a:r>
                      <a:endParaRPr sz="36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extLst>
                  <a:ext uri="{0D108BD9-81ED-4DB2-BD59-A6C34878D82A}">
                    <a16:rowId xmlns:a16="http://schemas.microsoft.com/office/drawing/2014/main" val="10001"/>
                  </a:ext>
                </a:extLst>
              </a:tr>
            </a:tbl>
          </a:graphicData>
        </a:graphic>
      </p:graphicFrame>
      <p:sp>
        <p:nvSpPr>
          <p:cNvPr id="5" name="TextBox 4"/>
          <p:cNvSpPr txBox="1"/>
          <p:nvPr/>
        </p:nvSpPr>
        <p:spPr bwMode="auto">
          <a:xfrm>
            <a:off x="134319" y="5466589"/>
            <a:ext cx="11923362" cy="1200329"/>
          </a:xfrm>
          <a:prstGeom prst="rect">
            <a:avLst/>
          </a:prstGeom>
          <a:noFill/>
        </p:spPr>
        <p:txBody>
          <a:bodyPr wrap="square" rtlCol="0">
            <a:spAutoFit/>
          </a:bodyPr>
          <a:lstStyle/>
          <a:p>
            <a:pPr>
              <a:defRPr/>
            </a:pPr>
            <a:r>
              <a:rPr lang="en-GB" sz="3600">
                <a:latin typeface="Times New Roman"/>
                <a:ea typeface="Times New Roman"/>
                <a:cs typeface="Times New Roman"/>
              </a:rPr>
              <a:t>The Vulgate translates </a:t>
            </a:r>
            <a:r>
              <a:rPr lang="he-IL" sz="3600">
                <a:latin typeface="Times New Roman"/>
                <a:ea typeface="Times New Roman"/>
                <a:cs typeface="Times New Roman"/>
              </a:rPr>
              <a:t>צִיָּה</a:t>
            </a:r>
            <a:r>
              <a:rPr lang="en-GB" sz="3600">
                <a:latin typeface="Times New Roman"/>
                <a:ea typeface="Times New Roman"/>
                <a:cs typeface="Times New Roman"/>
              </a:rPr>
              <a:t> as </a:t>
            </a:r>
            <a:r>
              <a:rPr lang="en-GB" sz="3600" i="1">
                <a:latin typeface="Times New Roman"/>
                <a:ea typeface="Times New Roman"/>
                <a:cs typeface="Times New Roman"/>
              </a:rPr>
              <a:t>invia</a:t>
            </a:r>
            <a:r>
              <a:rPr lang="en-GB" sz="3600">
                <a:latin typeface="Times New Roman"/>
                <a:ea typeface="Times New Roman"/>
                <a:cs typeface="Times New Roman"/>
              </a:rPr>
              <a:t> throughout the books of Prophets</a:t>
            </a:r>
            <a:r>
              <a:rPr lang="en-GB" sz="3600">
                <a:solidFill>
                  <a:srgbClr val="222222"/>
                </a:solidFill>
                <a:highlight>
                  <a:srgbClr val="FFFFFF"/>
                </a:highlight>
                <a:latin typeface="Times New Roman"/>
                <a:ea typeface="Times New Roman"/>
                <a:cs typeface="Times New Roman"/>
              </a:rPr>
              <a:t> (Isa 41:18, Jer 50:12, Eze 19:13, Joe 2:20, Zep 2:13</a:t>
            </a:r>
            <a:r>
              <a:rPr lang="en-GB" sz="3600">
                <a:latin typeface="Times New Roman"/>
                <a:ea typeface="Times New Roman"/>
                <a:cs typeface="Times New Roman"/>
              </a:rPr>
              <a:t>).</a:t>
            </a:r>
            <a:r>
              <a:rPr sz="3600">
                <a:latin typeface="Times New Roman"/>
                <a:cs typeface="Times New Roman"/>
              </a:rPr>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0" y="1"/>
            <a:ext cx="7227518" cy="1390388"/>
          </a:xfrm>
        </p:spPr>
        <p:txBody>
          <a:bodyPr>
            <a:normAutofit fontScale="90000"/>
          </a:bodyPr>
          <a:lstStyle/>
          <a:p>
            <a:pPr>
              <a:defRPr/>
            </a:pPr>
            <a:r>
              <a:rPr lang="ru-RU" sz="3600" b="1">
                <a:latin typeface="Times New Roman"/>
                <a:ea typeface="Times New Roman"/>
              </a:rPr>
              <a:t>3</a:t>
            </a:r>
            <a:r>
              <a:rPr lang="en-GB" sz="3600" b="1">
                <a:latin typeface="Times New Roman"/>
                <a:ea typeface="Times New Roman"/>
              </a:rPr>
              <a:t>.</a:t>
            </a:r>
            <a:r>
              <a:rPr lang="ru-RU" sz="3600" b="1">
                <a:latin typeface="Times New Roman"/>
                <a:ea typeface="Times New Roman"/>
              </a:rPr>
              <a:t>2</a:t>
            </a:r>
            <a:r>
              <a:rPr lang="en-GB" sz="3600" b="1">
                <a:latin typeface="Times New Roman"/>
                <a:ea typeface="Times New Roman"/>
              </a:rPr>
              <a:t> Jerome’s translation is based on standard equivalents peculiar to Aquila and Symmachus</a:t>
            </a:r>
            <a:endParaRPr sz="3600"/>
          </a:p>
        </p:txBody>
      </p:sp>
      <p:sp>
        <p:nvSpPr>
          <p:cNvPr id="3" name="Content Placeholder 2"/>
          <p:cNvSpPr>
            <a:spLocks noGrp="1"/>
          </p:cNvSpPr>
          <p:nvPr>
            <p:ph idx="1"/>
          </p:nvPr>
        </p:nvSpPr>
        <p:spPr bwMode="auto">
          <a:xfrm>
            <a:off x="216976" y="914400"/>
            <a:ext cx="11856204" cy="5145437"/>
          </a:xfrm>
        </p:spPr>
        <p:txBody>
          <a:bodyPr>
            <a:normAutofit/>
          </a:bodyPr>
          <a:lstStyle/>
          <a:p>
            <a:pPr marL="0" indent="0">
              <a:buNone/>
              <a:defRPr/>
            </a:pPr>
            <a:endParaRPr lang="en-GB" sz="3600">
              <a:latin typeface="Times New Roman"/>
              <a:ea typeface="Times New Roman"/>
              <a:cs typeface="Times New Roman"/>
            </a:endParaRPr>
          </a:p>
          <a:p>
            <a:pPr marL="0" indent="0">
              <a:buNone/>
              <a:defRPr/>
            </a:pPr>
            <a:r>
              <a:rPr lang="en-GB" sz="3600">
                <a:latin typeface="Times New Roman"/>
                <a:ea typeface="Times New Roman"/>
                <a:cs typeface="Times New Roman"/>
              </a:rPr>
              <a:t>Jerome used a Hebrew-Greek glossary based on his Greek sources or could recall how different Hebrew words were translated in the LXX and the Hexaplaric revisions?</a:t>
            </a:r>
            <a:endParaRPr/>
          </a:p>
          <a:p>
            <a:pPr>
              <a:defRPr/>
            </a:pPr>
            <a:endParaRPr lang="en-GB">
              <a:latin typeface="Times New Roman"/>
              <a:ea typeface="Times New Roman"/>
              <a:cs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0" y="82661"/>
            <a:ext cx="7515616" cy="899632"/>
          </a:xfrm>
        </p:spPr>
        <p:txBody>
          <a:bodyPr>
            <a:noAutofit/>
          </a:bodyPr>
          <a:lstStyle/>
          <a:p>
            <a:pPr>
              <a:defRPr/>
            </a:pPr>
            <a:r>
              <a:rPr lang="ru-RU" sz="2800" b="1">
                <a:latin typeface="Times New Roman"/>
                <a:ea typeface="Times New Roman"/>
              </a:rPr>
              <a:t>4.1 </a:t>
            </a:r>
            <a:r>
              <a:rPr lang="ru-RU" sz="2800" b="1">
                <a:latin typeface="Times New Roman"/>
                <a:cs typeface="Times New Roman"/>
              </a:rPr>
              <a:t>Зависимость от Септуагинты (или </a:t>
            </a:r>
            <a:r>
              <a:rPr lang="en-GB" sz="2800" b="1">
                <a:latin typeface="Times New Roman"/>
                <a:cs typeface="Times New Roman"/>
              </a:rPr>
              <a:t>Vetus Latina?) </a:t>
            </a:r>
            <a:r>
              <a:rPr lang="ru-RU" sz="2800" b="1">
                <a:latin typeface="Times New Roman"/>
                <a:cs typeface="Times New Roman"/>
              </a:rPr>
              <a:t>на уровне лексических соответствий</a:t>
            </a:r>
            <a:endParaRPr sz="2800"/>
          </a:p>
        </p:txBody>
      </p:sp>
      <p:graphicFrame>
        <p:nvGraphicFramePr>
          <p:cNvPr id="4" name="Content Placeholder 3"/>
          <p:cNvGraphicFramePr>
            <a:graphicFrameLocks noGrp="1"/>
          </p:cNvGraphicFramePr>
          <p:nvPr>
            <p:ph idx="1"/>
          </p:nvPr>
        </p:nvGraphicFramePr>
        <p:xfrm>
          <a:off x="1" y="982293"/>
          <a:ext cx="12191999" cy="2830894"/>
        </p:xfrm>
        <a:graphic>
          <a:graphicData uri="http://schemas.openxmlformats.org/drawingml/2006/table">
            <a:tbl>
              <a:tblPr firstRow="1" firstCol="1" bandRow="1">
                <a:tableStyleId>{2D5ABB26-0587-4C30-8999-92F81FD0307C}</a:tableStyleId>
              </a:tblPr>
              <a:tblGrid>
                <a:gridCol w="1456840">
                  <a:extLst>
                    <a:ext uri="{9D8B030D-6E8A-4147-A177-3AD203B41FA5}">
                      <a16:colId xmlns:a16="http://schemas.microsoft.com/office/drawing/2014/main" val="20000"/>
                    </a:ext>
                  </a:extLst>
                </a:gridCol>
                <a:gridCol w="2538962">
                  <a:extLst>
                    <a:ext uri="{9D8B030D-6E8A-4147-A177-3AD203B41FA5}">
                      <a16:colId xmlns:a16="http://schemas.microsoft.com/office/drawing/2014/main" val="20001"/>
                    </a:ext>
                  </a:extLst>
                </a:gridCol>
                <a:gridCol w="2066794">
                  <a:extLst>
                    <a:ext uri="{9D8B030D-6E8A-4147-A177-3AD203B41FA5}">
                      <a16:colId xmlns:a16="http://schemas.microsoft.com/office/drawing/2014/main" val="20002"/>
                    </a:ext>
                  </a:extLst>
                </a:gridCol>
                <a:gridCol w="3484359">
                  <a:extLst>
                    <a:ext uri="{9D8B030D-6E8A-4147-A177-3AD203B41FA5}">
                      <a16:colId xmlns:a16="http://schemas.microsoft.com/office/drawing/2014/main" val="20003"/>
                    </a:ext>
                  </a:extLst>
                </a:gridCol>
                <a:gridCol w="2645044">
                  <a:extLst>
                    <a:ext uri="{9D8B030D-6E8A-4147-A177-3AD203B41FA5}">
                      <a16:colId xmlns:a16="http://schemas.microsoft.com/office/drawing/2014/main" val="20004"/>
                    </a:ext>
                  </a:extLst>
                </a:gridCol>
              </a:tblGrid>
              <a:tr h="627749">
                <a:tc>
                  <a:txBody>
                    <a:bodyPr/>
                    <a:lstStyle/>
                    <a:p>
                      <a:pPr algn="just">
                        <a:lnSpc>
                          <a:spcPct val="150000"/>
                        </a:lnSpc>
                        <a:defRPr/>
                      </a:pPr>
                      <a:r>
                        <a:rPr lang="en-GB" sz="3600">
                          <a:latin typeface="Times New Roman"/>
                          <a:cs typeface="Times New Roman"/>
                        </a:rPr>
                        <a:t>Verse</a:t>
                      </a:r>
                      <a:endParaRPr sz="36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lgn="just">
                        <a:lnSpc>
                          <a:spcPct val="150000"/>
                        </a:lnSpc>
                        <a:defRPr/>
                      </a:pPr>
                      <a:r>
                        <a:rPr lang="en-GB" sz="3600">
                          <a:latin typeface="Times New Roman"/>
                          <a:cs typeface="Times New Roman"/>
                        </a:rPr>
                        <a:t>Vg</a:t>
                      </a:r>
                      <a:endParaRPr sz="36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lgn="just">
                        <a:lnSpc>
                          <a:spcPct val="150000"/>
                        </a:lnSpc>
                        <a:defRPr/>
                      </a:pPr>
                      <a:r>
                        <a:rPr lang="en-GB" sz="3600">
                          <a:latin typeface="Times New Roman"/>
                          <a:cs typeface="Times New Roman"/>
                        </a:rPr>
                        <a:t>MT</a:t>
                      </a:r>
                      <a:endParaRPr sz="36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lgn="just">
                        <a:lnSpc>
                          <a:spcPct val="150000"/>
                        </a:lnSpc>
                        <a:defRPr/>
                      </a:pPr>
                      <a:r>
                        <a:rPr lang="en-GB" sz="3600">
                          <a:latin typeface="Times New Roman"/>
                          <a:cs typeface="Times New Roman"/>
                        </a:rPr>
                        <a:t>Hexapla</a:t>
                      </a:r>
                      <a:endParaRPr sz="36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lgn="just">
                        <a:lnSpc>
                          <a:spcPct val="150000"/>
                        </a:lnSpc>
                        <a:defRPr/>
                      </a:pPr>
                      <a:r>
                        <a:rPr lang="en-GB" sz="3600">
                          <a:latin typeface="Times New Roman"/>
                          <a:cs typeface="Times New Roman"/>
                        </a:rPr>
                        <a:t>LXX</a:t>
                      </a:r>
                      <a:endParaRPr sz="36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extLst>
                  <a:ext uri="{0D108BD9-81ED-4DB2-BD59-A6C34878D82A}">
                    <a16:rowId xmlns:a16="http://schemas.microsoft.com/office/drawing/2014/main" val="10000"/>
                  </a:ext>
                </a:extLst>
              </a:tr>
              <a:tr h="1970066">
                <a:tc>
                  <a:txBody>
                    <a:bodyPr/>
                    <a:lstStyle/>
                    <a:p>
                      <a:pPr algn="just">
                        <a:lnSpc>
                          <a:spcPct val="150000"/>
                        </a:lnSpc>
                        <a:defRPr/>
                      </a:pPr>
                      <a:r>
                        <a:rPr sz="3600">
                          <a:latin typeface="Times New Roman"/>
                          <a:ea typeface="Times New Roman"/>
                          <a:cs typeface="Times New Roman"/>
                        </a:rPr>
                        <a:t>Hos 4:</a:t>
                      </a:r>
                      <a:r>
                        <a:rPr lang="en-GB" sz="3600">
                          <a:latin typeface="Times New Roman"/>
                          <a:ea typeface="Times New Roman"/>
                          <a:cs typeface="Times New Roman"/>
                        </a:rPr>
                        <a:t>9</a:t>
                      </a:r>
                      <a:endParaRPr sz="36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lgn="just">
                        <a:lnSpc>
                          <a:spcPct val="150000"/>
                        </a:lnSpc>
                        <a:defRPr/>
                      </a:pPr>
                      <a:r>
                        <a:rPr lang="en-GB" sz="3600">
                          <a:latin typeface="Times New Roman"/>
                          <a:ea typeface="Calibri"/>
                          <a:cs typeface="Times New Roman"/>
                        </a:rPr>
                        <a:t>cogitationes</a:t>
                      </a:r>
                      <a:endParaRPr sz="3600">
                        <a:latin typeface="Times New Roman"/>
                        <a:ea typeface="Times New Roman"/>
                        <a:cs typeface="Times New Roman"/>
                      </a:endParaRPr>
                    </a:p>
                    <a:p>
                      <a:pPr>
                        <a:defRPr/>
                      </a:pPr>
                      <a:r>
                        <a:rPr lang="en-GB" sz="3600">
                          <a:solidFill>
                            <a:srgbClr val="222222"/>
                          </a:solidFill>
                          <a:latin typeface="Times New Roman"/>
                          <a:ea typeface="Times New Roman"/>
                          <a:cs typeface="Times New Roman"/>
                        </a:rPr>
                        <a:t>= VL</a:t>
                      </a:r>
                      <a:endParaRPr sz="3600">
                        <a:latin typeface="Times New Roman"/>
                        <a:ea typeface="Times New Roman"/>
                        <a:cs typeface="Times New Roman"/>
                      </a:endParaRPr>
                    </a:p>
                    <a:p>
                      <a:pPr algn="just">
                        <a:lnSpc>
                          <a:spcPct val="150000"/>
                        </a:lnSpc>
                        <a:defRPr/>
                      </a:pPr>
                      <a:r>
                        <a:rPr sz="3600">
                          <a:latin typeface="Times New Roman"/>
                          <a:ea typeface="Times New Roman"/>
                          <a:cs typeface="Times New Roman"/>
                        </a:rPr>
                        <a:t> </a:t>
                      </a:r>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lgn="just">
                        <a:lnSpc>
                          <a:spcPct val="150000"/>
                        </a:lnSpc>
                        <a:defRPr/>
                      </a:pPr>
                      <a:r>
                        <a:rPr lang="he-IL" sz="3600">
                          <a:latin typeface="Times New Roman"/>
                          <a:ea typeface="Calibri"/>
                          <a:cs typeface="Times New Roman"/>
                        </a:rPr>
                        <a:t>וּמַעֲלָלָ֖יו </a:t>
                      </a:r>
                      <a:endParaRPr sz="36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lgn="just">
                        <a:lnSpc>
                          <a:spcPct val="150000"/>
                        </a:lnSpc>
                        <a:defRPr/>
                      </a:pPr>
                      <a:r>
                        <a:rPr lang="ru-RU" sz="3600">
                          <a:latin typeface="Times New Roman"/>
                          <a:ea typeface="Times New Roman"/>
                          <a:cs typeface="Times New Roman"/>
                        </a:rPr>
                        <a:t>*</a:t>
                      </a:r>
                      <a:r>
                        <a:rPr lang="el-GR" sz="3600">
                          <a:latin typeface="Times New Roman"/>
                          <a:ea typeface="Calibri"/>
                          <a:cs typeface="Times New Roman"/>
                        </a:rPr>
                        <a:t>επιτηδευματα</a:t>
                      </a:r>
                      <a:r>
                        <a:rPr sz="3600">
                          <a:latin typeface="Times New Roman"/>
                          <a:ea typeface="Times New Roman"/>
                          <a:cs typeface="Times New Roman"/>
                        </a:rPr>
                        <a:t> </a:t>
                      </a:r>
                      <a:endParaRPr lang="ru-RU" sz="3600">
                        <a:latin typeface="Times New Roman"/>
                        <a:ea typeface="Times New Roman"/>
                        <a:cs typeface="Times New Roman"/>
                      </a:endParaRPr>
                    </a:p>
                    <a:p>
                      <a:pPr algn="just">
                        <a:lnSpc>
                          <a:spcPct val="150000"/>
                        </a:lnSpc>
                        <a:defRPr/>
                      </a:pPr>
                      <a:r>
                        <a:rPr lang="ru-RU" sz="3600">
                          <a:latin typeface="Times New Roman"/>
                          <a:ea typeface="Times New Roman"/>
                          <a:cs typeface="Times New Roman"/>
                        </a:rPr>
                        <a:t>ср. 5:4, 7:2</a:t>
                      </a:r>
                      <a:endParaRPr sz="36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lgn="just">
                        <a:lnSpc>
                          <a:spcPct val="150000"/>
                        </a:lnSpc>
                        <a:defRPr/>
                      </a:pPr>
                      <a:r>
                        <a:rPr lang="el-GR" sz="3600">
                          <a:latin typeface="Times New Roman"/>
                          <a:ea typeface="Calibri"/>
                          <a:cs typeface="Times New Roman"/>
                        </a:rPr>
                        <a:t>τὰ διαβούλια  </a:t>
                      </a:r>
                      <a:endParaRPr sz="36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extLst>
                  <a:ext uri="{0D108BD9-81ED-4DB2-BD59-A6C34878D82A}">
                    <a16:rowId xmlns:a16="http://schemas.microsoft.com/office/drawing/2014/main" val="10001"/>
                  </a:ext>
                </a:extLst>
              </a:tr>
            </a:tbl>
          </a:graphicData>
        </a:graphic>
      </p:graphicFrame>
      <p:sp>
        <p:nvSpPr>
          <p:cNvPr id="6" name="TextBox 5"/>
          <p:cNvSpPr txBox="1"/>
          <p:nvPr/>
        </p:nvSpPr>
        <p:spPr bwMode="auto">
          <a:xfrm>
            <a:off x="87683" y="3970751"/>
            <a:ext cx="11949830" cy="1938992"/>
          </a:xfrm>
          <a:prstGeom prst="rect">
            <a:avLst/>
          </a:prstGeom>
          <a:noFill/>
        </p:spPr>
        <p:txBody>
          <a:bodyPr wrap="square" rtlCol="0">
            <a:spAutoFit/>
          </a:bodyPr>
          <a:lstStyle/>
          <a:p>
            <a:pPr>
              <a:defRPr/>
            </a:pPr>
            <a:r>
              <a:rPr lang="ru-RU" sz="2400" b="1">
                <a:latin typeface="Times New Roman"/>
                <a:ea typeface="Calibri"/>
                <a:cs typeface="Times New Roman"/>
              </a:rPr>
              <a:t>5:</a:t>
            </a:r>
            <a:r>
              <a:rPr sz="2400" b="1">
                <a:latin typeface="Times New Roman"/>
                <a:ea typeface="Calibri"/>
                <a:cs typeface="Times New Roman"/>
              </a:rPr>
              <a:t>4</a:t>
            </a:r>
            <a:r>
              <a:rPr sz="2400">
                <a:latin typeface="Times New Roman"/>
                <a:ea typeface="Calibri"/>
                <a:cs typeface="Times New Roman"/>
              </a:rPr>
              <a:t> </a:t>
            </a:r>
            <a:r>
              <a:rPr lang="el-GR" sz="2400">
                <a:latin typeface="Times New Roman"/>
                <a:ea typeface="Calibri"/>
                <a:cs typeface="Times New Roman"/>
              </a:rPr>
              <a:t>διαβούλια</a:t>
            </a:r>
            <a:r>
              <a:rPr lang="el-GR" sz="2400" u="sng">
                <a:latin typeface="Times New Roman"/>
                <a:ea typeface="Calibri"/>
                <a:cs typeface="Times New Roman"/>
                <a:hlinkClick r:id="rId2" tooltip="applewebdata:/F0276200-538E-46A4-A865-795B41562926/#_ftn1"/>
              </a:rPr>
              <a:t>]</a:t>
            </a:r>
            <a:r>
              <a:rPr lang="el-GR" sz="2400">
                <a:latin typeface="Times New Roman"/>
                <a:ea typeface="Calibri"/>
                <a:cs typeface="Times New Roman"/>
              </a:rPr>
              <a:t> α</a:t>
            </a:r>
            <a:r>
              <a:rPr lang="el-GR" sz="2400" u="sng">
                <a:latin typeface="Times New Roman"/>
                <a:ea typeface="Calibri"/>
                <a:cs typeface="Times New Roman"/>
                <a:hlinkClick r:id="rId3" tooltip="applewebdata:/F0276200-538E-46A4-A865-795B41562926/#_ftn2"/>
              </a:rPr>
              <a:t>ʼ</a:t>
            </a:r>
            <a:r>
              <a:rPr lang="el-GR" sz="2400">
                <a:latin typeface="Times New Roman"/>
                <a:ea typeface="Calibri"/>
                <a:cs typeface="Times New Roman"/>
              </a:rPr>
              <a:t> επιτηδευματα σ</a:t>
            </a:r>
            <a:r>
              <a:rPr lang="el-GR" sz="2400" u="sng">
                <a:latin typeface="Times New Roman"/>
                <a:ea typeface="Calibri"/>
                <a:cs typeface="Times New Roman"/>
                <a:hlinkClick r:id="rId4" tooltip="applewebdata:/F0276200-538E-46A4-A865-795B41562926/#_ftn3"/>
              </a:rPr>
              <a:t>ʼ</a:t>
            </a:r>
            <a:r>
              <a:rPr lang="el-GR" sz="2400">
                <a:latin typeface="Times New Roman"/>
                <a:ea typeface="Calibri"/>
                <a:cs typeface="Times New Roman"/>
              </a:rPr>
              <a:t> βουλας θ</a:t>
            </a:r>
            <a:r>
              <a:rPr lang="el-GR" sz="2400" u="sng">
                <a:latin typeface="Times New Roman"/>
                <a:ea typeface="Calibri"/>
                <a:cs typeface="Times New Roman"/>
                <a:hlinkClick r:id="rId5" tooltip="applewebdata:/F0276200-538E-46A4-A865-795B41562926/#_ftn4"/>
              </a:rPr>
              <a:t>ʼ</a:t>
            </a:r>
            <a:r>
              <a:rPr lang="el-GR" sz="2400">
                <a:latin typeface="Times New Roman"/>
                <a:ea typeface="Calibri"/>
                <a:cs typeface="Times New Roman"/>
              </a:rPr>
              <a:t> γνωμην </a:t>
            </a:r>
            <a:r>
              <a:rPr sz="2400">
                <a:latin typeface="Times New Roman"/>
                <a:ea typeface="Calibri"/>
                <a:cs typeface="Times New Roman"/>
              </a:rPr>
              <a:t>8</a:t>
            </a:r>
            <a:r>
              <a:rPr sz="2400" u="sng">
                <a:latin typeface="Times New Roman"/>
                <a:ea typeface="Calibri"/>
                <a:cs typeface="Times New Roman"/>
                <a:hlinkClick r:id="rId6" tooltip="applewebdata:/F0276200-538E-46A4-A865-795B41562926/#_ftn5"/>
              </a:rPr>
              <a:t>6</a:t>
            </a:r>
            <a:endParaRPr lang="ru-RU" sz="2400">
              <a:latin typeface="Times New Roman"/>
              <a:ea typeface="Calibri"/>
              <a:cs typeface="Times New Roman"/>
            </a:endParaRPr>
          </a:p>
          <a:p>
            <a:pPr>
              <a:defRPr/>
            </a:pPr>
            <a:r>
              <a:rPr lang="ru-RU" sz="2400">
                <a:latin typeface="Times New Roman"/>
                <a:ea typeface="Times New Roman"/>
                <a:cs typeface="Times New Roman"/>
              </a:rPr>
              <a:t>Слово  </a:t>
            </a:r>
            <a:r>
              <a:rPr lang="he-IL" sz="2400">
                <a:latin typeface="Times New Roman"/>
                <a:ea typeface="Calibri"/>
                <a:cs typeface="Times New Roman"/>
              </a:rPr>
              <a:t>מַעֲלָלִים</a:t>
            </a:r>
            <a:r>
              <a:rPr lang="ru-RU" sz="2400">
                <a:latin typeface="Times New Roman"/>
                <a:ea typeface="Times New Roman"/>
                <a:cs typeface="Times New Roman"/>
              </a:rPr>
              <a:t> «дела». В Септуагинте и ревизиях обычно переводится как </a:t>
            </a:r>
            <a:r>
              <a:rPr sz="2400">
                <a:solidFill>
                  <a:srgbClr val="222222"/>
                </a:solidFill>
                <a:latin typeface="Times New Roman"/>
                <a:ea typeface="Times New Roman"/>
                <a:cs typeface="Times New Roman"/>
              </a:rPr>
              <a:t>επιτηδευματα </a:t>
            </a:r>
            <a:r>
              <a:rPr lang="ru-RU" sz="2400">
                <a:solidFill>
                  <a:srgbClr val="222222"/>
                </a:solidFill>
                <a:latin typeface="Times New Roman"/>
                <a:ea typeface="Times New Roman"/>
                <a:cs typeface="Times New Roman"/>
              </a:rPr>
              <a:t>‘занятия’. Исключение составляют три места в книге Осии, где это еврейское слово передается как </a:t>
            </a:r>
            <a:r>
              <a:rPr lang="el-GR" sz="2400">
                <a:latin typeface="Times New Roman"/>
                <a:ea typeface="Calibri"/>
                <a:cs typeface="Times New Roman"/>
              </a:rPr>
              <a:t>τὰ διαβούλια </a:t>
            </a:r>
            <a:r>
              <a:rPr lang="ru-RU" sz="2400">
                <a:latin typeface="Times New Roman"/>
                <a:ea typeface="Calibri"/>
                <a:cs typeface="Times New Roman"/>
              </a:rPr>
              <a:t>(Ос 4:9, 5:4, 7:2). Вульгата следует в выборе эквивалентов за </a:t>
            </a:r>
            <a:r>
              <a:rPr lang="en-GB" sz="2400">
                <a:latin typeface="Times New Roman"/>
                <a:ea typeface="Calibri"/>
                <a:cs typeface="Times New Roman"/>
              </a:rPr>
              <a:t>Vetus Latin</a:t>
            </a:r>
            <a:r>
              <a:rPr lang="ru-RU" sz="2400">
                <a:latin typeface="Times New Roman"/>
                <a:ea typeface="Calibri"/>
                <a:cs typeface="Times New Roman"/>
              </a:rPr>
              <a:t>а, в Ос </a:t>
            </a:r>
            <a:r>
              <a:rPr sz="2400">
                <a:latin typeface="Times New Roman"/>
                <a:ea typeface="Times New Roman"/>
                <a:cs typeface="Times New Roman"/>
              </a:rPr>
              <a:t>4:</a:t>
            </a:r>
            <a:r>
              <a:rPr lang="en-GB" sz="2400">
                <a:latin typeface="Times New Roman"/>
                <a:ea typeface="Times New Roman"/>
                <a:cs typeface="Times New Roman"/>
              </a:rPr>
              <a:t>9</a:t>
            </a:r>
            <a:r>
              <a:rPr lang="ru-RU" sz="2400">
                <a:latin typeface="Times New Roman"/>
                <a:ea typeface="Times New Roman"/>
                <a:cs typeface="Times New Roman"/>
              </a:rPr>
              <a:t> и</a:t>
            </a:r>
            <a:r>
              <a:rPr lang="ru-RU" sz="2400">
                <a:latin typeface="Times New Roman"/>
                <a:ea typeface="Calibri"/>
                <a:cs typeface="Times New Roman"/>
              </a:rPr>
              <a:t> </a:t>
            </a:r>
            <a:r>
              <a:rPr lang="ru-RU" sz="2400">
                <a:latin typeface="Times New Roman"/>
                <a:ea typeface="Times New Roman"/>
                <a:cs typeface="Times New Roman"/>
              </a:rPr>
              <a:t>5:4 </a:t>
            </a:r>
            <a:r>
              <a:rPr lang="en-GB" sz="2400">
                <a:latin typeface="Times New Roman"/>
                <a:ea typeface="Calibri"/>
                <a:cs typeface="Times New Roman"/>
              </a:rPr>
              <a:t>cogitationes</a:t>
            </a:r>
            <a:r>
              <a:rPr lang="ru-RU" sz="2400">
                <a:latin typeface="Times New Roman"/>
                <a:ea typeface="Calibri"/>
                <a:cs typeface="Times New Roman"/>
              </a:rPr>
              <a:t>; в других местах Осии </a:t>
            </a:r>
            <a:r>
              <a:rPr lang="en-GB" sz="2400">
                <a:latin typeface="Times New Roman"/>
                <a:ea typeface="Calibri"/>
                <a:cs typeface="Times New Roman"/>
              </a:rPr>
              <a:t>adinventiones</a:t>
            </a:r>
            <a:r>
              <a:rPr lang="ru-RU" sz="2400">
                <a:latin typeface="Times New Roman"/>
                <a:ea typeface="Calibri"/>
                <a:cs typeface="Times New Roman"/>
              </a:rPr>
              <a:t>.</a:t>
            </a:r>
            <a:endParaRPr sz="2400">
              <a:latin typeface="Times New Roman"/>
              <a:ea typeface="Times New Roman"/>
              <a:cs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normAutofit/>
          </a:bodyPr>
          <a:lstStyle/>
          <a:p>
            <a:pPr>
              <a:defRPr/>
            </a:pPr>
            <a:r>
              <a:rPr lang="en-GB" sz="3600" b="1">
                <a:latin typeface="Times New Roman"/>
                <a:ea typeface="Times New Roman"/>
              </a:rPr>
              <a:t>The Vulgate was especially influenced by Symmachus</a:t>
            </a:r>
            <a:endParaRPr sz="3600" b="1"/>
          </a:p>
        </p:txBody>
      </p:sp>
      <p:sp>
        <p:nvSpPr>
          <p:cNvPr id="3" name="Content Placeholder 2"/>
          <p:cNvSpPr>
            <a:spLocks noGrp="1"/>
          </p:cNvSpPr>
          <p:nvPr>
            <p:ph idx="1"/>
          </p:nvPr>
        </p:nvSpPr>
        <p:spPr bwMode="auto">
          <a:xfrm>
            <a:off x="309966" y="1825625"/>
            <a:ext cx="11043834" cy="4435690"/>
          </a:xfrm>
        </p:spPr>
        <p:txBody>
          <a:bodyPr>
            <a:normAutofit/>
          </a:bodyPr>
          <a:lstStyle/>
          <a:p>
            <a:pPr marL="0" indent="0">
              <a:buNone/>
              <a:defRPr/>
            </a:pPr>
            <a:r>
              <a:rPr lang="en-US" sz="3600">
                <a:latin typeface="Times New Roman"/>
                <a:ea typeface="Times New Roman"/>
                <a:cs typeface="Times New Roman"/>
              </a:rPr>
              <a:t>Cannon, W.W., “Jerome and Symmachus: Some Points in the Vulgate Translation of Koheleth,” </a:t>
            </a:r>
            <a:r>
              <a:rPr lang="en-US" sz="3600" i="1">
                <a:latin typeface="Times New Roman"/>
                <a:ea typeface="Times New Roman"/>
                <a:cs typeface="Times New Roman"/>
              </a:rPr>
              <a:t>ZAW</a:t>
            </a:r>
            <a:r>
              <a:rPr lang="en-US" sz="3600">
                <a:latin typeface="Times New Roman"/>
                <a:ea typeface="Times New Roman"/>
                <a:cs typeface="Times New Roman"/>
              </a:rPr>
              <a:t> 45 (1927): 191–99.</a:t>
            </a:r>
            <a:endParaRPr sz="3600">
              <a:latin typeface="Times New Roman"/>
              <a:ea typeface="Calibri"/>
              <a:cs typeface="Times New Roman"/>
            </a:endParaRPr>
          </a:p>
          <a:p>
            <a:pPr marL="0" indent="0">
              <a:buNone/>
              <a:defRPr/>
            </a:pPr>
            <a:r>
              <a:rPr lang="en-US" sz="3600">
                <a:latin typeface="Times New Roman"/>
                <a:ea typeface="Times New Roman"/>
                <a:cs typeface="Times New Roman"/>
              </a:rPr>
              <a:t>Salvesen A. </a:t>
            </a:r>
            <a:r>
              <a:rPr lang="en-US" sz="3600" i="1">
                <a:latin typeface="Times New Roman"/>
                <a:ea typeface="Times New Roman"/>
                <a:cs typeface="Times New Roman"/>
              </a:rPr>
              <a:t>Symmachus in the Pentateuch, </a:t>
            </a:r>
            <a:r>
              <a:rPr lang="en-US" sz="3600">
                <a:latin typeface="Times New Roman"/>
                <a:ea typeface="Times New Roman"/>
                <a:cs typeface="Times New Roman"/>
              </a:rPr>
              <a:t>Manchester  1991, 265–81.</a:t>
            </a:r>
            <a:endParaRPr sz="3600">
              <a:latin typeface="Times New Roman"/>
              <a:ea typeface="Times New Roman"/>
              <a:cs typeface="Times New Roman"/>
            </a:endParaRPr>
          </a:p>
          <a:p>
            <a:pPr marL="0" indent="0">
              <a:buNone/>
              <a:defRPr/>
            </a:pPr>
            <a:r>
              <a:rPr lang="en-GB" sz="3600">
                <a:latin typeface="Times New Roman"/>
                <a:cs typeface="Times New Roman"/>
              </a:rPr>
              <a:t>Weigert S. </a:t>
            </a:r>
            <a:r>
              <a:rPr lang="en-GB" sz="3600" i="1">
                <a:latin typeface="Times New Roman"/>
                <a:cs typeface="Times New Roman"/>
              </a:rPr>
              <a:t>Hebraica veritas: Übersetzungsprinzipien und Quellen der Deuteronomiumübersetzung des Hieronymus. </a:t>
            </a:r>
            <a:r>
              <a:rPr lang="en-GB" sz="3600">
                <a:latin typeface="Times New Roman"/>
                <a:cs typeface="Times New Roman"/>
              </a:rPr>
              <a:t>Stuttgart</a:t>
            </a:r>
            <a:r>
              <a:rPr lang="ru-RU" sz="3600">
                <a:latin typeface="Times New Roman"/>
                <a:cs typeface="Times New Roman"/>
              </a:rPr>
              <a:t> 2016.</a:t>
            </a:r>
            <a:endParaRPr lang="en-GB" sz="3600">
              <a:latin typeface="Times New Roman"/>
              <a:cs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0" y="82661"/>
            <a:ext cx="7515616" cy="899632"/>
          </a:xfrm>
        </p:spPr>
        <p:txBody>
          <a:bodyPr>
            <a:noAutofit/>
          </a:bodyPr>
          <a:lstStyle/>
          <a:p>
            <a:pPr>
              <a:defRPr/>
            </a:pPr>
            <a:r>
              <a:rPr lang="ru-RU" sz="2800" b="1">
                <a:latin typeface="Times New Roman"/>
                <a:ea typeface="Times New Roman"/>
              </a:rPr>
              <a:t>4.2 </a:t>
            </a:r>
            <a:r>
              <a:rPr lang="ru-RU" sz="2800" b="1">
                <a:latin typeface="Times New Roman"/>
                <a:cs typeface="Times New Roman"/>
              </a:rPr>
              <a:t>Зависимость от Септуагинты (или </a:t>
            </a:r>
            <a:r>
              <a:rPr lang="en-GB" sz="2800" b="1">
                <a:latin typeface="Times New Roman"/>
                <a:cs typeface="Times New Roman"/>
              </a:rPr>
              <a:t>Vetus Latina?) </a:t>
            </a:r>
            <a:r>
              <a:rPr lang="ru-RU" sz="2800" b="1">
                <a:latin typeface="Times New Roman"/>
                <a:cs typeface="Times New Roman"/>
              </a:rPr>
              <a:t>на уровне интерпретации</a:t>
            </a:r>
            <a:endParaRPr sz="2800"/>
          </a:p>
        </p:txBody>
      </p:sp>
      <p:graphicFrame>
        <p:nvGraphicFramePr>
          <p:cNvPr id="4" name="Content Placeholder 3"/>
          <p:cNvGraphicFramePr>
            <a:graphicFrameLocks noGrp="1"/>
          </p:cNvGraphicFramePr>
          <p:nvPr>
            <p:ph idx="1"/>
          </p:nvPr>
        </p:nvGraphicFramePr>
        <p:xfrm>
          <a:off x="256478" y="982293"/>
          <a:ext cx="11831444" cy="5150878"/>
        </p:xfrm>
        <a:graphic>
          <a:graphicData uri="http://schemas.openxmlformats.org/drawingml/2006/table">
            <a:tbl>
              <a:tblPr firstRow="1" firstCol="1" bandRow="1">
                <a:tableStyleId>{2D5ABB26-0587-4C30-8999-92F81FD0307C}</a:tableStyleId>
              </a:tblPr>
              <a:tblGrid>
                <a:gridCol w="983599">
                  <a:extLst>
                    <a:ext uri="{9D8B030D-6E8A-4147-A177-3AD203B41FA5}">
                      <a16:colId xmlns:a16="http://schemas.microsoft.com/office/drawing/2014/main" val="20000"/>
                    </a:ext>
                  </a:extLst>
                </a:gridCol>
                <a:gridCol w="2567835">
                  <a:extLst>
                    <a:ext uri="{9D8B030D-6E8A-4147-A177-3AD203B41FA5}">
                      <a16:colId xmlns:a16="http://schemas.microsoft.com/office/drawing/2014/main" val="20001"/>
                    </a:ext>
                  </a:extLst>
                </a:gridCol>
                <a:gridCol w="2319485">
                  <a:extLst>
                    <a:ext uri="{9D8B030D-6E8A-4147-A177-3AD203B41FA5}">
                      <a16:colId xmlns:a16="http://schemas.microsoft.com/office/drawing/2014/main" val="20002"/>
                    </a:ext>
                  </a:extLst>
                </a:gridCol>
                <a:gridCol w="2752667">
                  <a:extLst>
                    <a:ext uri="{9D8B030D-6E8A-4147-A177-3AD203B41FA5}">
                      <a16:colId xmlns:a16="http://schemas.microsoft.com/office/drawing/2014/main" val="20003"/>
                    </a:ext>
                  </a:extLst>
                </a:gridCol>
                <a:gridCol w="3207858">
                  <a:extLst>
                    <a:ext uri="{9D8B030D-6E8A-4147-A177-3AD203B41FA5}">
                      <a16:colId xmlns:a16="http://schemas.microsoft.com/office/drawing/2014/main" val="20004"/>
                    </a:ext>
                  </a:extLst>
                </a:gridCol>
              </a:tblGrid>
              <a:tr h="952379">
                <a:tc>
                  <a:txBody>
                    <a:bodyPr/>
                    <a:lstStyle/>
                    <a:p>
                      <a:pPr algn="just">
                        <a:lnSpc>
                          <a:spcPct val="150000"/>
                        </a:lnSpc>
                        <a:defRPr/>
                      </a:pPr>
                      <a:r>
                        <a:rPr lang="en-GB" sz="2800">
                          <a:latin typeface="Times New Roman"/>
                          <a:cs typeface="Times New Roman"/>
                        </a:rPr>
                        <a:t>Verse</a:t>
                      </a:r>
                      <a:endParaRPr sz="28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lgn="just">
                        <a:lnSpc>
                          <a:spcPct val="150000"/>
                        </a:lnSpc>
                        <a:defRPr/>
                      </a:pPr>
                      <a:r>
                        <a:rPr lang="en-GB" sz="2800">
                          <a:latin typeface="Times New Roman"/>
                          <a:cs typeface="Times New Roman"/>
                        </a:rPr>
                        <a:t>Vg</a:t>
                      </a:r>
                      <a:endParaRPr sz="28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lgn="just">
                        <a:lnSpc>
                          <a:spcPct val="150000"/>
                        </a:lnSpc>
                        <a:defRPr/>
                      </a:pPr>
                      <a:r>
                        <a:rPr lang="en-GB" sz="2800">
                          <a:latin typeface="Times New Roman"/>
                          <a:cs typeface="Times New Roman"/>
                        </a:rPr>
                        <a:t>MT</a:t>
                      </a:r>
                      <a:endParaRPr sz="28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lgn="just">
                        <a:lnSpc>
                          <a:spcPct val="150000"/>
                        </a:lnSpc>
                        <a:defRPr/>
                      </a:pPr>
                      <a:r>
                        <a:rPr lang="en-GB" sz="2800">
                          <a:latin typeface="Times New Roman"/>
                          <a:cs typeface="Times New Roman"/>
                        </a:rPr>
                        <a:t>Hexapla</a:t>
                      </a:r>
                      <a:endParaRPr sz="28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lgn="just">
                        <a:lnSpc>
                          <a:spcPct val="150000"/>
                        </a:lnSpc>
                        <a:defRPr/>
                      </a:pPr>
                      <a:r>
                        <a:rPr lang="en-GB" sz="2800">
                          <a:latin typeface="Times New Roman"/>
                          <a:cs typeface="Times New Roman"/>
                        </a:rPr>
                        <a:t>LXX</a:t>
                      </a:r>
                      <a:endParaRPr sz="28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extLst>
                  <a:ext uri="{0D108BD9-81ED-4DB2-BD59-A6C34878D82A}">
                    <a16:rowId xmlns:a16="http://schemas.microsoft.com/office/drawing/2014/main" val="10000"/>
                  </a:ext>
                </a:extLst>
              </a:tr>
              <a:tr h="4198499">
                <a:tc>
                  <a:txBody>
                    <a:bodyPr/>
                    <a:lstStyle/>
                    <a:p>
                      <a:pPr algn="just">
                        <a:lnSpc>
                          <a:spcPct val="150000"/>
                        </a:lnSpc>
                        <a:defRPr/>
                      </a:pPr>
                      <a:r>
                        <a:rPr lang="en-GB" sz="2800">
                          <a:solidFill>
                            <a:schemeClr val="tx1"/>
                          </a:solidFill>
                          <a:latin typeface="Times New Roman"/>
                          <a:ea typeface="Arial"/>
                          <a:cs typeface="Times New Roman"/>
                        </a:rPr>
                        <a:t>Hos 4:2 </a:t>
                      </a:r>
                      <a:endParaRPr sz="28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marL="0" marR="0" lvl="0" indent="0" algn="just" defTabSz="914400">
                        <a:lnSpc>
                          <a:spcPct val="150000"/>
                        </a:lnSpc>
                        <a:spcBef>
                          <a:spcPts val="0"/>
                        </a:spcBef>
                        <a:spcAft>
                          <a:spcPts val="0"/>
                        </a:spcAft>
                        <a:buClrTx/>
                        <a:buSzTx/>
                        <a:buFontTx/>
                        <a:buNone/>
                        <a:defRPr/>
                      </a:pPr>
                      <a:r>
                        <a:rPr lang="en-GB" sz="2800">
                          <a:solidFill>
                            <a:schemeClr val="tx1"/>
                          </a:solidFill>
                          <a:latin typeface="Times New Roman"/>
                          <a:ea typeface="Arial"/>
                          <a:cs typeface="Times New Roman"/>
                        </a:rPr>
                        <a:t>maledictum et mendacium et homicidium et furtum et adulterium </a:t>
                      </a:r>
                      <a:r>
                        <a:rPr lang="en-GB" sz="2800" b="1">
                          <a:solidFill>
                            <a:schemeClr val="tx1"/>
                          </a:solidFill>
                          <a:latin typeface="Times New Roman"/>
                          <a:ea typeface="Arial"/>
                          <a:cs typeface="Times New Roman"/>
                        </a:rPr>
                        <a:t>inundaverunt</a:t>
                      </a:r>
                      <a:endParaRPr sz="2800" b="1">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marL="0" marR="0" lvl="0" indent="0" algn="just" defTabSz="914400">
                        <a:lnSpc>
                          <a:spcPct val="150000"/>
                        </a:lnSpc>
                        <a:spcBef>
                          <a:spcPts val="0"/>
                        </a:spcBef>
                        <a:spcAft>
                          <a:spcPts val="0"/>
                        </a:spcAft>
                        <a:buClrTx/>
                        <a:buSzTx/>
                        <a:buFontTx/>
                        <a:buNone/>
                        <a:defRPr/>
                      </a:pPr>
                      <a:r>
                        <a:rPr lang="he-IL" sz="2800" baseline="30000">
                          <a:solidFill>
                            <a:schemeClr val="tx1"/>
                          </a:solidFill>
                          <a:latin typeface="Times New Roman"/>
                          <a:ea typeface="Arial"/>
                          <a:cs typeface="Times New Roman"/>
                        </a:rPr>
                        <a:t> </a:t>
                      </a:r>
                      <a:r>
                        <a:rPr lang="he-IL" sz="2800">
                          <a:solidFill>
                            <a:schemeClr val="tx1"/>
                          </a:solidFill>
                          <a:latin typeface="Times New Roman"/>
                          <a:ea typeface="Arial"/>
                          <a:cs typeface="Times New Roman"/>
                        </a:rPr>
                        <a:t> אָלֹ֣ה וְכַחֵ֔שׁ וְרָצֹ֥חַ וְגָנֹ֖ב וְנָאֹ֑ף פָּרָ֕צוּ </a:t>
                      </a:r>
                      <a:endParaRPr sz="28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marL="0" marR="0" lvl="0" indent="0" algn="just" defTabSz="914400">
                        <a:lnSpc>
                          <a:spcPct val="150000"/>
                        </a:lnSpc>
                        <a:spcBef>
                          <a:spcPts val="0"/>
                        </a:spcBef>
                        <a:spcAft>
                          <a:spcPts val="0"/>
                        </a:spcAft>
                        <a:buClrTx/>
                        <a:buSzTx/>
                        <a:buFontTx/>
                        <a:buNone/>
                        <a:defRPr/>
                      </a:pPr>
                      <a:r>
                        <a:rPr lang="el-GR" sz="2800">
                          <a:solidFill>
                            <a:schemeClr val="tx1"/>
                          </a:solidFill>
                          <a:latin typeface="Times New Roman"/>
                          <a:ea typeface="Arial"/>
                          <a:cs typeface="Times New Roman"/>
                        </a:rPr>
                        <a:t> αʹ ‹αρα και› αρνησις σʼ ομνυων και αρνουμενος θʼ ορκοι και ψευδος </a:t>
                      </a:r>
                      <a:r>
                        <a:rPr lang="en-GB" sz="2800">
                          <a:solidFill>
                            <a:schemeClr val="tx1"/>
                          </a:solidFill>
                          <a:latin typeface="Times New Roman"/>
                          <a:ea typeface="Arial"/>
                          <a:cs typeface="Times New Roman"/>
                        </a:rPr>
                        <a:t>Syh</a:t>
                      </a: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marL="0" marR="0" lvl="0" indent="0" algn="just" defTabSz="914400">
                        <a:lnSpc>
                          <a:spcPct val="150000"/>
                        </a:lnSpc>
                        <a:spcBef>
                          <a:spcPts val="0"/>
                        </a:spcBef>
                        <a:spcAft>
                          <a:spcPts val="0"/>
                        </a:spcAft>
                        <a:buClrTx/>
                        <a:buSzTx/>
                        <a:buFontTx/>
                        <a:buNone/>
                        <a:defRPr/>
                      </a:pPr>
                      <a:r>
                        <a:rPr lang="el-GR" sz="2800">
                          <a:solidFill>
                            <a:schemeClr val="tx1"/>
                          </a:solidFill>
                          <a:latin typeface="Times New Roman"/>
                          <a:ea typeface="Arial"/>
                          <a:cs typeface="Times New Roman"/>
                        </a:rPr>
                        <a:t>ἀρὰ καὶ ψεῦδος καὶ φόνος καὶ κλοπὴ καὶ μοιχεία </a:t>
                      </a:r>
                      <a:r>
                        <a:rPr lang="el-GR" sz="2800" b="1">
                          <a:solidFill>
                            <a:schemeClr val="tx1"/>
                          </a:solidFill>
                          <a:latin typeface="Times New Roman"/>
                          <a:ea typeface="Arial"/>
                          <a:cs typeface="Times New Roman"/>
                        </a:rPr>
                        <a:t>κέχυται </a:t>
                      </a:r>
                      <a:r>
                        <a:rPr lang="el-GR" sz="2800">
                          <a:solidFill>
                            <a:schemeClr val="tx1"/>
                          </a:solidFill>
                          <a:latin typeface="Times New Roman"/>
                          <a:ea typeface="Arial"/>
                          <a:cs typeface="Times New Roman"/>
                        </a:rPr>
                        <a:t>ἐπὶ τῆς γῆς </a:t>
                      </a:r>
                      <a:endParaRPr sz="2800">
                        <a:latin typeface="Times New Roman"/>
                        <a:ea typeface="Times New Roman"/>
                        <a:cs typeface="Times New Roman"/>
                      </a:endParaRPr>
                    </a:p>
                    <a:p>
                      <a:pPr marL="0" marR="0" lvl="0" indent="0" algn="just" defTabSz="914400">
                        <a:lnSpc>
                          <a:spcPct val="150000"/>
                        </a:lnSpc>
                        <a:spcBef>
                          <a:spcPts val="0"/>
                        </a:spcBef>
                        <a:spcAft>
                          <a:spcPts val="0"/>
                        </a:spcAft>
                        <a:buClrTx/>
                        <a:buSzTx/>
                        <a:buFontTx/>
                        <a:buNone/>
                        <a:defRPr/>
                      </a:pPr>
                      <a:r>
                        <a:rPr sz="2800">
                          <a:latin typeface="Times New Roman"/>
                          <a:ea typeface="Times New Roman"/>
                          <a:cs typeface="Times New Roman"/>
                        </a:rPr>
                        <a:t>VL </a:t>
                      </a:r>
                      <a:r>
                        <a:rPr lang="en-GB" sz="2800" b="1">
                          <a:solidFill>
                            <a:schemeClr val="tx1"/>
                          </a:solidFill>
                          <a:latin typeface="Times New Roman"/>
                          <a:ea typeface="Arial"/>
                          <a:cs typeface="Times New Roman"/>
                        </a:rPr>
                        <a:t>diffusum est </a:t>
                      </a:r>
                      <a:r>
                        <a:rPr lang="en-GB" sz="2800">
                          <a:solidFill>
                            <a:schemeClr val="tx1"/>
                          </a:solidFill>
                          <a:latin typeface="Times New Roman"/>
                          <a:ea typeface="Arial"/>
                          <a:cs typeface="Times New Roman"/>
                        </a:rPr>
                        <a:t>super terram </a:t>
                      </a:r>
                      <a:endParaRPr lang="en-GB" sz="2800">
                        <a:latin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extLst>
                  <a:ext uri="{0D108BD9-81ED-4DB2-BD59-A6C34878D82A}">
                    <a16:rowId xmlns:a16="http://schemas.microsoft.com/office/drawing/2014/main" val="10001"/>
                  </a:ext>
                </a:extLst>
              </a:tr>
            </a:tbl>
          </a:graphicData>
        </a:graphic>
      </p:graphicFrame>
      <p:sp>
        <p:nvSpPr>
          <p:cNvPr id="3" name="TextBox 2"/>
          <p:cNvSpPr txBox="1"/>
          <p:nvPr/>
        </p:nvSpPr>
        <p:spPr bwMode="auto">
          <a:xfrm>
            <a:off x="256478" y="6250488"/>
            <a:ext cx="11743456" cy="523220"/>
          </a:xfrm>
          <a:prstGeom prst="rect">
            <a:avLst/>
          </a:prstGeom>
          <a:noFill/>
        </p:spPr>
        <p:txBody>
          <a:bodyPr wrap="square" rtlCol="0">
            <a:spAutoFit/>
          </a:bodyPr>
          <a:lstStyle/>
          <a:p>
            <a:pPr>
              <a:defRPr/>
            </a:pPr>
            <a:r>
              <a:rPr lang="ru-RU" sz="2800">
                <a:latin typeface="Times New Roman"/>
                <a:cs typeface="Times New Roman"/>
              </a:rPr>
              <a:t>Таргум Ионатана </a:t>
            </a:r>
            <a:r>
              <a:rPr lang="he-IL" sz="2800">
                <a:latin typeface="Times New Roman"/>
                <a:cs typeface="Times New Roman"/>
              </a:rPr>
              <a:t>מוֹלְדִין בְנִין מִנְשֵׁי חַברֵיהוֹן</a:t>
            </a:r>
            <a:r>
              <a:rPr lang="ru-RU" sz="2800">
                <a:latin typeface="Times New Roman"/>
                <a:cs typeface="Times New Roman"/>
              </a:rPr>
              <a:t>, Пешитта </a:t>
            </a:r>
            <a:r>
              <a:rPr lang="syr-SY" sz="2800">
                <a:solidFill>
                  <a:srgbClr val="222222"/>
                </a:solidFill>
                <a:latin typeface="Times New Roman"/>
                <a:ea typeface="Times New Roman"/>
                <a:cs typeface="Segoe UI Historic"/>
              </a:rPr>
              <a:t>ܣܓܝܘ</a:t>
            </a:r>
            <a:r>
              <a:rPr sz="2800">
                <a:latin typeface="Times New Roman"/>
                <a:cs typeface="Times New Roman"/>
              </a:rPr>
              <a:t> </a:t>
            </a:r>
            <a:r>
              <a:rPr lang="ru-RU" sz="2800">
                <a:latin typeface="Times New Roman"/>
                <a:cs typeface="Times New Roman"/>
              </a:rPr>
              <a:t> </a:t>
            </a:r>
            <a:endParaRPr lang="en-GB" sz="2800">
              <a:latin typeface="Times New Roman"/>
              <a:cs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0" y="82661"/>
            <a:ext cx="7515616" cy="899632"/>
          </a:xfrm>
        </p:spPr>
        <p:txBody>
          <a:bodyPr>
            <a:noAutofit/>
          </a:bodyPr>
          <a:lstStyle/>
          <a:p>
            <a:pPr>
              <a:defRPr/>
            </a:pPr>
            <a:r>
              <a:rPr lang="ru-RU" sz="2800" b="1">
                <a:latin typeface="Times New Roman"/>
                <a:ea typeface="Times New Roman"/>
              </a:rPr>
              <a:t>4.3 </a:t>
            </a:r>
            <a:r>
              <a:rPr lang="ru-RU" sz="2800" b="1">
                <a:latin typeface="Times New Roman"/>
                <a:cs typeface="Times New Roman"/>
              </a:rPr>
              <a:t>Зависимость от Септуагинты (или </a:t>
            </a:r>
            <a:r>
              <a:rPr lang="en-GB" sz="2800" b="1">
                <a:latin typeface="Times New Roman"/>
                <a:cs typeface="Times New Roman"/>
              </a:rPr>
              <a:t>Vetus Latina)</a:t>
            </a:r>
            <a:r>
              <a:rPr lang="ru-RU" sz="2800" b="1">
                <a:latin typeface="Times New Roman"/>
                <a:cs typeface="Times New Roman"/>
              </a:rPr>
              <a:t>: общий </a:t>
            </a:r>
            <a:r>
              <a:rPr lang="en-GB" sz="2800" b="1" i="1">
                <a:latin typeface="Times New Roman"/>
                <a:cs typeface="Times New Roman"/>
              </a:rPr>
              <a:t>Vorlage</a:t>
            </a:r>
            <a:r>
              <a:rPr lang="ru-RU" sz="2800" b="1">
                <a:latin typeface="Times New Roman"/>
                <a:cs typeface="Times New Roman"/>
              </a:rPr>
              <a:t>?</a:t>
            </a:r>
            <a:endParaRPr sz="2800"/>
          </a:p>
        </p:txBody>
      </p:sp>
      <p:graphicFrame>
        <p:nvGraphicFramePr>
          <p:cNvPr id="4" name="Content Placeholder 3"/>
          <p:cNvGraphicFramePr>
            <a:graphicFrameLocks noGrp="1"/>
          </p:cNvGraphicFramePr>
          <p:nvPr>
            <p:ph idx="1"/>
          </p:nvPr>
        </p:nvGraphicFramePr>
        <p:xfrm>
          <a:off x="100208" y="982293"/>
          <a:ext cx="11761940" cy="5786238"/>
        </p:xfrm>
        <a:graphic>
          <a:graphicData uri="http://schemas.openxmlformats.org/drawingml/2006/table">
            <a:tbl>
              <a:tblPr firstRow="1" firstCol="1" bandRow="1">
                <a:tableStyleId>{2D5ABB26-0587-4C30-8999-92F81FD0307C}</a:tableStyleId>
              </a:tblPr>
              <a:tblGrid>
                <a:gridCol w="712966">
                  <a:extLst>
                    <a:ext uri="{9D8B030D-6E8A-4147-A177-3AD203B41FA5}">
                      <a16:colId xmlns:a16="http://schemas.microsoft.com/office/drawing/2014/main" val="20000"/>
                    </a:ext>
                  </a:extLst>
                </a:gridCol>
                <a:gridCol w="3141888">
                  <a:extLst>
                    <a:ext uri="{9D8B030D-6E8A-4147-A177-3AD203B41FA5}">
                      <a16:colId xmlns:a16="http://schemas.microsoft.com/office/drawing/2014/main" val="20001"/>
                    </a:ext>
                  </a:extLst>
                </a:gridCol>
                <a:gridCol w="1493760">
                  <a:extLst>
                    <a:ext uri="{9D8B030D-6E8A-4147-A177-3AD203B41FA5}">
                      <a16:colId xmlns:a16="http://schemas.microsoft.com/office/drawing/2014/main" val="20002"/>
                    </a:ext>
                  </a:extLst>
                </a:gridCol>
                <a:gridCol w="3580963">
                  <a:extLst>
                    <a:ext uri="{9D8B030D-6E8A-4147-A177-3AD203B41FA5}">
                      <a16:colId xmlns:a16="http://schemas.microsoft.com/office/drawing/2014/main" val="20003"/>
                    </a:ext>
                  </a:extLst>
                </a:gridCol>
                <a:gridCol w="2832363">
                  <a:extLst>
                    <a:ext uri="{9D8B030D-6E8A-4147-A177-3AD203B41FA5}">
                      <a16:colId xmlns:a16="http://schemas.microsoft.com/office/drawing/2014/main" val="20004"/>
                    </a:ext>
                  </a:extLst>
                </a:gridCol>
              </a:tblGrid>
              <a:tr h="690411">
                <a:tc>
                  <a:txBody>
                    <a:bodyPr/>
                    <a:lstStyle/>
                    <a:p>
                      <a:pPr algn="just">
                        <a:lnSpc>
                          <a:spcPct val="150000"/>
                        </a:lnSpc>
                        <a:defRPr/>
                      </a:pPr>
                      <a:r>
                        <a:rPr lang="en-GB" sz="2200">
                          <a:latin typeface="Times New Roman"/>
                          <a:cs typeface="Times New Roman"/>
                        </a:rPr>
                        <a:t>V</a:t>
                      </a:r>
                      <a:r>
                        <a:rPr lang="ru-RU" sz="2200">
                          <a:latin typeface="Times New Roman"/>
                          <a:cs typeface="Times New Roman"/>
                        </a:rPr>
                        <a:t>.</a:t>
                      </a:r>
                      <a:endParaRPr sz="22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lgn="just">
                        <a:lnSpc>
                          <a:spcPct val="150000"/>
                        </a:lnSpc>
                        <a:defRPr/>
                      </a:pPr>
                      <a:r>
                        <a:rPr lang="en-GB" sz="2200">
                          <a:latin typeface="Times New Roman"/>
                          <a:cs typeface="Times New Roman"/>
                        </a:rPr>
                        <a:t>Vg</a:t>
                      </a:r>
                      <a:endParaRPr sz="22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lgn="just">
                        <a:lnSpc>
                          <a:spcPct val="150000"/>
                        </a:lnSpc>
                        <a:defRPr/>
                      </a:pPr>
                      <a:r>
                        <a:rPr lang="en-GB" sz="2200">
                          <a:latin typeface="Times New Roman"/>
                          <a:cs typeface="Times New Roman"/>
                        </a:rPr>
                        <a:t>MT</a:t>
                      </a:r>
                      <a:endParaRPr sz="22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lgn="just">
                        <a:lnSpc>
                          <a:spcPct val="150000"/>
                        </a:lnSpc>
                        <a:defRPr/>
                      </a:pPr>
                      <a:r>
                        <a:rPr lang="en-GB" sz="2200">
                          <a:latin typeface="Times New Roman"/>
                          <a:cs typeface="Times New Roman"/>
                        </a:rPr>
                        <a:t>Hexapla</a:t>
                      </a:r>
                      <a:endParaRPr sz="22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lgn="just">
                        <a:lnSpc>
                          <a:spcPct val="150000"/>
                        </a:lnSpc>
                        <a:defRPr/>
                      </a:pPr>
                      <a:r>
                        <a:rPr lang="en-GB" sz="2200">
                          <a:latin typeface="Times New Roman"/>
                          <a:cs typeface="Times New Roman"/>
                        </a:rPr>
                        <a:t>LXX</a:t>
                      </a:r>
                      <a:endParaRPr sz="22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extLst>
                  <a:ext uri="{0D108BD9-81ED-4DB2-BD59-A6C34878D82A}">
                    <a16:rowId xmlns:a16="http://schemas.microsoft.com/office/drawing/2014/main" val="10000"/>
                  </a:ext>
                </a:extLst>
              </a:tr>
              <a:tr h="2078307">
                <a:tc>
                  <a:txBody>
                    <a:bodyPr/>
                    <a:lstStyle/>
                    <a:p>
                      <a:pPr>
                        <a:defRPr/>
                      </a:pPr>
                      <a:r>
                        <a:rPr lang="en-GB" sz="2200">
                          <a:latin typeface="Times New Roman"/>
                          <a:ea typeface="Times New Roman"/>
                          <a:cs typeface="Times New Roman"/>
                        </a:rPr>
                        <a:t>2:16 </a:t>
                      </a:r>
                      <a:endParaRPr sz="2200">
                        <a:latin typeface="Times New Roman"/>
                        <a:ea typeface="Times New Roman"/>
                        <a:cs typeface="Times New Roman"/>
                      </a:endParaRPr>
                    </a:p>
                    <a:p>
                      <a:pPr>
                        <a:defRPr/>
                      </a:pPr>
                      <a:r>
                        <a:rPr lang="en-GB" sz="2200">
                          <a:latin typeface="Times New Roman"/>
                          <a:ea typeface="Times New Roman"/>
                          <a:cs typeface="Times New Roman"/>
                        </a:rPr>
                        <a:t>(MT 2:18)</a:t>
                      </a:r>
                      <a:endParaRPr sz="22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defRPr/>
                      </a:pPr>
                      <a:r>
                        <a:rPr lang="en-GB" sz="2200">
                          <a:latin typeface="Times New Roman"/>
                          <a:ea typeface="Times New Roman"/>
                          <a:cs typeface="Times New Roman"/>
                        </a:rPr>
                        <a:t>vocabit </a:t>
                      </a:r>
                      <a:r>
                        <a:rPr lang="en-GB" sz="2200">
                          <a:highlight>
                            <a:srgbClr val="FFFF00"/>
                          </a:highlight>
                          <a:latin typeface="Times New Roman"/>
                          <a:ea typeface="Times New Roman"/>
                          <a:cs typeface="Times New Roman"/>
                        </a:rPr>
                        <a:t>me</a:t>
                      </a:r>
                      <a:r>
                        <a:rPr lang="en-GB" sz="2200">
                          <a:latin typeface="Times New Roman"/>
                          <a:ea typeface="Times New Roman"/>
                          <a:cs typeface="Times New Roman"/>
                        </a:rPr>
                        <a:t> Vir meus et non vocabit me ultra Baali</a:t>
                      </a:r>
                      <a:endParaRPr sz="2200">
                        <a:latin typeface="Times New Roman"/>
                        <a:ea typeface="Times New Roman"/>
                        <a:cs typeface="Times New Roman"/>
                      </a:endParaRPr>
                    </a:p>
                    <a:p>
                      <a:pPr>
                        <a:defRPr/>
                      </a:pPr>
                      <a:r>
                        <a:rPr lang="en-GB" sz="2200">
                          <a:solidFill>
                            <a:srgbClr val="222222"/>
                          </a:solidFill>
                          <a:latin typeface="Times New Roman"/>
                          <a:ea typeface="Times New Roman"/>
                          <a:cs typeface="Times New Roman"/>
                        </a:rPr>
                        <a:t>  </a:t>
                      </a:r>
                      <a:endParaRPr sz="2200">
                        <a:latin typeface="Times New Roman"/>
                        <a:ea typeface="Times New Roman"/>
                        <a:cs typeface="Times New Roman"/>
                      </a:endParaRPr>
                    </a:p>
                    <a:p>
                      <a:pPr>
                        <a:defRPr/>
                      </a:pPr>
                      <a:r>
                        <a:rPr lang="en-GB" sz="2200">
                          <a:solidFill>
                            <a:srgbClr val="222222"/>
                          </a:solidFill>
                          <a:latin typeface="Times New Roman"/>
                          <a:ea typeface="Times New Roman"/>
                          <a:cs typeface="Times New Roman"/>
                        </a:rPr>
                        <a:t>= 2 mss Kennikott</a:t>
                      </a:r>
                      <a:endParaRPr sz="2200">
                        <a:latin typeface="Times New Roman"/>
                        <a:ea typeface="Times New Roman"/>
                        <a:cs typeface="Times New Roman"/>
                      </a:endParaRPr>
                    </a:p>
                    <a:p>
                      <a:pPr>
                        <a:defRPr/>
                      </a:pPr>
                      <a:r>
                        <a:rPr lang="en-GB" sz="2200">
                          <a:solidFill>
                            <a:srgbClr val="222222"/>
                          </a:solidFill>
                          <a:latin typeface="Times New Roman"/>
                          <a:ea typeface="Times New Roman"/>
                          <a:cs typeface="Times New Roman"/>
                        </a:rPr>
                        <a:t>= Peshitta</a:t>
                      </a:r>
                      <a:endParaRPr sz="22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defRPr/>
                      </a:pPr>
                      <a:r>
                        <a:rPr lang="he-IL" sz="2200">
                          <a:latin typeface="Times New Roman"/>
                          <a:ea typeface="Times New Roman"/>
                          <a:cs typeface="Times New Roman"/>
                        </a:rPr>
                        <a:t>תִּקְרְאִ֖י אִישִׁ֑י וְלֹֽא־תִקְרְאִי־לִ֥י ע֖וֹד בַּעְלִֽי</a:t>
                      </a:r>
                      <a:endParaRPr sz="22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lgn="r">
                        <a:defRPr/>
                      </a:pPr>
                      <a:r>
                        <a:rPr sz="2200">
                          <a:solidFill>
                            <a:srgbClr val="222222"/>
                          </a:solidFill>
                          <a:latin typeface="Times New Roman"/>
                          <a:ea typeface="Times New Roman"/>
                          <a:cs typeface="Times New Roman"/>
                        </a:rPr>
                        <a:t>αʹ vocabit </a:t>
                      </a:r>
                      <a:r>
                        <a:rPr sz="2200">
                          <a:solidFill>
                            <a:srgbClr val="222222"/>
                          </a:solidFill>
                          <a:highlight>
                            <a:srgbClr val="FFFF00"/>
                          </a:highlight>
                          <a:latin typeface="Times New Roman"/>
                          <a:ea typeface="Times New Roman"/>
                          <a:cs typeface="Times New Roman"/>
                        </a:rPr>
                        <a:t>me </a:t>
                      </a:r>
                      <a:r>
                        <a:rPr sz="2200">
                          <a:solidFill>
                            <a:srgbClr val="222222"/>
                          </a:solidFill>
                          <a:latin typeface="Times New Roman"/>
                          <a:ea typeface="Times New Roman"/>
                          <a:cs typeface="Times New Roman"/>
                        </a:rPr>
                        <a:t>vir meus et non vocabit me (αʹσʹ θʹ και ου καλεσεις με Syh) ultra habens me Hi.</a:t>
                      </a:r>
                      <a:endParaRPr sz="22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defRPr/>
                      </a:pPr>
                      <a:r>
                        <a:rPr lang="el-GR" sz="2200">
                          <a:latin typeface="Times New Roman"/>
                          <a:ea typeface="Times New Roman"/>
                          <a:cs typeface="Times New Roman"/>
                        </a:rPr>
                        <a:t>κύριος καλέσει </a:t>
                      </a:r>
                      <a:r>
                        <a:rPr lang="el-GR" sz="2200">
                          <a:highlight>
                            <a:srgbClr val="FFFF00"/>
                          </a:highlight>
                          <a:latin typeface="Times New Roman"/>
                          <a:ea typeface="Times New Roman"/>
                          <a:cs typeface="Times New Roman"/>
                        </a:rPr>
                        <a:t>με</a:t>
                      </a:r>
                      <a:r>
                        <a:rPr lang="el-GR" sz="2200">
                          <a:latin typeface="Times New Roman"/>
                          <a:ea typeface="Times New Roman"/>
                          <a:cs typeface="Times New Roman"/>
                        </a:rPr>
                        <a:t> ὁ ἀνήρ μου καὶ οὐ καλέσει με ἔτι Βααλιμ </a:t>
                      </a:r>
                      <a:endParaRPr sz="22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extLst>
                  <a:ext uri="{0D108BD9-81ED-4DB2-BD59-A6C34878D82A}">
                    <a16:rowId xmlns:a16="http://schemas.microsoft.com/office/drawing/2014/main" val="10001"/>
                  </a:ext>
                </a:extLst>
              </a:tr>
              <a:tr h="2211378">
                <a:tc>
                  <a:txBody>
                    <a:bodyPr/>
                    <a:lstStyle/>
                    <a:p>
                      <a:pPr>
                        <a:defRPr/>
                      </a:pPr>
                      <a:r>
                        <a:rPr lang="en-GB" sz="2200">
                          <a:latin typeface="Times New Roman"/>
                          <a:ea typeface="Times New Roman"/>
                          <a:cs typeface="Times New Roman"/>
                        </a:rPr>
                        <a:t>3:4</a:t>
                      </a:r>
                      <a:endParaRPr sz="22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defRPr/>
                      </a:pPr>
                      <a:r>
                        <a:rPr lang="en-GB" sz="2200">
                          <a:solidFill>
                            <a:schemeClr val="tx1"/>
                          </a:solidFill>
                          <a:latin typeface="Times New Roman"/>
                          <a:ea typeface="Arial"/>
                          <a:cs typeface="Times New Roman"/>
                        </a:rPr>
                        <a:t>et sine sacrificio et sine altari et sine ephod et </a:t>
                      </a:r>
                      <a:r>
                        <a:rPr lang="en-GB" sz="2200">
                          <a:solidFill>
                            <a:schemeClr val="tx1"/>
                          </a:solidFill>
                          <a:highlight>
                            <a:srgbClr val="FFFF00"/>
                          </a:highlight>
                          <a:latin typeface="Times New Roman"/>
                          <a:ea typeface="Arial"/>
                          <a:cs typeface="Times New Roman"/>
                        </a:rPr>
                        <a:t>sine </a:t>
                      </a:r>
                      <a:r>
                        <a:rPr lang="en-GB" sz="2200">
                          <a:solidFill>
                            <a:schemeClr val="tx1"/>
                          </a:solidFill>
                          <a:latin typeface="Times New Roman"/>
                          <a:ea typeface="Arial"/>
                          <a:cs typeface="Times New Roman"/>
                        </a:rPr>
                        <a:t>therafin</a:t>
                      </a:r>
                    </a:p>
                    <a:p>
                      <a:pPr>
                        <a:defRPr/>
                      </a:pPr>
                      <a:r>
                        <a:rPr lang="en-GB" sz="2200">
                          <a:solidFill>
                            <a:schemeClr val="tx1"/>
                          </a:solidFill>
                          <a:latin typeface="Times New Roman"/>
                          <a:ea typeface="Arial"/>
                          <a:cs typeface="Times New Roman"/>
                        </a:rPr>
                        <a:t> </a:t>
                      </a:r>
                      <a:endParaRPr/>
                    </a:p>
                    <a:p>
                      <a:pPr>
                        <a:defRPr/>
                      </a:pPr>
                      <a:r>
                        <a:rPr lang="en-US" sz="2200">
                          <a:solidFill>
                            <a:srgbClr val="222222"/>
                          </a:solidFill>
                          <a:latin typeface="Times New Roman"/>
                          <a:ea typeface="Times New Roman"/>
                          <a:cs typeface="Times New Roman"/>
                        </a:rPr>
                        <a:t>=</a:t>
                      </a:r>
                      <a:endParaRPr sz="2200">
                        <a:latin typeface="Times New Roman"/>
                        <a:ea typeface="Times New Roman"/>
                        <a:cs typeface="Times New Roman"/>
                      </a:endParaRPr>
                    </a:p>
                    <a:p>
                      <a:pPr>
                        <a:defRPr/>
                      </a:pPr>
                      <a:r>
                        <a:rPr lang="en-GB" sz="2200">
                          <a:solidFill>
                            <a:srgbClr val="222222"/>
                          </a:solidFill>
                          <a:latin typeface="Times New Roman"/>
                          <a:ea typeface="Times New Roman"/>
                          <a:cs typeface="Times New Roman"/>
                        </a:rPr>
                        <a:t>Kennikott 4 and 3</a:t>
                      </a:r>
                      <a:endParaRPr sz="2200">
                        <a:latin typeface="Times New Roman"/>
                        <a:ea typeface="Times New Roman"/>
                        <a:cs typeface="Times New Roman"/>
                      </a:endParaRPr>
                    </a:p>
                    <a:p>
                      <a:pPr>
                        <a:defRPr/>
                      </a:pPr>
                      <a:r>
                        <a:rPr lang="en-GB" sz="2200">
                          <a:solidFill>
                            <a:srgbClr val="222222"/>
                          </a:solidFill>
                          <a:latin typeface="Times New Roman"/>
                          <a:ea typeface="Times New Roman"/>
                          <a:cs typeface="Times New Roman"/>
                        </a:rPr>
                        <a:t> </a:t>
                      </a:r>
                      <a:endParaRPr sz="2200">
                        <a:latin typeface="Times New Roman"/>
                        <a:ea typeface="Times New Roman"/>
                        <a:cs typeface="Times New Roman"/>
                      </a:endParaRPr>
                    </a:p>
                    <a:p>
                      <a:pPr>
                        <a:defRPr/>
                      </a:pPr>
                      <a:r>
                        <a:rPr lang="en-GB" sz="2200">
                          <a:latin typeface="Times New Roman"/>
                          <a:ea typeface="Calibri"/>
                          <a:cs typeface="Times New Roman"/>
                        </a:rPr>
                        <a:t> </a:t>
                      </a:r>
                      <a:endParaRPr sz="22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defRPr/>
                      </a:pPr>
                      <a:r>
                        <a:rPr lang="en-GB" sz="2200">
                          <a:latin typeface="Times New Roman"/>
                          <a:ea typeface="Calibri"/>
                          <a:cs typeface="Times New Roman"/>
                        </a:rPr>
                        <a:t> </a:t>
                      </a:r>
                      <a:r>
                        <a:rPr lang="he-IL" sz="2200">
                          <a:latin typeface="Times New Roman"/>
                          <a:ea typeface="Calibri"/>
                          <a:cs typeface="Times New Roman"/>
                        </a:rPr>
                        <a:t> וְאֵ֣ין מַצֵּבָ֑ה וְאֵ֥ין אֵפ֖וֹד וּתְרָפִֽים </a:t>
                      </a:r>
                      <a:endParaRPr sz="22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defRPr/>
                      </a:pPr>
                      <a:r>
                        <a:rPr sz="2200">
                          <a:solidFill>
                            <a:srgbClr val="222222"/>
                          </a:solidFill>
                          <a:latin typeface="Times New Roman"/>
                          <a:ea typeface="Times New Roman"/>
                          <a:cs typeface="Times New Roman"/>
                        </a:rPr>
                        <a:t>δήλων] σʼ θʼ sine ephod et </a:t>
                      </a:r>
                      <a:r>
                        <a:rPr sz="2200">
                          <a:solidFill>
                            <a:srgbClr val="222222"/>
                          </a:solidFill>
                          <a:highlight>
                            <a:srgbClr val="FFFF00"/>
                          </a:highlight>
                          <a:latin typeface="Times New Roman"/>
                          <a:ea typeface="Times New Roman"/>
                          <a:cs typeface="Times New Roman"/>
                        </a:rPr>
                        <a:t>sine</a:t>
                      </a:r>
                      <a:r>
                        <a:rPr sz="2200">
                          <a:solidFill>
                            <a:srgbClr val="222222"/>
                          </a:solidFill>
                          <a:latin typeface="Times New Roman"/>
                          <a:ea typeface="Times New Roman"/>
                          <a:cs typeface="Times New Roman"/>
                        </a:rPr>
                        <a:t> theraphim Hi. ep.29, 6 (CSEL 54, 241 Hilberg); σʼ θʼ ουδε εφωδ ουδε θεραφιμ Syh (mend. σʼ ουδε θερ. θʼ ουδε εφωδ cod.); αʼ και μορφωματων σʼ ουδε επιλυσεως θʼ ουδε επιλυομενου 86</a:t>
                      </a:r>
                      <a:endParaRPr sz="22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defRPr/>
                      </a:pPr>
                      <a:r>
                        <a:rPr lang="el-GR" sz="2200">
                          <a:latin typeface="Times New Roman"/>
                          <a:ea typeface="Calibri"/>
                          <a:cs typeface="Times New Roman"/>
                        </a:rPr>
                        <a:t>οὐδὲ οὔσης θυσίας οὐδὲ ὄντος θυσιαστηρίου οὐδὲ ἱερατείας </a:t>
                      </a:r>
                      <a:r>
                        <a:rPr lang="el-GR" sz="2200">
                          <a:highlight>
                            <a:srgbClr val="FFFF00"/>
                          </a:highlight>
                          <a:latin typeface="Times New Roman"/>
                          <a:ea typeface="Calibri"/>
                          <a:cs typeface="Times New Roman"/>
                        </a:rPr>
                        <a:t>οὐδὲ</a:t>
                      </a:r>
                      <a:r>
                        <a:rPr lang="el-GR" sz="2200">
                          <a:latin typeface="Times New Roman"/>
                          <a:ea typeface="Calibri"/>
                          <a:cs typeface="Times New Roman"/>
                        </a:rPr>
                        <a:t> δήλων</a:t>
                      </a:r>
                      <a:endParaRPr sz="22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ru-RU">
                <a:latin typeface="Times New Roman"/>
                <a:cs typeface="Times New Roman"/>
              </a:rPr>
              <a:t>Независимость Иеронима?</a:t>
            </a:r>
            <a:endParaRPr>
              <a:latin typeface="Times New Roman"/>
              <a:cs typeface="Times New Roman"/>
            </a:endParaRPr>
          </a:p>
        </p:txBody>
      </p:sp>
      <p:sp>
        <p:nvSpPr>
          <p:cNvPr id="3" name="Content Placeholder 2"/>
          <p:cNvSpPr>
            <a:spLocks noGrp="1"/>
          </p:cNvSpPr>
          <p:nvPr>
            <p:ph idx="1"/>
          </p:nvPr>
        </p:nvSpPr>
        <p:spPr bwMode="auto"/>
        <p:txBody>
          <a:bodyPr/>
          <a:lstStyle/>
          <a:p>
            <a:pPr marL="0" indent="0">
              <a:buNone/>
              <a:defRPr/>
            </a:pPr>
            <a:r>
              <a:rPr lang="ru-RU">
                <a:latin typeface="Times New Roman"/>
                <a:cs typeface="Times New Roman"/>
              </a:rPr>
              <a:t>В большинстве случаев чтения Вульгаты так или иначе восходят к греческим источникам.</a:t>
            </a:r>
            <a:endParaRPr>
              <a:latin typeface="Times New Roman"/>
              <a:cs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165316" y="0"/>
            <a:ext cx="7613347" cy="1465233"/>
          </a:xfrm>
        </p:spPr>
        <p:txBody>
          <a:bodyPr>
            <a:normAutofit/>
          </a:bodyPr>
          <a:lstStyle/>
          <a:p>
            <a:pPr>
              <a:defRPr/>
            </a:pPr>
            <a:r>
              <a:rPr lang="ru-RU" sz="3600">
                <a:latin typeface="Times New Roman"/>
                <a:cs typeface="Times New Roman"/>
              </a:rPr>
              <a:t>Раввинистическая экзегеза?</a:t>
            </a:r>
            <a:endParaRPr sz="3600">
              <a:latin typeface="Times New Roman"/>
              <a:cs typeface="Times New Roman"/>
            </a:endParaRPr>
          </a:p>
        </p:txBody>
      </p:sp>
      <p:graphicFrame>
        <p:nvGraphicFramePr>
          <p:cNvPr id="4" name="Content Placeholder 3"/>
          <p:cNvGraphicFramePr>
            <a:graphicFrameLocks noGrp="1"/>
          </p:cNvGraphicFramePr>
          <p:nvPr>
            <p:ph idx="1"/>
          </p:nvPr>
        </p:nvGraphicFramePr>
        <p:xfrm>
          <a:off x="165317" y="1179412"/>
          <a:ext cx="12026682" cy="2092409"/>
        </p:xfrm>
        <a:graphic>
          <a:graphicData uri="http://schemas.openxmlformats.org/drawingml/2006/table">
            <a:tbl>
              <a:tblPr bandRow="1">
                <a:tableStyleId>{2D5ABB26-0587-4C30-8999-92F81FD0307C}</a:tableStyleId>
              </a:tblPr>
              <a:tblGrid>
                <a:gridCol w="991892">
                  <a:extLst>
                    <a:ext uri="{9D8B030D-6E8A-4147-A177-3AD203B41FA5}">
                      <a16:colId xmlns:a16="http://schemas.microsoft.com/office/drawing/2014/main" val="20000"/>
                    </a:ext>
                  </a:extLst>
                </a:gridCol>
                <a:gridCol w="1623569">
                  <a:extLst>
                    <a:ext uri="{9D8B030D-6E8A-4147-A177-3AD203B41FA5}">
                      <a16:colId xmlns:a16="http://schemas.microsoft.com/office/drawing/2014/main" val="20001"/>
                    </a:ext>
                  </a:extLst>
                </a:gridCol>
                <a:gridCol w="1553227">
                  <a:extLst>
                    <a:ext uri="{9D8B030D-6E8A-4147-A177-3AD203B41FA5}">
                      <a16:colId xmlns:a16="http://schemas.microsoft.com/office/drawing/2014/main" val="20002"/>
                    </a:ext>
                  </a:extLst>
                </a:gridCol>
                <a:gridCol w="5188845">
                  <a:extLst>
                    <a:ext uri="{9D8B030D-6E8A-4147-A177-3AD203B41FA5}">
                      <a16:colId xmlns:a16="http://schemas.microsoft.com/office/drawing/2014/main" val="20003"/>
                    </a:ext>
                  </a:extLst>
                </a:gridCol>
                <a:gridCol w="2669149">
                  <a:extLst>
                    <a:ext uri="{9D8B030D-6E8A-4147-A177-3AD203B41FA5}">
                      <a16:colId xmlns:a16="http://schemas.microsoft.com/office/drawing/2014/main" val="20004"/>
                    </a:ext>
                  </a:extLst>
                </a:gridCol>
              </a:tblGrid>
              <a:tr h="512211">
                <a:tc>
                  <a:txBody>
                    <a:bodyPr/>
                    <a:lstStyle/>
                    <a:p>
                      <a:pPr algn="just">
                        <a:lnSpc>
                          <a:spcPct val="150000"/>
                        </a:lnSpc>
                        <a:defRPr/>
                      </a:pPr>
                      <a:r>
                        <a:rPr lang="en-GB" sz="2400">
                          <a:latin typeface="Times New Roman"/>
                          <a:cs typeface="Times New Roman"/>
                        </a:rPr>
                        <a:t>Verse</a:t>
                      </a:r>
                      <a:endParaRPr sz="24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lgn="just">
                        <a:lnSpc>
                          <a:spcPct val="150000"/>
                        </a:lnSpc>
                        <a:defRPr/>
                      </a:pPr>
                      <a:r>
                        <a:rPr lang="en-GB" sz="2400">
                          <a:latin typeface="Times New Roman"/>
                          <a:cs typeface="Times New Roman"/>
                        </a:rPr>
                        <a:t>Vg</a:t>
                      </a:r>
                      <a:endParaRPr sz="24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lgn="just">
                        <a:lnSpc>
                          <a:spcPct val="150000"/>
                        </a:lnSpc>
                        <a:defRPr/>
                      </a:pPr>
                      <a:r>
                        <a:rPr lang="en-GB" sz="2400">
                          <a:latin typeface="Times New Roman"/>
                          <a:cs typeface="Times New Roman"/>
                        </a:rPr>
                        <a:t>MT</a:t>
                      </a:r>
                      <a:endParaRPr sz="24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lgn="just">
                        <a:lnSpc>
                          <a:spcPct val="150000"/>
                        </a:lnSpc>
                        <a:defRPr/>
                      </a:pPr>
                      <a:r>
                        <a:rPr lang="en-GB" sz="2400">
                          <a:latin typeface="Times New Roman"/>
                          <a:cs typeface="Times New Roman"/>
                        </a:rPr>
                        <a:t>Hexapla</a:t>
                      </a:r>
                      <a:endParaRPr sz="24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lgn="just">
                        <a:lnSpc>
                          <a:spcPct val="150000"/>
                        </a:lnSpc>
                        <a:defRPr/>
                      </a:pPr>
                      <a:r>
                        <a:rPr lang="en-GB" sz="2400">
                          <a:latin typeface="Times New Roman"/>
                          <a:cs typeface="Times New Roman"/>
                        </a:rPr>
                        <a:t>LXX</a:t>
                      </a:r>
                      <a:endParaRPr sz="24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extLst>
                  <a:ext uri="{0D108BD9-81ED-4DB2-BD59-A6C34878D82A}">
                    <a16:rowId xmlns:a16="http://schemas.microsoft.com/office/drawing/2014/main" val="10000"/>
                  </a:ext>
                </a:extLst>
              </a:tr>
              <a:tr h="1488931">
                <a:tc>
                  <a:txBody>
                    <a:bodyPr/>
                    <a:lstStyle/>
                    <a:p>
                      <a:pPr algn="just">
                        <a:lnSpc>
                          <a:spcPct val="150000"/>
                        </a:lnSpc>
                        <a:defRPr/>
                      </a:pPr>
                      <a:r>
                        <a:rPr lang="en-GB" sz="2400">
                          <a:solidFill>
                            <a:schemeClr val="tx1"/>
                          </a:solidFill>
                          <a:latin typeface="Times New Roman"/>
                          <a:ea typeface="Arial"/>
                          <a:cs typeface="Times New Roman"/>
                        </a:rPr>
                        <a:t>2:15</a:t>
                      </a:r>
                      <a:r>
                        <a:rPr lang="ru-RU" sz="2400">
                          <a:solidFill>
                            <a:schemeClr val="tx1"/>
                          </a:solidFill>
                          <a:latin typeface="Times New Roman"/>
                          <a:ea typeface="Arial"/>
                          <a:cs typeface="Times New Roman"/>
                        </a:rPr>
                        <a:t> (</a:t>
                      </a:r>
                      <a:r>
                        <a:rPr lang="en-GB" sz="2400">
                          <a:solidFill>
                            <a:schemeClr val="tx1"/>
                          </a:solidFill>
                          <a:latin typeface="Times New Roman"/>
                          <a:ea typeface="Arial"/>
                          <a:cs typeface="Times New Roman"/>
                        </a:rPr>
                        <a:t>MT 2:1</a:t>
                      </a:r>
                      <a:r>
                        <a:rPr lang="ru-RU" sz="2400">
                          <a:solidFill>
                            <a:schemeClr val="tx1"/>
                          </a:solidFill>
                          <a:latin typeface="Times New Roman"/>
                          <a:ea typeface="Arial"/>
                          <a:cs typeface="Times New Roman"/>
                        </a:rPr>
                        <a:t>7)</a:t>
                      </a:r>
                      <a:r>
                        <a:rPr sz="2400">
                          <a:latin typeface="Times New Roman"/>
                          <a:cs typeface="Times New Roman"/>
                        </a:rPr>
                        <a:t> </a:t>
                      </a:r>
                      <a:endParaRPr sz="24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lnSpc>
                          <a:spcPct val="150000"/>
                        </a:lnSpc>
                        <a:defRPr/>
                      </a:pPr>
                      <a:r>
                        <a:rPr lang="en-GB" sz="2400">
                          <a:solidFill>
                            <a:schemeClr val="tx1"/>
                          </a:solidFill>
                          <a:latin typeface="Times New Roman"/>
                          <a:ea typeface="Arial"/>
                          <a:cs typeface="Times New Roman"/>
                        </a:rPr>
                        <a:t>et canet ibi </a:t>
                      </a:r>
                      <a:endParaRPr sz="24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marL="0" marR="0" lvl="0" indent="0" algn="l" defTabSz="914400">
                        <a:lnSpc>
                          <a:spcPct val="150000"/>
                        </a:lnSpc>
                        <a:spcBef>
                          <a:spcPts val="0"/>
                        </a:spcBef>
                        <a:spcAft>
                          <a:spcPts val="0"/>
                        </a:spcAft>
                        <a:buClrTx/>
                        <a:buSzTx/>
                        <a:buFontTx/>
                        <a:buNone/>
                        <a:defRPr/>
                      </a:pPr>
                      <a:r>
                        <a:rPr lang="he-IL" sz="2400">
                          <a:solidFill>
                            <a:schemeClr val="tx1"/>
                          </a:solidFill>
                          <a:latin typeface="Times New Roman"/>
                          <a:ea typeface="Arial"/>
                          <a:cs typeface="Times New Roman"/>
                        </a:rPr>
                        <a:t>  וְעָ֤נְתָה שָּׁ֙מָּה</a:t>
                      </a:r>
                      <a:endParaRPr sz="24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lnSpc>
                          <a:spcPct val="150000"/>
                        </a:lnSpc>
                        <a:defRPr/>
                      </a:pPr>
                      <a:r>
                        <a:rPr sz="2400">
                          <a:solidFill>
                            <a:schemeClr val="tx1"/>
                          </a:solidFill>
                          <a:latin typeface="Times New Roman"/>
                          <a:ea typeface="Arial"/>
                          <a:cs typeface="Times New Roman"/>
                        </a:rPr>
                        <a:t>αʼ και υπακουσει (αʼ υπακουσει Hi.; σʼ κακωθησεται 86 Hi.lat; θʼ</a:t>
                      </a:r>
                      <a:r>
                        <a:rPr lang="ru-RU" sz="2400">
                          <a:solidFill>
                            <a:schemeClr val="tx1"/>
                          </a:solidFill>
                          <a:latin typeface="Times New Roman"/>
                          <a:ea typeface="Arial"/>
                          <a:cs typeface="Times New Roman"/>
                        </a:rPr>
                        <a:t> </a:t>
                      </a:r>
                      <a:r>
                        <a:rPr sz="2400">
                          <a:solidFill>
                            <a:schemeClr val="tx1"/>
                          </a:solidFill>
                          <a:latin typeface="Times New Roman"/>
                          <a:ea typeface="Arial"/>
                          <a:cs typeface="Times New Roman"/>
                        </a:rPr>
                        <a:t>αποκριθησεται Hi.)</a:t>
                      </a:r>
                      <a:r>
                        <a:rPr sz="2400">
                          <a:latin typeface="Times New Roman"/>
                          <a:cs typeface="Times New Roman"/>
                        </a:rPr>
                        <a:t> </a:t>
                      </a:r>
                      <a:endParaRPr sz="24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lnSpc>
                          <a:spcPct val="150000"/>
                        </a:lnSpc>
                        <a:defRPr/>
                      </a:pPr>
                      <a:r>
                        <a:rPr lang="el-GR" sz="2400">
                          <a:solidFill>
                            <a:schemeClr val="tx1"/>
                          </a:solidFill>
                          <a:latin typeface="Times New Roman"/>
                          <a:ea typeface="Arial"/>
                          <a:cs typeface="Times New Roman"/>
                        </a:rPr>
                        <a:t>καὶ ταπεινωθήσεται ἐκεῖ</a:t>
                      </a:r>
                      <a:r>
                        <a:rPr sz="2400">
                          <a:solidFill>
                            <a:schemeClr val="tx1"/>
                          </a:solidFill>
                          <a:latin typeface="Times New Roman"/>
                          <a:ea typeface="Arial"/>
                          <a:cs typeface="Times New Roman"/>
                        </a:rPr>
                        <a:t> </a:t>
                      </a:r>
                      <a:r>
                        <a:rPr lang="en-GB" sz="2400">
                          <a:latin typeface="Times New Roman"/>
                          <a:cs typeface="Times New Roman"/>
                        </a:rPr>
                        <a:t> </a:t>
                      </a:r>
                      <a:endParaRPr sz="24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extLst>
                  <a:ext uri="{0D108BD9-81ED-4DB2-BD59-A6C34878D82A}">
                    <a16:rowId xmlns:a16="http://schemas.microsoft.com/office/drawing/2014/main" val="10001"/>
                  </a:ext>
                </a:extLst>
              </a:tr>
            </a:tbl>
          </a:graphicData>
        </a:graphic>
      </p:graphicFrame>
      <p:sp>
        <p:nvSpPr>
          <p:cNvPr id="5" name="TextBox 4"/>
          <p:cNvSpPr txBox="1"/>
          <p:nvPr/>
        </p:nvSpPr>
        <p:spPr bwMode="auto">
          <a:xfrm>
            <a:off x="0" y="3626286"/>
            <a:ext cx="12026684" cy="2523767"/>
          </a:xfrm>
          <a:prstGeom prst="rect">
            <a:avLst/>
          </a:prstGeom>
          <a:noFill/>
        </p:spPr>
        <p:txBody>
          <a:bodyPr wrap="square" rtlCol="0">
            <a:spAutoFit/>
          </a:bodyPr>
          <a:lstStyle/>
          <a:p>
            <a:pPr>
              <a:defRPr/>
            </a:pPr>
            <a:r>
              <a:rPr lang="en-GB" sz="1800">
                <a:solidFill>
                  <a:srgbClr val="222222"/>
                </a:solidFill>
                <a:latin typeface="Times New Roman"/>
                <a:ea typeface="Times New Roman"/>
              </a:rPr>
              <a:t>= ibn Ezra</a:t>
            </a:r>
            <a:endParaRPr sz="1800">
              <a:latin typeface="Times New Roman"/>
              <a:ea typeface="Times New Roman"/>
              <a:cs typeface="Times New Roman"/>
            </a:endParaRPr>
          </a:p>
          <a:p>
            <a:pPr>
              <a:defRPr/>
            </a:pPr>
            <a:r>
              <a:rPr lang="he-IL" sz="1800">
                <a:latin typeface="Times New Roman"/>
                <a:ea typeface="Times New Roman"/>
                <a:cs typeface="Times New Roman"/>
              </a:rPr>
              <a:t>וענתה - תנגן ותשיר, כמו: ותען להם מרים. ויש אומרים: ותדור שמה מגזר מעון ויפרש, ככתוב: וענה איים באלמנותיו והוא רחוק בעיני</a:t>
            </a:r>
            <a:r>
              <a:rPr sz="1800">
                <a:latin typeface="Times New Roman"/>
                <a:ea typeface="Times New Roman"/>
                <a:cs typeface="Times New Roman"/>
              </a:rPr>
              <a:t>.</a:t>
            </a:r>
            <a:endParaRPr/>
          </a:p>
          <a:p>
            <a:pPr>
              <a:defRPr/>
            </a:pPr>
            <a:r>
              <a:rPr sz="1800">
                <a:solidFill>
                  <a:srgbClr val="222222"/>
                </a:solidFill>
                <a:latin typeface="Times New Roman"/>
                <a:ea typeface="Times New Roman"/>
                <a:cs typeface="Times New Roman"/>
              </a:rPr>
              <a:t> </a:t>
            </a:r>
            <a:endParaRPr sz="1800">
              <a:latin typeface="Times New Roman"/>
              <a:ea typeface="Times New Roman"/>
              <a:cs typeface="Times New Roman"/>
            </a:endParaRPr>
          </a:p>
          <a:p>
            <a:pPr>
              <a:defRPr/>
            </a:pPr>
            <a:r>
              <a:rPr lang="en-GB" sz="1800">
                <a:solidFill>
                  <a:srgbClr val="222222"/>
                </a:solidFill>
                <a:latin typeface="Times New Roman"/>
                <a:ea typeface="Times New Roman"/>
                <a:cs typeface="Times New Roman"/>
              </a:rPr>
              <a:t>Exo 32:</a:t>
            </a:r>
            <a:r>
              <a:rPr sz="1800">
                <a:solidFill>
                  <a:srgbClr val="222222"/>
                </a:solidFill>
                <a:latin typeface="Times New Roman"/>
                <a:ea typeface="Times New Roman"/>
                <a:cs typeface="Times New Roman"/>
              </a:rPr>
              <a:t>18 </a:t>
            </a:r>
            <a:r>
              <a:rPr lang="he-IL">
                <a:latin typeface="Times New Roman"/>
                <a:cs typeface="Times New Roman"/>
              </a:rPr>
              <a:t>  ק֣וֹל עַנּ֔וֹת</a:t>
            </a:r>
            <a:endParaRPr lang="ru-RU" sz="1800">
              <a:solidFill>
                <a:srgbClr val="222222"/>
              </a:solidFill>
              <a:latin typeface="Times New Roman"/>
              <a:ea typeface="Times New Roman"/>
              <a:cs typeface="Times New Roman"/>
            </a:endParaRPr>
          </a:p>
          <a:p>
            <a:pPr>
              <a:defRPr/>
            </a:pPr>
            <a:r>
              <a:rPr sz="1800">
                <a:solidFill>
                  <a:srgbClr val="222222"/>
                </a:solidFill>
                <a:latin typeface="Times New Roman"/>
                <a:ea typeface="Times New Roman"/>
                <a:cs typeface="Times New Roman"/>
              </a:rPr>
              <a:t>οὐκ—fin] αʹ non est vox eorum qui praecinunt in virtute (bḥyl’ pro bnḥl’) neque est vox eorum qui praecinunt e victoria, sed vocem praecentorum ego audio SyhL; σʹ non est clamor eorum qui mandant (mandantium pro eorum qui m. t) fortitudinem neque clamor mandantium </a:t>
            </a:r>
            <a:r>
              <a:rPr sz="1800">
                <a:solidFill>
                  <a:srgbClr val="222222"/>
                </a:solidFill>
                <a:latin typeface="Times New Roman"/>
                <a:ea typeface="Times New Roman"/>
              </a:rPr>
              <a:t>victoriam, sed vocem malitiae ego audio Syh; θʹ non est vox belli praecinentium in virtue (bḥyl’ pro bnḥl’) neque est vox praecentricum victoriae; vocem eorum qui praecinunt ego sum audienes SyhL</a:t>
            </a:r>
            <a:r>
              <a:rPr sz="3200"/>
              <a:t> </a:t>
            </a:r>
            <a:endParaRPr sz="3200">
              <a:latin typeface="Times New Roman"/>
              <a:cs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165316" y="0"/>
            <a:ext cx="7613347" cy="1465233"/>
          </a:xfrm>
        </p:spPr>
        <p:txBody>
          <a:bodyPr>
            <a:normAutofit/>
          </a:bodyPr>
          <a:lstStyle/>
          <a:p>
            <a:pPr>
              <a:defRPr/>
            </a:pPr>
            <a:r>
              <a:rPr lang="ru-RU" sz="3600">
                <a:latin typeface="Times New Roman"/>
                <a:cs typeface="Times New Roman"/>
              </a:rPr>
              <a:t>Раввинистическая экзегеза?</a:t>
            </a:r>
            <a:endParaRPr sz="3600">
              <a:latin typeface="Times New Roman"/>
              <a:cs typeface="Times New Roman"/>
            </a:endParaRPr>
          </a:p>
        </p:txBody>
      </p:sp>
      <p:graphicFrame>
        <p:nvGraphicFramePr>
          <p:cNvPr id="4" name="Content Placeholder 3"/>
          <p:cNvGraphicFramePr>
            <a:graphicFrameLocks noGrp="1"/>
          </p:cNvGraphicFramePr>
          <p:nvPr>
            <p:ph idx="1"/>
          </p:nvPr>
        </p:nvGraphicFramePr>
        <p:xfrm>
          <a:off x="165317" y="1179412"/>
          <a:ext cx="12026682" cy="2036211"/>
        </p:xfrm>
        <a:graphic>
          <a:graphicData uri="http://schemas.openxmlformats.org/drawingml/2006/table">
            <a:tbl>
              <a:tblPr bandRow="1">
                <a:tableStyleId>{2D5ABB26-0587-4C30-8999-92F81FD0307C}</a:tableStyleId>
              </a:tblPr>
              <a:tblGrid>
                <a:gridCol w="991892">
                  <a:extLst>
                    <a:ext uri="{9D8B030D-6E8A-4147-A177-3AD203B41FA5}">
                      <a16:colId xmlns:a16="http://schemas.microsoft.com/office/drawing/2014/main" val="20000"/>
                    </a:ext>
                  </a:extLst>
                </a:gridCol>
                <a:gridCol w="1623569">
                  <a:extLst>
                    <a:ext uri="{9D8B030D-6E8A-4147-A177-3AD203B41FA5}">
                      <a16:colId xmlns:a16="http://schemas.microsoft.com/office/drawing/2014/main" val="20001"/>
                    </a:ext>
                  </a:extLst>
                </a:gridCol>
                <a:gridCol w="1553227">
                  <a:extLst>
                    <a:ext uri="{9D8B030D-6E8A-4147-A177-3AD203B41FA5}">
                      <a16:colId xmlns:a16="http://schemas.microsoft.com/office/drawing/2014/main" val="20002"/>
                    </a:ext>
                  </a:extLst>
                </a:gridCol>
                <a:gridCol w="5188845">
                  <a:extLst>
                    <a:ext uri="{9D8B030D-6E8A-4147-A177-3AD203B41FA5}">
                      <a16:colId xmlns:a16="http://schemas.microsoft.com/office/drawing/2014/main" val="20003"/>
                    </a:ext>
                  </a:extLst>
                </a:gridCol>
                <a:gridCol w="2669149">
                  <a:extLst>
                    <a:ext uri="{9D8B030D-6E8A-4147-A177-3AD203B41FA5}">
                      <a16:colId xmlns:a16="http://schemas.microsoft.com/office/drawing/2014/main" val="20004"/>
                    </a:ext>
                  </a:extLst>
                </a:gridCol>
              </a:tblGrid>
              <a:tr h="512211">
                <a:tc>
                  <a:txBody>
                    <a:bodyPr/>
                    <a:lstStyle/>
                    <a:p>
                      <a:pPr algn="just">
                        <a:lnSpc>
                          <a:spcPct val="150000"/>
                        </a:lnSpc>
                        <a:defRPr/>
                      </a:pPr>
                      <a:r>
                        <a:rPr lang="en-GB" sz="2000">
                          <a:latin typeface="Times New Roman"/>
                          <a:cs typeface="Times New Roman"/>
                        </a:rPr>
                        <a:t>Verse</a:t>
                      </a:r>
                      <a:endParaRPr sz="20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lgn="just">
                        <a:lnSpc>
                          <a:spcPct val="150000"/>
                        </a:lnSpc>
                        <a:defRPr/>
                      </a:pPr>
                      <a:r>
                        <a:rPr lang="en-GB" sz="2000">
                          <a:latin typeface="Times New Roman"/>
                          <a:cs typeface="Times New Roman"/>
                        </a:rPr>
                        <a:t>Vg</a:t>
                      </a:r>
                      <a:endParaRPr sz="20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lgn="just">
                        <a:lnSpc>
                          <a:spcPct val="150000"/>
                        </a:lnSpc>
                        <a:defRPr/>
                      </a:pPr>
                      <a:r>
                        <a:rPr lang="en-GB" sz="2000">
                          <a:latin typeface="Times New Roman"/>
                          <a:cs typeface="Times New Roman"/>
                        </a:rPr>
                        <a:t>MT</a:t>
                      </a:r>
                      <a:endParaRPr sz="20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lgn="just">
                        <a:lnSpc>
                          <a:spcPct val="150000"/>
                        </a:lnSpc>
                        <a:defRPr/>
                      </a:pPr>
                      <a:r>
                        <a:rPr lang="en-GB" sz="2000">
                          <a:latin typeface="Times New Roman"/>
                          <a:cs typeface="Times New Roman"/>
                        </a:rPr>
                        <a:t>Hexapla</a:t>
                      </a:r>
                      <a:endParaRPr sz="20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lgn="just">
                        <a:lnSpc>
                          <a:spcPct val="150000"/>
                        </a:lnSpc>
                        <a:defRPr/>
                      </a:pPr>
                      <a:r>
                        <a:rPr lang="en-GB" sz="2000">
                          <a:latin typeface="Times New Roman"/>
                          <a:cs typeface="Times New Roman"/>
                        </a:rPr>
                        <a:t>LXX</a:t>
                      </a:r>
                      <a:endParaRPr sz="20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extLst>
                  <a:ext uri="{0D108BD9-81ED-4DB2-BD59-A6C34878D82A}">
                    <a16:rowId xmlns:a16="http://schemas.microsoft.com/office/drawing/2014/main" val="10000"/>
                  </a:ext>
                </a:extLst>
              </a:tr>
              <a:tr h="1488931">
                <a:tc>
                  <a:txBody>
                    <a:bodyPr/>
                    <a:lstStyle/>
                    <a:p>
                      <a:pPr algn="just">
                        <a:lnSpc>
                          <a:spcPct val="150000"/>
                        </a:lnSpc>
                        <a:defRPr/>
                      </a:pPr>
                      <a:r>
                        <a:rPr lang="en-GB" sz="2000">
                          <a:solidFill>
                            <a:schemeClr val="tx1"/>
                          </a:solidFill>
                          <a:latin typeface="Times New Roman"/>
                          <a:ea typeface="Arial"/>
                          <a:cs typeface="Times New Roman"/>
                        </a:rPr>
                        <a:t>4:18</a:t>
                      </a:r>
                      <a:endParaRPr sz="20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defRPr/>
                      </a:pPr>
                      <a:r>
                        <a:rPr lang="en-GB" sz="2000">
                          <a:solidFill>
                            <a:schemeClr val="tx1"/>
                          </a:solidFill>
                          <a:latin typeface="Times New Roman"/>
                          <a:ea typeface="Arial"/>
                          <a:cs typeface="Times New Roman"/>
                        </a:rPr>
                        <a:t>dilexerunt adferre ignominiam protectores eius</a:t>
                      </a: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defRPr/>
                      </a:pPr>
                      <a:r>
                        <a:rPr lang="he-IL" sz="2000">
                          <a:solidFill>
                            <a:schemeClr val="tx1"/>
                          </a:solidFill>
                          <a:latin typeface="Times New Roman"/>
                          <a:ea typeface="Arial"/>
                          <a:cs typeface="Times New Roman"/>
                        </a:rPr>
                        <a:t>  אָהֲב֥וּ הֵב֛וּ קָל֖וֹן מָגִנֶּֽיהָ</a:t>
                      </a:r>
                      <a:endParaRPr lang="en-GB" sz="2000">
                        <a:solidFill>
                          <a:schemeClr val="tx1"/>
                        </a:solidFill>
                        <a:latin typeface="Times New Roman"/>
                        <a:ea typeface="Arial"/>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lnSpc>
                          <a:spcPct val="150000"/>
                        </a:lnSpc>
                        <a:defRPr/>
                      </a:pPr>
                      <a:r>
                        <a:rPr sz="2000">
                          <a:solidFill>
                            <a:schemeClr val="tx1"/>
                          </a:solidFill>
                          <a:latin typeface="Times New Roman"/>
                          <a:ea typeface="Arial"/>
                          <a:cs typeface="Times New Roman"/>
                        </a:rPr>
                        <a:t>18 ἠγάπησαν—fin.] σʼ ηγαπησαν αγαπην οὗ η βοηθεια ατιμια (θʼ σκοπια Syh; leg. σκεπη) Syh</a:t>
                      </a:r>
                      <a:r>
                        <a:rPr sz="2000">
                          <a:latin typeface="Times New Roman"/>
                          <a:cs typeface="Times New Roman"/>
                        </a:rPr>
                        <a:t> </a:t>
                      </a:r>
                      <a:endParaRPr sz="20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defRPr/>
                      </a:pPr>
                      <a:r>
                        <a:rPr lang="el-GR" sz="2000">
                          <a:solidFill>
                            <a:schemeClr val="tx1"/>
                          </a:solidFill>
                          <a:latin typeface="Times New Roman"/>
                          <a:ea typeface="Arial"/>
                          <a:cs typeface="Times New Roman"/>
                        </a:rPr>
                        <a:t>ἠγάπησαν ἀτιμίαν ἐκ φρυάγματος αὐτῶν</a:t>
                      </a:r>
                      <a:endParaRPr lang="en-GB" sz="2000">
                        <a:solidFill>
                          <a:schemeClr val="tx1"/>
                        </a:solidFill>
                        <a:latin typeface="Times New Roman"/>
                        <a:ea typeface="Arial"/>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tcPr>
                </a:tc>
                <a:extLst>
                  <a:ext uri="{0D108BD9-81ED-4DB2-BD59-A6C34878D82A}">
                    <a16:rowId xmlns:a16="http://schemas.microsoft.com/office/drawing/2014/main" val="10001"/>
                  </a:ext>
                </a:extLst>
              </a:tr>
            </a:tbl>
          </a:graphicData>
        </a:graphic>
      </p:graphicFrame>
      <p:sp>
        <p:nvSpPr>
          <p:cNvPr id="5" name="TextBox 4"/>
          <p:cNvSpPr txBox="1"/>
          <p:nvPr/>
        </p:nvSpPr>
        <p:spPr bwMode="auto">
          <a:xfrm>
            <a:off x="165316" y="3306871"/>
            <a:ext cx="11861367" cy="3539430"/>
          </a:xfrm>
          <a:prstGeom prst="rect">
            <a:avLst/>
          </a:prstGeom>
          <a:noFill/>
        </p:spPr>
        <p:txBody>
          <a:bodyPr wrap="square" rtlCol="0">
            <a:spAutoFit/>
          </a:bodyPr>
          <a:lstStyle/>
          <a:p>
            <a:pPr>
              <a:defRPr/>
            </a:pPr>
            <a:r>
              <a:rPr lang="en-GB" sz="3200">
                <a:latin typeface="Times New Roman"/>
                <a:cs typeface="Times New Roman"/>
              </a:rPr>
              <a:t>Macintosh: </a:t>
            </a:r>
            <a:r>
              <a:rPr sz="1800">
                <a:solidFill>
                  <a:srgbClr val="222222"/>
                </a:solidFill>
                <a:latin typeface="Times New Roman"/>
                <a:ea typeface="Times New Roman"/>
              </a:rPr>
              <a:t>For Jerome and the rabbinic commentators (ibn Janāḥ, Rashi, ibn Ezra and Kimchi) the word denotes the kings and princes of the people. The sense of the phrase is then ‘her rulers are shame, ignominy’.</a:t>
            </a:r>
            <a:r>
              <a:rPr sz="3200"/>
              <a:t> </a:t>
            </a:r>
            <a:endParaRPr/>
          </a:p>
          <a:p>
            <a:pPr>
              <a:defRPr/>
            </a:pPr>
            <a:r>
              <a:rPr sz="3200">
                <a:latin typeface="Times New Roman"/>
                <a:cs typeface="Times New Roman"/>
              </a:rPr>
              <a:t>Targum of Jonathan </a:t>
            </a:r>
            <a:endParaRPr/>
          </a:p>
          <a:p>
            <a:pPr>
              <a:defRPr/>
            </a:pPr>
            <a:r>
              <a:rPr lang="he-IL" sz="3200">
                <a:latin typeface="Times New Roman"/>
                <a:cs typeface="Times New Roman"/>
              </a:rPr>
              <a:t>  רְחִימֻו דְיֵיתֵי לְהוֹן קְלָנָא רַברְבֵיהוֹן</a:t>
            </a:r>
            <a:endParaRPr lang="en-GB" sz="3200">
              <a:latin typeface="Times New Roman"/>
              <a:cs typeface="Times New Roman"/>
            </a:endParaRPr>
          </a:p>
          <a:p>
            <a:pPr>
              <a:defRPr/>
            </a:pPr>
            <a:r>
              <a:rPr lang="ru-RU" sz="3200">
                <a:latin typeface="Times New Roman"/>
                <a:cs typeface="Times New Roman"/>
              </a:rPr>
              <a:t>В Псалтири: </a:t>
            </a:r>
            <a:r>
              <a:rPr lang="en-GB" sz="3200">
                <a:latin typeface="Times New Roman"/>
                <a:cs typeface="Times New Roman"/>
              </a:rPr>
              <a:t>MT </a:t>
            </a:r>
            <a:r>
              <a:rPr lang="he-IL" sz="3200">
                <a:latin typeface="Arial"/>
              </a:rPr>
              <a:t> </a:t>
            </a:r>
            <a:r>
              <a:rPr lang="he-IL" sz="3200">
                <a:latin typeface="Helvetica"/>
              </a:rPr>
              <a:t> מָגֵ֣ן</a:t>
            </a:r>
            <a:r>
              <a:rPr lang="ru-RU" sz="3200">
                <a:latin typeface="Times New Roman"/>
                <a:cs typeface="Times New Roman"/>
              </a:rPr>
              <a:t>= </a:t>
            </a:r>
            <a:r>
              <a:rPr lang="en-GB" sz="3200">
                <a:latin typeface="Times New Roman"/>
                <a:cs typeface="Times New Roman"/>
              </a:rPr>
              <a:t>LXX </a:t>
            </a:r>
            <a:r>
              <a:rPr lang="el-GR" sz="3200">
                <a:latin typeface="Helvetica"/>
              </a:rPr>
              <a:t>ὑπερασπιστής</a:t>
            </a:r>
            <a:r>
              <a:rPr lang="el-GR" sz="3200">
                <a:latin typeface="Arial"/>
              </a:rPr>
              <a:t> </a:t>
            </a:r>
            <a:r>
              <a:rPr lang="en-GB" sz="3200">
                <a:latin typeface="Times New Roman"/>
                <a:cs typeface="Times New Roman"/>
              </a:rPr>
              <a:t>= </a:t>
            </a:r>
            <a:r>
              <a:rPr lang="ru-RU" sz="3200">
                <a:latin typeface="Times New Roman"/>
                <a:cs typeface="Times New Roman"/>
              </a:rPr>
              <a:t>Галликанская Псалтирь </a:t>
            </a:r>
            <a:r>
              <a:rPr lang="en-GB" sz="3200">
                <a:latin typeface="Times New Roman"/>
                <a:cs typeface="Times New Roman"/>
              </a:rPr>
              <a:t> </a:t>
            </a:r>
            <a:r>
              <a:rPr lang="en-GB" sz="3200">
                <a:latin typeface="Arial"/>
              </a:rPr>
              <a:t>protector</a:t>
            </a:r>
            <a:endParaRPr lang="ru-RU" sz="3200">
              <a:latin typeface="Arial"/>
            </a:endParaRPr>
          </a:p>
          <a:p>
            <a:pPr>
              <a:defRPr/>
            </a:pPr>
            <a:r>
              <a:rPr lang="ru-RU" sz="3200">
                <a:latin typeface="Arial"/>
                <a:cs typeface="Times New Roman"/>
              </a:rPr>
              <a:t>Быт 15:1 </a:t>
            </a:r>
            <a:r>
              <a:rPr lang="en-GB" sz="3200">
                <a:latin typeface="Times New Roman"/>
                <a:cs typeface="Times New Roman"/>
              </a:rPr>
              <a:t>MT </a:t>
            </a:r>
            <a:r>
              <a:rPr lang="he-IL" sz="3200">
                <a:latin typeface="Arial"/>
              </a:rPr>
              <a:t> </a:t>
            </a:r>
            <a:r>
              <a:rPr lang="he-IL" sz="3200">
                <a:latin typeface="Helvetica"/>
              </a:rPr>
              <a:t> מָגֵ֣ן</a:t>
            </a:r>
            <a:r>
              <a:rPr lang="en-GB" sz="3200">
                <a:latin typeface="Times New Roman"/>
                <a:cs typeface="Times New Roman"/>
              </a:rPr>
              <a:t>= Vg </a:t>
            </a:r>
            <a:r>
              <a:rPr lang="en-GB" sz="3200">
                <a:latin typeface="Arial"/>
              </a:rPr>
              <a:t>protector</a:t>
            </a:r>
            <a:endParaRPr sz="3200">
              <a:latin typeface="Times New Roman"/>
              <a:cs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232475" y="116237"/>
            <a:ext cx="8836369" cy="1573079"/>
          </a:xfrm>
        </p:spPr>
        <p:txBody>
          <a:bodyPr>
            <a:normAutofit/>
          </a:bodyPr>
          <a:lstStyle/>
          <a:p>
            <a:pPr>
              <a:defRPr/>
            </a:pPr>
            <a:r>
              <a:rPr lang="en-GB" sz="3200" b="1">
                <a:latin typeface="Times New Roman"/>
                <a:ea typeface="Times New Roman"/>
              </a:rPr>
              <a:t>Jerome’s use of the LXX and the Hexaplaric revisions was similar to modern critical scholarship</a:t>
            </a:r>
            <a:endParaRPr sz="3200" b="1"/>
          </a:p>
        </p:txBody>
      </p:sp>
      <p:sp>
        <p:nvSpPr>
          <p:cNvPr id="3" name="Content Placeholder 2"/>
          <p:cNvSpPr>
            <a:spLocks noGrp="1"/>
          </p:cNvSpPr>
          <p:nvPr>
            <p:ph idx="1"/>
          </p:nvPr>
        </p:nvSpPr>
        <p:spPr bwMode="auto">
          <a:xfrm>
            <a:off x="232475" y="1534332"/>
            <a:ext cx="11959525" cy="5207431"/>
          </a:xfrm>
        </p:spPr>
        <p:txBody>
          <a:bodyPr>
            <a:noAutofit/>
          </a:bodyPr>
          <a:lstStyle/>
          <a:p>
            <a:pPr marL="0" indent="0">
              <a:buNone/>
              <a:defRPr/>
            </a:pPr>
            <a:r>
              <a:rPr lang="en-US" sz="3200">
                <a:latin typeface="Times New Roman"/>
                <a:ea typeface="Times New Roman"/>
                <a:cs typeface="Times New Roman"/>
              </a:rPr>
              <a:t>Kedar-Kopfstein B. </a:t>
            </a:r>
            <a:r>
              <a:rPr lang="en-US" sz="3200" i="1">
                <a:latin typeface="Times New Roman"/>
                <a:ea typeface="Times New Roman"/>
                <a:cs typeface="Times New Roman"/>
              </a:rPr>
              <a:t>The Vulgate as a Translation: Some Semantic and Syntactical Aspects of Jerome’s Version of the Hebrew Bible</a:t>
            </a:r>
            <a:r>
              <a:rPr lang="en-US" sz="3200">
                <a:latin typeface="Times New Roman"/>
                <a:ea typeface="Times New Roman"/>
                <a:cs typeface="Times New Roman"/>
              </a:rPr>
              <a:t>, PhD diss. Hebrew University of Jerusalem, 1968).</a:t>
            </a:r>
            <a:endParaRPr lang="en-US" sz="3200">
              <a:latin typeface="Times New Roman"/>
              <a:ea typeface="Calibri"/>
              <a:cs typeface="Times New Roman"/>
            </a:endParaRPr>
          </a:p>
          <a:p>
            <a:pPr marL="0" indent="0">
              <a:buNone/>
              <a:defRPr/>
            </a:pPr>
            <a:r>
              <a:rPr lang="en-US" sz="3200">
                <a:latin typeface="Times New Roman"/>
                <a:ea typeface="Times New Roman"/>
                <a:cs typeface="Times New Roman"/>
              </a:rPr>
              <a:t>Graves M. </a:t>
            </a:r>
            <a:r>
              <a:rPr lang="en-US" sz="3200" i="1">
                <a:latin typeface="Times New Roman"/>
                <a:ea typeface="Times New Roman"/>
                <a:cs typeface="Times New Roman"/>
              </a:rPr>
              <a:t>Jerome’s Hebrew Philology: A Study Based on His Commentary on Jeremiah, </a:t>
            </a:r>
            <a:r>
              <a:rPr lang="en-US" sz="3200">
                <a:latin typeface="Times New Roman"/>
                <a:ea typeface="Times New Roman"/>
                <a:cs typeface="Times New Roman"/>
              </a:rPr>
              <a:t>Leiden: Brill, 2007.</a:t>
            </a:r>
            <a:endParaRPr lang="en-US" sz="3200">
              <a:latin typeface="Times New Roman"/>
              <a:ea typeface="Calibri"/>
              <a:cs typeface="Times New Roman"/>
            </a:endParaRPr>
          </a:p>
          <a:p>
            <a:pPr marL="0" indent="0">
              <a:buNone/>
              <a:defRPr/>
            </a:pPr>
            <a:r>
              <a:rPr lang="en-GB" sz="3200" b="0" i="0">
                <a:solidFill>
                  <a:srgbClr val="222222"/>
                </a:solidFill>
                <a:latin typeface="Times New Roman"/>
                <a:cs typeface="Times New Roman"/>
              </a:rPr>
              <a:t>Kraus M. </a:t>
            </a:r>
            <a:r>
              <a:rPr lang="en-GB" sz="3200" b="0" i="1">
                <a:solidFill>
                  <a:srgbClr val="222222"/>
                </a:solidFill>
                <a:latin typeface="Times New Roman"/>
                <a:cs typeface="Times New Roman"/>
              </a:rPr>
              <a:t>Jewish, Christian, and Classical Exegetical Traditions in Jerome’s Translation of the Book of Exodus: Translation Technique and the Vulgate</a:t>
            </a:r>
            <a:r>
              <a:rPr lang="en-GB" sz="3200" b="0" i="0">
                <a:solidFill>
                  <a:srgbClr val="222222"/>
                </a:solidFill>
                <a:latin typeface="Times New Roman"/>
                <a:cs typeface="Times New Roman"/>
              </a:rPr>
              <a:t>, Leiden</a:t>
            </a:r>
            <a:r>
              <a:rPr lang="en-US" sz="3200">
                <a:latin typeface="Times New Roman"/>
                <a:ea typeface="Times New Roman"/>
                <a:cs typeface="Times New Roman"/>
              </a:rPr>
              <a:t>: Brill,</a:t>
            </a:r>
            <a:r>
              <a:rPr lang="en-GB" sz="3200" b="0" i="0">
                <a:solidFill>
                  <a:srgbClr val="222222"/>
                </a:solidFill>
                <a:latin typeface="Times New Roman"/>
                <a:cs typeface="Times New Roman"/>
              </a:rPr>
              <a:t> 2017</a:t>
            </a:r>
            <a:endParaRPr sz="3200">
              <a:latin typeface="Times New Roman"/>
              <a:ea typeface="Calibri"/>
              <a:cs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normAutofit/>
          </a:bodyPr>
          <a:lstStyle/>
          <a:p>
            <a:pPr>
              <a:defRPr/>
            </a:pPr>
            <a:r>
              <a:rPr lang="en-GB" sz="2800" b="1">
                <a:latin typeface="Times New Roman"/>
                <a:cs typeface="Times New Roman"/>
              </a:rPr>
              <a:t>J. Barr, </a:t>
            </a:r>
            <a:r>
              <a:rPr lang="en-GB" sz="2800">
                <a:latin typeface="Times New Roman"/>
                <a:cs typeface="Times New Roman"/>
              </a:rPr>
              <a:t>‘St Jerome’s Appreciation of Hebrew, </a:t>
            </a:r>
            <a:r>
              <a:rPr lang="en-GB" sz="2800" i="1">
                <a:latin typeface="Times New Roman"/>
                <a:cs typeface="Times New Roman"/>
              </a:rPr>
              <a:t>Bulletin o f the John Rylands Library </a:t>
            </a:r>
            <a:r>
              <a:rPr lang="en-GB" sz="2800">
                <a:latin typeface="Times New Roman"/>
                <a:cs typeface="Times New Roman"/>
              </a:rPr>
              <a:t>49 (1966-7), pp. 281-302 </a:t>
            </a:r>
            <a:endParaRPr sz="2800">
              <a:latin typeface="Times New Roman"/>
              <a:cs typeface="Times New Roman"/>
            </a:endParaRPr>
          </a:p>
        </p:txBody>
      </p:sp>
      <p:pic>
        <p:nvPicPr>
          <p:cNvPr id="4" name="Content Placeholder 3"/>
          <p:cNvPicPr>
            <a:picLocks noGrp="1" noChangeAspect="1"/>
          </p:cNvPicPr>
          <p:nvPr>
            <p:ph idx="1"/>
          </p:nvPr>
        </p:nvPicPr>
        <p:blipFill>
          <a:blip r:embed="rId2"/>
          <a:stretch/>
        </p:blipFill>
        <p:spPr bwMode="auto">
          <a:xfrm>
            <a:off x="1377862" y="1404202"/>
            <a:ext cx="9441416" cy="519701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a:latin typeface="Times New Roman"/>
                <a:cs typeface="Times New Roman"/>
              </a:rPr>
              <a:t>Vorlage = MT?</a:t>
            </a:r>
            <a:endParaRPr/>
          </a:p>
        </p:txBody>
      </p:sp>
      <p:sp>
        <p:nvSpPr>
          <p:cNvPr id="3" name="Content Placeholder 2"/>
          <p:cNvSpPr>
            <a:spLocks noGrp="1"/>
          </p:cNvSpPr>
          <p:nvPr>
            <p:ph idx="1"/>
          </p:nvPr>
        </p:nvSpPr>
        <p:spPr bwMode="auto"/>
        <p:txBody>
          <a:bodyPr/>
          <a:lstStyle/>
          <a:p>
            <a:pPr marL="0" indent="0">
              <a:buNone/>
              <a:defRPr/>
            </a:pPr>
            <a:r>
              <a:rPr lang="en-GB" b="0" i="0">
                <a:solidFill>
                  <a:srgbClr val="222222"/>
                </a:solidFill>
                <a:latin typeface="Times New Roman"/>
                <a:cs typeface="Times New Roman"/>
              </a:rPr>
              <a:t>B. Kedar-Kopfstein  DIVERGENT HEBREW READINGS IN JEROME'S ISAIAH. 1964</a:t>
            </a:r>
            <a:endParaRPr>
              <a:latin typeface="Times New Roman"/>
              <a:cs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137786" y="225467"/>
            <a:ext cx="8931058" cy="1465221"/>
          </a:xfrm>
        </p:spPr>
        <p:txBody>
          <a:bodyPr>
            <a:normAutofit/>
          </a:bodyPr>
          <a:lstStyle/>
          <a:p>
            <a:pPr>
              <a:defRPr/>
            </a:pPr>
            <a:r>
              <a:rPr sz="3600" b="1">
                <a:latin typeface="Times New Roman"/>
                <a:cs typeface="Times New Roman"/>
              </a:rPr>
              <a:t>Previous comparison of the Vulgate of Hosea with the Three</a:t>
            </a:r>
            <a:endParaRPr/>
          </a:p>
        </p:txBody>
      </p:sp>
      <p:sp>
        <p:nvSpPr>
          <p:cNvPr id="3" name="Content Placeholder 2"/>
          <p:cNvSpPr>
            <a:spLocks noGrp="1"/>
          </p:cNvSpPr>
          <p:nvPr>
            <p:ph idx="1"/>
          </p:nvPr>
        </p:nvSpPr>
        <p:spPr bwMode="auto"/>
        <p:txBody>
          <a:bodyPr>
            <a:normAutofit/>
          </a:bodyPr>
          <a:lstStyle/>
          <a:p>
            <a:pPr marL="0" indent="0">
              <a:lnSpc>
                <a:spcPct val="114999"/>
              </a:lnSpc>
              <a:spcAft>
                <a:spcPts val="1000"/>
              </a:spcAft>
              <a:buNone/>
              <a:defRPr/>
            </a:pPr>
            <a:r>
              <a:rPr lang="en-US" sz="3600">
                <a:latin typeface="Times New Roman"/>
                <a:ea typeface="Times New Roman"/>
                <a:cs typeface="Arial"/>
              </a:rPr>
              <a:t>Ziegler, J., </a:t>
            </a:r>
            <a:r>
              <a:rPr lang="en-US" sz="3600" i="1">
                <a:latin typeface="Times New Roman"/>
                <a:ea typeface="Times New Roman"/>
                <a:cs typeface="Arial"/>
              </a:rPr>
              <a:t>Die jüngeren griechischen Übersetzungen als Vorlagen der Vulgata in den prophetischen Schriften</a:t>
            </a:r>
            <a:r>
              <a:rPr lang="en-US" sz="3600">
                <a:latin typeface="Times New Roman"/>
                <a:ea typeface="Times New Roman"/>
                <a:cs typeface="Arial"/>
              </a:rPr>
              <a:t> (Braunsberg: Staatt. Akademie zu Braunsberg, 1943).</a:t>
            </a:r>
            <a:endParaRPr sz="3600">
              <a:latin typeface="Calibri"/>
              <a:ea typeface="Calibri"/>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201478" y="162732"/>
            <a:ext cx="8829788" cy="1092630"/>
          </a:xfrm>
        </p:spPr>
        <p:txBody>
          <a:bodyPr>
            <a:normAutofit/>
          </a:bodyPr>
          <a:lstStyle/>
          <a:p>
            <a:pPr>
              <a:defRPr/>
            </a:pPr>
            <a:r>
              <a:rPr lang="en-GB" sz="3600" b="1">
                <a:latin typeface="Times New Roman"/>
                <a:ea typeface="Times New Roman"/>
              </a:rPr>
              <a:t>1 Agreements between Vg and α᾽σ᾽θ᾽ = MT </a:t>
            </a:r>
            <a:r>
              <a:rPr lang="en-GB" sz="3600" b="1" i="1">
                <a:latin typeface="Times New Roman"/>
                <a:ea typeface="Times New Roman"/>
              </a:rPr>
              <a:t>contra</a:t>
            </a:r>
            <a:r>
              <a:rPr lang="en-GB" sz="3600" b="1">
                <a:latin typeface="Times New Roman"/>
                <a:ea typeface="Times New Roman"/>
              </a:rPr>
              <a:t> LXX</a:t>
            </a:r>
            <a:endParaRPr sz="3600"/>
          </a:p>
        </p:txBody>
      </p:sp>
      <p:sp>
        <p:nvSpPr>
          <p:cNvPr id="3" name="Content Placeholder 2"/>
          <p:cNvSpPr>
            <a:spLocks noGrp="1"/>
          </p:cNvSpPr>
          <p:nvPr>
            <p:ph idx="1"/>
          </p:nvPr>
        </p:nvSpPr>
        <p:spPr bwMode="auto">
          <a:xfrm>
            <a:off x="0" y="1255363"/>
            <a:ext cx="12011187" cy="5439905"/>
          </a:xfrm>
        </p:spPr>
        <p:txBody>
          <a:bodyPr>
            <a:noAutofit/>
          </a:bodyPr>
          <a:lstStyle/>
          <a:p>
            <a:pPr>
              <a:defRPr/>
            </a:pPr>
            <a:r>
              <a:rPr lang="en-GB" sz="3200">
                <a:latin typeface="Times New Roman"/>
                <a:ea typeface="Times New Roman"/>
              </a:rPr>
              <a:t>the largest group of agreements</a:t>
            </a:r>
            <a:endParaRPr/>
          </a:p>
          <a:p>
            <a:pPr>
              <a:defRPr/>
            </a:pPr>
            <a:r>
              <a:rPr lang="en-GB" sz="3200">
                <a:latin typeface="Times New Roman"/>
                <a:ea typeface="Times New Roman"/>
              </a:rPr>
              <a:t>are not decisive with regard to whether Jerome was directly influenced by a certain reading of the revision or reached a similar translation of the Hebrew text independently</a:t>
            </a:r>
            <a:endParaRPr/>
          </a:p>
          <a:p>
            <a:pPr>
              <a:defRPr/>
            </a:pPr>
            <a:r>
              <a:rPr lang="en-GB" sz="3200">
                <a:latin typeface="Times New Roman"/>
                <a:ea typeface="Times New Roman"/>
              </a:rPr>
              <a:t>the Vulgate and the Hexaplaric revisions correctly reflect the MT</a:t>
            </a:r>
            <a:endParaRPr/>
          </a:p>
          <a:p>
            <a:pPr>
              <a:defRPr/>
            </a:pPr>
            <a:r>
              <a:rPr lang="en-GB" sz="3200">
                <a:latin typeface="Times New Roman"/>
                <a:ea typeface="Times New Roman"/>
              </a:rPr>
              <a:t>or the MT is ambiguous and the Vulgate agrees in the interpretation with one of the Hexaplaric revisions </a:t>
            </a:r>
            <a:r>
              <a:rPr lang="en-GB" sz="3200" i="1">
                <a:latin typeface="Times New Roman"/>
                <a:ea typeface="Times New Roman"/>
              </a:rPr>
              <a:t>contra</a:t>
            </a:r>
            <a:r>
              <a:rPr lang="en-GB" sz="3200">
                <a:latin typeface="Times New Roman"/>
                <a:ea typeface="Times New Roman"/>
              </a:rPr>
              <a:t> the LXX</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1" y="0"/>
            <a:ext cx="8931057" cy="1999281"/>
          </a:xfrm>
        </p:spPr>
        <p:txBody>
          <a:bodyPr>
            <a:normAutofit fontScale="90000"/>
          </a:bodyPr>
          <a:lstStyle/>
          <a:p>
            <a:pPr>
              <a:defRPr/>
            </a:pPr>
            <a:r>
              <a:rPr lang="en-GB" sz="3600" b="1">
                <a:latin typeface="Times New Roman"/>
                <a:ea typeface="Times New Roman"/>
              </a:rPr>
              <a:t>1) The LXX either reflects a different Hebrew </a:t>
            </a:r>
            <a:r>
              <a:rPr lang="en-GB" sz="3600" b="1" i="1">
                <a:latin typeface="Times New Roman"/>
                <a:ea typeface="Times New Roman"/>
              </a:rPr>
              <a:t>Vorlage</a:t>
            </a:r>
            <a:r>
              <a:rPr lang="en-GB" sz="3600" b="1">
                <a:latin typeface="Times New Roman"/>
                <a:ea typeface="Times New Roman"/>
              </a:rPr>
              <a:t> or misreads the Hebrew text, whereas the Vulgate correctly translates the MT.</a:t>
            </a:r>
            <a:endParaRPr sz="3600"/>
          </a:p>
        </p:txBody>
      </p:sp>
      <p:graphicFrame>
        <p:nvGraphicFramePr>
          <p:cNvPr id="4" name="Content Placeholder 3"/>
          <p:cNvGraphicFramePr>
            <a:graphicFrameLocks noGrp="1"/>
          </p:cNvGraphicFramePr>
          <p:nvPr>
            <p:ph idx="1"/>
          </p:nvPr>
        </p:nvGraphicFramePr>
        <p:xfrm>
          <a:off x="712923" y="2247254"/>
          <a:ext cx="10817816" cy="3424150"/>
        </p:xfrm>
        <a:graphic>
          <a:graphicData uri="http://schemas.openxmlformats.org/drawingml/2006/table">
            <a:tbl>
              <a:tblPr bandRow="1">
                <a:tableStyleId>{5C22544A-7EE6-4342-B048-85BDC9FD1C3A}</a:tableStyleId>
              </a:tblPr>
              <a:tblGrid>
                <a:gridCol w="1319188">
                  <a:extLst>
                    <a:ext uri="{9D8B030D-6E8A-4147-A177-3AD203B41FA5}">
                      <a16:colId xmlns:a16="http://schemas.microsoft.com/office/drawing/2014/main" val="20000"/>
                    </a:ext>
                  </a:extLst>
                </a:gridCol>
                <a:gridCol w="2172021">
                  <a:extLst>
                    <a:ext uri="{9D8B030D-6E8A-4147-A177-3AD203B41FA5}">
                      <a16:colId xmlns:a16="http://schemas.microsoft.com/office/drawing/2014/main" val="20001"/>
                    </a:ext>
                  </a:extLst>
                </a:gridCol>
                <a:gridCol w="1665726">
                  <a:extLst>
                    <a:ext uri="{9D8B030D-6E8A-4147-A177-3AD203B41FA5}">
                      <a16:colId xmlns:a16="http://schemas.microsoft.com/office/drawing/2014/main" val="20002"/>
                    </a:ext>
                  </a:extLst>
                </a:gridCol>
                <a:gridCol w="3560517">
                  <a:extLst>
                    <a:ext uri="{9D8B030D-6E8A-4147-A177-3AD203B41FA5}">
                      <a16:colId xmlns:a16="http://schemas.microsoft.com/office/drawing/2014/main" val="20003"/>
                    </a:ext>
                  </a:extLst>
                </a:gridCol>
                <a:gridCol w="2100364">
                  <a:extLst>
                    <a:ext uri="{9D8B030D-6E8A-4147-A177-3AD203B41FA5}">
                      <a16:colId xmlns:a16="http://schemas.microsoft.com/office/drawing/2014/main" val="20004"/>
                    </a:ext>
                  </a:extLst>
                </a:gridCol>
              </a:tblGrid>
              <a:tr h="1053885">
                <a:tc>
                  <a:txBody>
                    <a:bodyPr/>
                    <a:lstStyle/>
                    <a:p>
                      <a:pPr algn="just">
                        <a:lnSpc>
                          <a:spcPct val="150000"/>
                        </a:lnSpc>
                        <a:defRPr/>
                      </a:pPr>
                      <a:r>
                        <a:rPr lang="en-GB" sz="3600">
                          <a:latin typeface="Times New Roman"/>
                          <a:ea typeface="Times New Roman"/>
                        </a:rPr>
                        <a:t>Verse</a:t>
                      </a:r>
                      <a:endParaRPr sz="3600">
                        <a:latin typeface="Times New Roman"/>
                        <a:ea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noFill/>
                  </a:tcPr>
                </a:tc>
                <a:tc>
                  <a:txBody>
                    <a:bodyPr/>
                    <a:lstStyle/>
                    <a:p>
                      <a:pPr algn="just">
                        <a:lnSpc>
                          <a:spcPct val="150000"/>
                        </a:lnSpc>
                        <a:defRPr/>
                      </a:pPr>
                      <a:r>
                        <a:rPr lang="en-GB" sz="3600">
                          <a:latin typeface="Times New Roman"/>
                          <a:ea typeface="Times New Roman"/>
                        </a:rPr>
                        <a:t>Vg</a:t>
                      </a:r>
                      <a:endParaRPr sz="3600">
                        <a:latin typeface="Times New Roman"/>
                        <a:ea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noFill/>
                  </a:tcPr>
                </a:tc>
                <a:tc>
                  <a:txBody>
                    <a:bodyPr/>
                    <a:lstStyle/>
                    <a:p>
                      <a:pPr algn="just">
                        <a:lnSpc>
                          <a:spcPct val="150000"/>
                        </a:lnSpc>
                        <a:defRPr/>
                      </a:pPr>
                      <a:r>
                        <a:rPr lang="en-GB" sz="3600">
                          <a:latin typeface="Times New Roman"/>
                          <a:ea typeface="Times New Roman"/>
                        </a:rPr>
                        <a:t>MT</a:t>
                      </a:r>
                      <a:endParaRPr sz="3600">
                        <a:latin typeface="Times New Roman"/>
                        <a:ea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noFill/>
                  </a:tcPr>
                </a:tc>
                <a:tc>
                  <a:txBody>
                    <a:bodyPr/>
                    <a:lstStyle/>
                    <a:p>
                      <a:pPr algn="just">
                        <a:lnSpc>
                          <a:spcPct val="150000"/>
                        </a:lnSpc>
                        <a:defRPr/>
                      </a:pPr>
                      <a:r>
                        <a:rPr lang="en-GB" sz="3600">
                          <a:latin typeface="Times New Roman"/>
                          <a:ea typeface="Times New Roman"/>
                        </a:rPr>
                        <a:t>Hexapla</a:t>
                      </a:r>
                      <a:endParaRPr sz="3600">
                        <a:latin typeface="Times New Roman"/>
                        <a:ea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noFill/>
                  </a:tcPr>
                </a:tc>
                <a:tc>
                  <a:txBody>
                    <a:bodyPr/>
                    <a:lstStyle/>
                    <a:p>
                      <a:pPr algn="just">
                        <a:lnSpc>
                          <a:spcPct val="150000"/>
                        </a:lnSpc>
                        <a:defRPr/>
                      </a:pPr>
                      <a:r>
                        <a:rPr lang="en-GB" sz="3600">
                          <a:latin typeface="Times New Roman"/>
                          <a:ea typeface="Times New Roman"/>
                        </a:rPr>
                        <a:t>LXX</a:t>
                      </a:r>
                      <a:endParaRPr sz="3600">
                        <a:latin typeface="Times New Roman"/>
                        <a:ea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noFill/>
                  </a:tcPr>
                </a:tc>
                <a:extLst>
                  <a:ext uri="{0D108BD9-81ED-4DB2-BD59-A6C34878D82A}">
                    <a16:rowId xmlns:a16="http://schemas.microsoft.com/office/drawing/2014/main" val="10000"/>
                  </a:ext>
                </a:extLst>
              </a:tr>
              <a:tr h="1921790">
                <a:tc>
                  <a:txBody>
                    <a:bodyPr/>
                    <a:lstStyle/>
                    <a:p>
                      <a:pPr>
                        <a:lnSpc>
                          <a:spcPct val="150000"/>
                        </a:lnSpc>
                        <a:defRPr/>
                      </a:pPr>
                      <a:r>
                        <a:rPr lang="en-GB" sz="3600">
                          <a:latin typeface="Times New Roman"/>
                          <a:cs typeface="Times New Roman"/>
                        </a:rPr>
                        <a:t>2:12 (MT 2:14)</a:t>
                      </a:r>
                      <a:endParaRPr sz="36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noFill/>
                  </a:tcPr>
                </a:tc>
                <a:tc>
                  <a:txBody>
                    <a:bodyPr/>
                    <a:lstStyle/>
                    <a:p>
                      <a:pPr>
                        <a:lnSpc>
                          <a:spcPct val="150000"/>
                        </a:lnSpc>
                        <a:defRPr/>
                      </a:pPr>
                      <a:r>
                        <a:rPr lang="en-GB" sz="3600">
                          <a:latin typeface="Times New Roman"/>
                          <a:cs typeface="Times New Roman"/>
                        </a:rPr>
                        <a:t>in saltu</a:t>
                      </a:r>
                      <a:endParaRPr sz="3600">
                        <a:latin typeface="Times New Roman"/>
                        <a:cs typeface="Times New Roman"/>
                      </a:endParaRPr>
                    </a:p>
                    <a:p>
                      <a:pPr>
                        <a:lnSpc>
                          <a:spcPct val="150000"/>
                        </a:lnSpc>
                        <a:defRPr/>
                      </a:pPr>
                      <a:r>
                        <a:rPr lang="en-GB" sz="3600">
                          <a:latin typeface="Times New Roman"/>
                          <a:cs typeface="Times New Roman"/>
                        </a:rPr>
                        <a:t> </a:t>
                      </a:r>
                      <a:endParaRPr sz="36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noFill/>
                  </a:tcPr>
                </a:tc>
                <a:tc>
                  <a:txBody>
                    <a:bodyPr/>
                    <a:lstStyle/>
                    <a:p>
                      <a:pPr>
                        <a:lnSpc>
                          <a:spcPct val="150000"/>
                        </a:lnSpc>
                        <a:defRPr/>
                      </a:pPr>
                      <a:r>
                        <a:rPr lang="he-IL" sz="3600">
                          <a:latin typeface="Times New Roman"/>
                          <a:cs typeface="Times New Roman"/>
                        </a:rPr>
                        <a:t>וְשַׂמְתִּ֣ים לְיַעַר</a:t>
                      </a:r>
                      <a:endParaRPr sz="36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noFill/>
                  </a:tcPr>
                </a:tc>
                <a:tc>
                  <a:txBody>
                    <a:bodyPr/>
                    <a:lstStyle/>
                    <a:p>
                      <a:pPr>
                        <a:lnSpc>
                          <a:spcPct val="150000"/>
                        </a:lnSpc>
                        <a:defRPr/>
                      </a:pPr>
                      <a:r>
                        <a:rPr lang="el-GR" sz="3600">
                          <a:highlight>
                            <a:srgbClr val="FFFFFF"/>
                          </a:highlight>
                          <a:latin typeface="Times New Roman"/>
                          <a:cs typeface="Times New Roman"/>
                        </a:rPr>
                        <a:t>οι λʼ εις δρυμóν </a:t>
                      </a:r>
                      <a:r>
                        <a:rPr lang="en-GB" sz="3600">
                          <a:highlight>
                            <a:srgbClr val="FFFFFF"/>
                          </a:highlight>
                          <a:latin typeface="Times New Roman"/>
                          <a:cs typeface="Times New Roman"/>
                        </a:rPr>
                        <a:t>Syh</a:t>
                      </a:r>
                      <a:endParaRPr sz="36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noFill/>
                  </a:tcPr>
                </a:tc>
                <a:tc>
                  <a:txBody>
                    <a:bodyPr/>
                    <a:lstStyle/>
                    <a:p>
                      <a:pPr>
                        <a:lnSpc>
                          <a:spcPct val="150000"/>
                        </a:lnSpc>
                        <a:defRPr/>
                      </a:pPr>
                      <a:r>
                        <a:rPr lang="en-GB" sz="3600">
                          <a:highlight>
                            <a:srgbClr val="FFFFFF"/>
                          </a:highlight>
                          <a:latin typeface="Times New Roman"/>
                          <a:cs typeface="Times New Roman"/>
                        </a:rPr>
                        <a:t>εἰς ματρύριον</a:t>
                      </a:r>
                      <a:endParaRPr sz="3600">
                        <a:latin typeface="Times New Roman"/>
                        <a:cs typeface="Times New Roman"/>
                      </a:endParaRPr>
                    </a:p>
                    <a:p>
                      <a:pPr>
                        <a:lnSpc>
                          <a:spcPct val="150000"/>
                        </a:lnSpc>
                        <a:defRPr/>
                      </a:pPr>
                      <a:r>
                        <a:rPr lang="en-GB" sz="3600">
                          <a:latin typeface="Times New Roman"/>
                          <a:cs typeface="Times New Roman"/>
                        </a:rPr>
                        <a:t>(*</a:t>
                      </a:r>
                      <a:r>
                        <a:rPr lang="he-IL" sz="3600">
                          <a:latin typeface="Times New Roman"/>
                          <a:cs typeface="Times New Roman"/>
                        </a:rPr>
                        <a:t>לְעֵד</a:t>
                      </a:r>
                      <a:r>
                        <a:rPr lang="en-GB" sz="3600">
                          <a:latin typeface="Times New Roman"/>
                          <a:cs typeface="Times New Roman"/>
                        </a:rPr>
                        <a:t>)</a:t>
                      </a:r>
                      <a:endParaRPr sz="36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0" y="0"/>
            <a:ext cx="8592855" cy="1816273"/>
          </a:xfrm>
        </p:spPr>
        <p:txBody>
          <a:bodyPr>
            <a:noAutofit/>
          </a:bodyPr>
          <a:lstStyle/>
          <a:p>
            <a:pPr>
              <a:defRPr/>
            </a:pPr>
            <a:r>
              <a:rPr lang="en-GB" sz="3600" b="1">
                <a:highlight>
                  <a:srgbClr val="FFFFFF"/>
                </a:highlight>
                <a:latin typeface="Times New Roman"/>
                <a:ea typeface="Times New Roman"/>
              </a:rPr>
              <a:t>2) The reading of the LXX is free, while the Vulgate agrees with the more literal rendering of one of the Hexaplaric revisions. </a:t>
            </a:r>
            <a:endParaRPr sz="3600"/>
          </a:p>
        </p:txBody>
      </p:sp>
      <p:graphicFrame>
        <p:nvGraphicFramePr>
          <p:cNvPr id="4" name="Content Placeholder 3"/>
          <p:cNvGraphicFramePr>
            <a:graphicFrameLocks noGrp="1"/>
          </p:cNvGraphicFramePr>
          <p:nvPr>
            <p:ph idx="1"/>
          </p:nvPr>
        </p:nvGraphicFramePr>
        <p:xfrm>
          <a:off x="100208" y="1921791"/>
          <a:ext cx="11755995" cy="4936210"/>
        </p:xfrm>
        <a:graphic>
          <a:graphicData uri="http://schemas.openxmlformats.org/drawingml/2006/table">
            <a:tbl>
              <a:tblPr bandRow="1">
                <a:tableStyleId>{5C22544A-7EE6-4342-B048-85BDC9FD1C3A}</a:tableStyleId>
              </a:tblPr>
              <a:tblGrid>
                <a:gridCol w="1243271">
                  <a:extLst>
                    <a:ext uri="{9D8B030D-6E8A-4147-A177-3AD203B41FA5}">
                      <a16:colId xmlns:a16="http://schemas.microsoft.com/office/drawing/2014/main" val="20000"/>
                    </a:ext>
                  </a:extLst>
                </a:gridCol>
                <a:gridCol w="1567253">
                  <a:extLst>
                    <a:ext uri="{9D8B030D-6E8A-4147-A177-3AD203B41FA5}">
                      <a16:colId xmlns:a16="http://schemas.microsoft.com/office/drawing/2014/main" val="20001"/>
                    </a:ext>
                  </a:extLst>
                </a:gridCol>
                <a:gridCol w="1879282">
                  <a:extLst>
                    <a:ext uri="{9D8B030D-6E8A-4147-A177-3AD203B41FA5}">
                      <a16:colId xmlns:a16="http://schemas.microsoft.com/office/drawing/2014/main" val="20002"/>
                    </a:ext>
                  </a:extLst>
                </a:gridCol>
                <a:gridCol w="4783669">
                  <a:extLst>
                    <a:ext uri="{9D8B030D-6E8A-4147-A177-3AD203B41FA5}">
                      <a16:colId xmlns:a16="http://schemas.microsoft.com/office/drawing/2014/main" val="20003"/>
                    </a:ext>
                  </a:extLst>
                </a:gridCol>
                <a:gridCol w="2282520">
                  <a:extLst>
                    <a:ext uri="{9D8B030D-6E8A-4147-A177-3AD203B41FA5}">
                      <a16:colId xmlns:a16="http://schemas.microsoft.com/office/drawing/2014/main" val="20004"/>
                    </a:ext>
                  </a:extLst>
                </a:gridCol>
              </a:tblGrid>
              <a:tr h="1321472">
                <a:tc>
                  <a:txBody>
                    <a:bodyPr/>
                    <a:lstStyle/>
                    <a:p>
                      <a:pPr algn="just">
                        <a:lnSpc>
                          <a:spcPct val="150000"/>
                        </a:lnSpc>
                        <a:defRPr/>
                      </a:pPr>
                      <a:r>
                        <a:rPr lang="en-GB" sz="2800">
                          <a:latin typeface="Times New Roman"/>
                          <a:ea typeface="Times New Roman"/>
                          <a:cs typeface="Times New Roman"/>
                        </a:rPr>
                        <a:t>Verse</a:t>
                      </a:r>
                      <a:endParaRPr sz="28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noFill/>
                  </a:tcPr>
                </a:tc>
                <a:tc>
                  <a:txBody>
                    <a:bodyPr/>
                    <a:lstStyle/>
                    <a:p>
                      <a:pPr algn="just">
                        <a:lnSpc>
                          <a:spcPct val="150000"/>
                        </a:lnSpc>
                        <a:defRPr/>
                      </a:pPr>
                      <a:r>
                        <a:rPr lang="en-GB" sz="2800">
                          <a:latin typeface="Times New Roman"/>
                          <a:ea typeface="Times New Roman"/>
                          <a:cs typeface="Times New Roman"/>
                        </a:rPr>
                        <a:t>Vg</a:t>
                      </a:r>
                      <a:endParaRPr sz="28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noFill/>
                  </a:tcPr>
                </a:tc>
                <a:tc>
                  <a:txBody>
                    <a:bodyPr/>
                    <a:lstStyle/>
                    <a:p>
                      <a:pPr algn="just">
                        <a:lnSpc>
                          <a:spcPct val="150000"/>
                        </a:lnSpc>
                        <a:defRPr/>
                      </a:pPr>
                      <a:r>
                        <a:rPr lang="en-GB" sz="2800">
                          <a:latin typeface="Times New Roman"/>
                          <a:ea typeface="Times New Roman"/>
                          <a:cs typeface="Times New Roman"/>
                        </a:rPr>
                        <a:t>MT</a:t>
                      </a:r>
                      <a:endParaRPr sz="28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noFill/>
                  </a:tcPr>
                </a:tc>
                <a:tc>
                  <a:txBody>
                    <a:bodyPr/>
                    <a:lstStyle/>
                    <a:p>
                      <a:pPr algn="just">
                        <a:lnSpc>
                          <a:spcPct val="150000"/>
                        </a:lnSpc>
                        <a:defRPr/>
                      </a:pPr>
                      <a:r>
                        <a:rPr lang="en-GB" sz="2800">
                          <a:latin typeface="Times New Roman"/>
                          <a:ea typeface="Times New Roman"/>
                          <a:cs typeface="Times New Roman"/>
                        </a:rPr>
                        <a:t>Hexapla</a:t>
                      </a:r>
                      <a:endParaRPr sz="28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noFill/>
                  </a:tcPr>
                </a:tc>
                <a:tc>
                  <a:txBody>
                    <a:bodyPr/>
                    <a:lstStyle/>
                    <a:p>
                      <a:pPr algn="just">
                        <a:lnSpc>
                          <a:spcPct val="150000"/>
                        </a:lnSpc>
                        <a:defRPr/>
                      </a:pPr>
                      <a:r>
                        <a:rPr lang="en-GB" sz="2800">
                          <a:latin typeface="Times New Roman"/>
                          <a:ea typeface="Times New Roman"/>
                          <a:cs typeface="Times New Roman"/>
                        </a:rPr>
                        <a:t>LXX</a:t>
                      </a:r>
                      <a:endParaRPr sz="28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noFill/>
                  </a:tcPr>
                </a:tc>
                <a:extLst>
                  <a:ext uri="{0D108BD9-81ED-4DB2-BD59-A6C34878D82A}">
                    <a16:rowId xmlns:a16="http://schemas.microsoft.com/office/drawing/2014/main" val="10000"/>
                  </a:ext>
                </a:extLst>
              </a:tr>
              <a:tr h="3614738">
                <a:tc>
                  <a:txBody>
                    <a:bodyPr/>
                    <a:lstStyle/>
                    <a:p>
                      <a:pPr algn="just">
                        <a:lnSpc>
                          <a:spcPct val="150000"/>
                        </a:lnSpc>
                        <a:defRPr/>
                      </a:pPr>
                      <a:r>
                        <a:rPr lang="en-GB" sz="2800">
                          <a:latin typeface="Times New Roman"/>
                          <a:cs typeface="Times New Roman"/>
                        </a:rPr>
                        <a:t>4:12</a:t>
                      </a:r>
                      <a:endParaRPr sz="28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noFill/>
                  </a:tcPr>
                </a:tc>
                <a:tc>
                  <a:txBody>
                    <a:bodyPr/>
                    <a:lstStyle/>
                    <a:p>
                      <a:pPr>
                        <a:lnSpc>
                          <a:spcPct val="150000"/>
                        </a:lnSpc>
                        <a:defRPr/>
                      </a:pPr>
                      <a:r>
                        <a:rPr lang="en-GB" sz="2800">
                          <a:latin typeface="Times New Roman"/>
                          <a:cs typeface="Times New Roman"/>
                        </a:rPr>
                        <a:t>in ligno suo </a:t>
                      </a:r>
                      <a:endParaRPr sz="2800">
                        <a:latin typeface="Times New Roman"/>
                        <a:cs typeface="Times New Roman"/>
                      </a:endParaRPr>
                    </a:p>
                    <a:p>
                      <a:pPr>
                        <a:lnSpc>
                          <a:spcPct val="150000"/>
                        </a:lnSpc>
                        <a:defRPr/>
                      </a:pPr>
                      <a:r>
                        <a:rPr lang="en-GB" sz="2800">
                          <a:latin typeface="Times New Roman"/>
                          <a:cs typeface="Times New Roman"/>
                        </a:rPr>
                        <a:t> </a:t>
                      </a:r>
                      <a:endParaRPr sz="28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noFill/>
                  </a:tcPr>
                </a:tc>
                <a:tc>
                  <a:txBody>
                    <a:bodyPr/>
                    <a:lstStyle/>
                    <a:p>
                      <a:pPr algn="r">
                        <a:lnSpc>
                          <a:spcPct val="150000"/>
                        </a:lnSpc>
                        <a:defRPr/>
                      </a:pPr>
                      <a:r>
                        <a:rPr lang="he-IL" sz="2800">
                          <a:latin typeface="Times New Roman"/>
                          <a:cs typeface="Times New Roman"/>
                        </a:rPr>
                        <a:t>  </a:t>
                      </a:r>
                      <a:r>
                        <a:rPr lang="he-IL" sz="2800">
                          <a:solidFill>
                            <a:schemeClr val="dk1"/>
                          </a:solidFill>
                          <a:latin typeface="Times New Roman"/>
                          <a:ea typeface="Arial"/>
                          <a:cs typeface="Times New Roman"/>
                        </a:rPr>
                        <a:t>עַמִּי֙ בְּעֵצ֣וֹ יִשְׁאָ֔ל</a:t>
                      </a:r>
                      <a:r>
                        <a:rPr sz="2800">
                          <a:latin typeface="Times New Roman"/>
                          <a:cs typeface="Times New Roman"/>
                        </a:rPr>
                        <a:t> </a:t>
                      </a:r>
                      <a:endParaRPr/>
                    </a:p>
                    <a:p>
                      <a:pPr algn="r">
                        <a:lnSpc>
                          <a:spcPct val="150000"/>
                        </a:lnSpc>
                        <a:defRPr/>
                      </a:pPr>
                      <a:r>
                        <a:rPr lang="en-GB" sz="2800">
                          <a:solidFill>
                            <a:schemeClr val="dk1"/>
                          </a:solidFill>
                          <a:latin typeface="Times New Roman"/>
                          <a:ea typeface="Arial"/>
                          <a:cs typeface="Times New Roman"/>
                        </a:rPr>
                        <a:t>‘my people consults its stick/wood’</a:t>
                      </a:r>
                      <a:r>
                        <a:rPr sz="2800">
                          <a:latin typeface="Times New Roman"/>
                          <a:cs typeface="Times New Roman"/>
                        </a:rPr>
                        <a:t> </a:t>
                      </a:r>
                      <a:endParaRPr sz="28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noFill/>
                  </a:tcPr>
                </a:tc>
                <a:tc>
                  <a:txBody>
                    <a:bodyPr/>
                    <a:lstStyle/>
                    <a:p>
                      <a:pPr algn="just">
                        <a:lnSpc>
                          <a:spcPct val="150000"/>
                        </a:lnSpc>
                        <a:defRPr/>
                      </a:pPr>
                      <a:r>
                        <a:rPr lang="en-GB" sz="2800">
                          <a:highlight>
                            <a:srgbClr val="FFFFFF"/>
                          </a:highlight>
                          <a:latin typeface="Times New Roman"/>
                          <a:cs typeface="Times New Roman"/>
                        </a:rPr>
                        <a:t>αʼ εν ξυλω αυτου σʼ δια ξυλου ‹αυτου› Syh (index mend. super ἐν ῥάβδοις αὐτοῦ)</a:t>
                      </a:r>
                      <a:endParaRPr sz="28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noFill/>
                  </a:tcPr>
                </a:tc>
                <a:tc>
                  <a:txBody>
                    <a:bodyPr/>
                    <a:lstStyle/>
                    <a:p>
                      <a:pPr>
                        <a:lnSpc>
                          <a:spcPct val="150000"/>
                        </a:lnSpc>
                        <a:defRPr/>
                      </a:pPr>
                      <a:r>
                        <a:rPr lang="en-GB" sz="2800">
                          <a:latin typeface="Times New Roman"/>
                          <a:cs typeface="Times New Roman"/>
                        </a:rPr>
                        <a:t>ἐν συμβόλοις </a:t>
                      </a:r>
                      <a:endParaRPr sz="2800">
                        <a:latin typeface="Times New Roman"/>
                        <a:ea typeface="Times New Roman"/>
                        <a:cs typeface="Times New Roman"/>
                      </a:endParaRPr>
                    </a:p>
                  </a:txBody>
                  <a:tcPr marL="68580" marR="68580" marT="0" marB="0">
                    <a:lnL w="12700" algn="ctr">
                      <a:solidFill>
                        <a:schemeClr val="tx1"/>
                      </a:solidFill>
                    </a:lnL>
                    <a:lnR w="12700" algn="ctr">
                      <a:solidFill>
                        <a:schemeClr val="tx1"/>
                      </a:solidFill>
                    </a:lnR>
                    <a:lnT w="12700" algn="ctr">
                      <a:solidFill>
                        <a:schemeClr val="tx1"/>
                      </a:solidFill>
                    </a:lnT>
                    <a:lnB w="12700" algn="ctr">
                      <a:solidFill>
                        <a:schemeClr val="tx1"/>
                      </a:solidFill>
                    </a:lnB>
                    <a:noFill/>
                  </a:tcPr>
                </a:tc>
                <a:extLst>
                  <a:ext uri="{0D108BD9-81ED-4DB2-BD59-A6C34878D82A}">
                    <a16:rowId xmlns:a16="http://schemas.microsoft.com/office/drawing/2014/main" val="10001"/>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Arial"/>
        <a:cs typeface="Arial"/>
      </a:majorFont>
      <a:minorFont>
        <a:latin typeface="Calibri"/>
        <a:ea typeface="Arial"/>
        <a:cs typeface="Arial"/>
      </a:minorFont>
    </a:fontScheme>
    <a:fmtScheme name="Office Them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2013 - 2022 Theme</Template>
  <TotalTime>1</TotalTime>
  <Words>1725</Words>
  <Application>Microsoft Macintosh PowerPoint</Application>
  <DocSecurity>0</DocSecurity>
  <PresentationFormat>Widescreen</PresentationFormat>
  <Paragraphs>251</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Helvetica</vt:lpstr>
      <vt:lpstr>Times New Roman</vt:lpstr>
      <vt:lpstr>Office Theme</vt:lpstr>
      <vt:lpstr>Greek Sources in  the Vulgate of Hosea 1–4</vt:lpstr>
      <vt:lpstr>The Vulgate was especially influenced by Symmachus</vt:lpstr>
      <vt:lpstr>Jerome’s use of the LXX and the Hexaplaric revisions was similar to modern critical scholarship</vt:lpstr>
      <vt:lpstr>J. Barr, ‘St Jerome’s Appreciation of Hebrew, Bulletin o f the John Rylands Library 49 (1966-7), pp. 281-302 </vt:lpstr>
      <vt:lpstr>Vorlage = MT?</vt:lpstr>
      <vt:lpstr>Previous comparison of the Vulgate of Hosea with the Three</vt:lpstr>
      <vt:lpstr>1 Agreements between Vg and α᾽σ᾽θ᾽ = MT contra LXX</vt:lpstr>
      <vt:lpstr>1) The LXX either reflects a different Hebrew Vorlage or misreads the Hebrew text, whereas the Vulgate correctly translates the MT.</vt:lpstr>
      <vt:lpstr>2) The reading of the LXX is free, while the Vulgate agrees with the more literal rendering of one of the Hexaplaric revisions. </vt:lpstr>
      <vt:lpstr>3) The Vulgate corresponds to a Hexaplaric reading in terms of syntactic interpretation. </vt:lpstr>
      <vt:lpstr>4) The Vulgate follows one of the Hexaplaric revisions in lexical identification. </vt:lpstr>
      <vt:lpstr>4) The Vulgate follows one of the Hexaplaric revisions in lexical identification. </vt:lpstr>
      <vt:lpstr>PowerPoint Presentation</vt:lpstr>
      <vt:lpstr>2 Direct borrowings from the Hexaplaric revisions that have no correspondence in the MT</vt:lpstr>
      <vt:lpstr>3 The dependence of the vocabulary of the Vulgate on the Greek sources in Hos 1–4</vt:lpstr>
      <vt:lpstr>3.1 Jerome’s translation is based on Greek renderings, which were used in the LXX and later adopted by the revisions as standard equivalents</vt:lpstr>
      <vt:lpstr>3.2 Jerome’s translation is based on standard equivalents peculiar to Aquila</vt:lpstr>
      <vt:lpstr>3.2 Jerome’s translation is based on standard equivalents peculiar to Aquila and Symmachus</vt:lpstr>
      <vt:lpstr>4.1 Зависимость от Септуагинты (или Vetus Latina?) на уровне лексических соответствий</vt:lpstr>
      <vt:lpstr>4.2 Зависимость от Септуагинты (или Vetus Latina?) на уровне интерпретации</vt:lpstr>
      <vt:lpstr>4.3 Зависимость от Септуагинты (или Vetus Latina): общий Vorlage?</vt:lpstr>
      <vt:lpstr>Независимость Иеронима?</vt:lpstr>
      <vt:lpstr>Раввинистическая экзегеза?</vt:lpstr>
      <vt:lpstr>Раввинистическая экзегеза?</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Jerome and Hexapla:  Greek Sources in the Vulgate of Hosea 1–4 </dc:title>
  <dc:subject/>
  <dc:creator>1</dc:creator>
  <cp:keywords/>
  <dc:description/>
  <cp:lastModifiedBy>1</cp:lastModifiedBy>
  <cp:revision>103</cp:revision>
  <dcterms:created xsi:type="dcterms:W3CDTF">2025-06-19T10:38:09Z</dcterms:created>
  <dcterms:modified xsi:type="dcterms:W3CDTF">2025-07-06T12:27:43Z</dcterms:modified>
  <cp:category/>
  <dc:identifier/>
  <cp:contentStatus/>
  <dc:language/>
  <cp:version/>
</cp:coreProperties>
</file>