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70" r:id="rId4"/>
    <p:sldId id="267" r:id="rId5"/>
    <p:sldId id="278" r:id="rId6"/>
    <p:sldId id="269" r:id="rId7"/>
    <p:sldId id="272" r:id="rId8"/>
    <p:sldId id="275" r:id="rId9"/>
    <p:sldId id="273" r:id="rId10"/>
    <p:sldId id="256" r:id="rId11"/>
    <p:sldId id="257" r:id="rId12"/>
    <p:sldId id="259" r:id="rId13"/>
    <p:sldId id="260" r:id="rId14"/>
    <p:sldId id="261" r:id="rId15"/>
    <p:sldId id="279" r:id="rId16"/>
    <p:sldId id="280" r:id="rId17"/>
    <p:sldId id="282" r:id="rId18"/>
    <p:sldId id="284" r:id="rId19"/>
    <p:sldId id="285" r:id="rId20"/>
    <p:sldId id="286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B4A0-F747-42A5-B720-E39ECB93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4B75F9-D083-48DF-B299-2ACC3F1B8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74DBF-5CCA-4689-B9F7-83CEE5D7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64EFD5-3CBE-4515-B9A9-42511F60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BAFFA7-0BEB-43BB-9A6B-B0CB8723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DBA55-F6AE-418A-8A9C-6780E0BF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134CF6-EB06-43E0-8CBB-B27881BC4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73E9B-F263-4C3A-B32C-8915B770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28B17-6F40-4278-85BC-B91F0A3B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37C0C-D247-4B52-A46F-2A9B5478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8496AD-48B9-411C-BC7B-B2EA8DFC1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4027BE-4432-4F64-B22B-4F1E78179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717B3-BF2D-4041-9A24-709FA6B3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7EC88-5193-4F6F-9C28-186C254C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D4549-2CDB-4E02-BC51-A3117FC4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B1C0E-5B55-42CF-8A2B-E63085F0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B095C-0E45-4F1F-828A-1D95FC9D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4B7E4-5B7C-45A7-BD13-1A481A4D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B264A-6A2F-4D9B-A1A6-1392DCF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A02B6-CCF0-4696-A65A-262334DA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4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1B421-CCB0-4E87-B126-BB423CDC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B0DC8-7F15-4102-AAF7-DA3FE2ABE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BE3E3-9D2A-42D3-A302-FCD6E0AC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504DD-458A-43BC-9577-46DC5193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2FA48-0427-4F17-826D-75022C86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7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E0474-83BF-4C28-9068-7185B9B4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769C3-A26D-446C-9B29-41AA23014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1A8E38-DB81-4E40-AC22-39CE2FF56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5C7D28-ADB3-42E0-9770-CD3D8AD1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5FB374-2C38-4164-A6BA-3695C2D2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969E2-D65F-47D5-A832-DA1579C0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D4656-705A-4625-BF71-566A83E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0AAA4-CF93-4144-896E-B5F410C2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B01B21-1215-426F-A054-F95DE26C3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049825-4051-4393-B442-23CF06626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F1DCF4-EE91-499B-AE9A-C55938E0E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7A55D9-55E2-423A-827C-694BE21F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6C03FA-0E09-41F9-974E-2B009C87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9E5475-2068-4125-8993-E29D4AA4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1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6EE76-D0F4-4827-B23D-87E8E09F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20DDA9-9C66-45EB-BD48-F1BD0D0E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83776E-BD5B-49B6-BFE7-86E6D663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44BB16-A1F6-42D9-9561-C8912887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6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3B69B8-D08D-46E1-B3B4-67E1A6A1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43607F-4B7E-48D8-92F2-71A298AD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63F4F-03D3-4E99-B346-CF84B134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C82F3-5667-4AD5-8815-A2E147DA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8B8E7-D066-4474-BD0E-7FE6A89D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6AE339-6B68-452F-BB45-0F45E9251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84F57-AD7F-466D-A16D-B066441D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A9E6B2-D1A6-4143-8223-7A209CE0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483DCF-79EE-4265-92C3-3B78B177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3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E36D5-551F-4831-93CE-B545B709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03FE63-8381-4353-A1CA-F21E9C094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10463-B596-4765-B12F-E4A50C5A6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2E16E6-F1B4-4646-B80C-D024EBF9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F6738-2879-45BB-9513-D6C44F96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1AA90-F2C9-4904-B4EC-7B9C507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1C082-F640-4090-A3CE-36F7FC14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4BF3B-C786-4C41-A415-A5DDB49A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98F5F-9251-445E-BE8F-2AF9FE4F2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6FD0-947E-4C68-B5A7-D936DA31DFF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3331D-E671-428C-842B-E00890FE7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5497C2-9036-4DC7-A2C7-5AD4C74D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C4B9-A883-4FA4-A8F1-F415D553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C167B-CB8B-4D4D-B40A-C7EB62165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2E18F-5733-4D97-A498-91841E024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4QJer</a:t>
            </a:r>
            <a:r>
              <a:rPr lang="en-US" baseline="30000" dirty="0"/>
              <a:t>b</a:t>
            </a:r>
            <a:r>
              <a:rPr lang="en-US" dirty="0"/>
              <a:t> </a:t>
            </a:r>
            <a:br>
              <a:rPr lang="ru-RU" dirty="0"/>
            </a:br>
            <a:r>
              <a:rPr lang="en-US" dirty="0"/>
              <a:t>(=4Q71</a:t>
            </a:r>
            <a:r>
              <a:rPr lang="ru-RU" dirty="0"/>
              <a:t>)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8A3B951A-EAB2-4011-84F6-2DEE8614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06" y="70280"/>
            <a:ext cx="3188368" cy="67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3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ECE69D5-FED4-44BE-B3BB-A10B6A297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31447"/>
              </p:ext>
            </p:extLst>
          </p:nvPr>
        </p:nvGraphicFramePr>
        <p:xfrm>
          <a:off x="2730542" y="0"/>
          <a:ext cx="7441074" cy="6350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2795">
                  <a:extLst>
                    <a:ext uri="{9D8B030D-6E8A-4147-A177-3AD203B41FA5}">
                      <a16:colId xmlns:a16="http://schemas.microsoft.com/office/drawing/2014/main" val="3345207426"/>
                    </a:ext>
                  </a:extLst>
                </a:gridCol>
                <a:gridCol w="3318279">
                  <a:extLst>
                    <a:ext uri="{9D8B030D-6E8A-4147-A177-3AD203B41FA5}">
                      <a16:colId xmlns:a16="http://schemas.microsoft.com/office/drawing/2014/main" val="3301885833"/>
                    </a:ext>
                  </a:extLst>
                </a:gridCol>
              </a:tblGrid>
              <a:tr h="289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16365"/>
                  </a:ext>
                </a:extLst>
              </a:tr>
              <a:tr h="59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ru-RU" b="1" dirty="0"/>
                      </a:br>
                      <a:r>
                        <a:rPr lang="ru-RU" b="1" dirty="0"/>
                        <a:t>…хвалится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877234"/>
                  </a:ext>
                </a:extLst>
              </a:tr>
              <a:tr h="5919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…правду на земле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07683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/>
                        <a:t>…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163746"/>
                  </a:ext>
                </a:extLst>
              </a:tr>
              <a:tr h="4371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/>
                        <a:t>…пути народов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704612"/>
                  </a:ext>
                </a:extLst>
              </a:tr>
              <a:tr h="4992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/>
                        <a:t>…украшают молотками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58757"/>
                  </a:ext>
                </a:extLst>
              </a:tr>
              <a:tr h="565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…пурпур и багряница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865476"/>
                  </a:ext>
                </a:extLst>
              </a:tr>
              <a:tr h="3891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…исчезнут с земли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478086"/>
                  </a:ext>
                </a:extLst>
              </a:tr>
              <a:tr h="5478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…от краев земли молнии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23340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…во время суда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67204"/>
                  </a:ext>
                </a:extLst>
              </a:tr>
              <a:tr h="1499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/>
                        <a:t>…жителей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080410"/>
                  </a:ext>
                </a:extLst>
              </a:tr>
              <a:tr h="289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7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214461"/>
                  </a:ext>
                </a:extLst>
              </a:tr>
              <a:tr h="289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/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0007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73AE032-390F-43D1-88B6-2C4017F04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992" y="362304"/>
            <a:ext cx="17341832" cy="61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>
            <a:extLst>
              <a:ext uri="{FF2B5EF4-FFF2-40B4-BE49-F238E27FC236}">
                <a16:creationId xmlns:a16="http://schemas.microsoft.com/office/drawing/2014/main" id="{2E66FB15-5115-4790-8393-3C8B5336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06" y="70280"/>
            <a:ext cx="3188368" cy="67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F00B2E-AF6B-4581-92C2-1D62CA543C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12992" y="907547"/>
            <a:ext cx="17341832" cy="5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3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4A7944D-99DC-490D-ADD1-4A9BCF57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49" y="469899"/>
            <a:ext cx="10795689" cy="4311393"/>
          </a:xfrm>
          <a:prstGeom prst="rect">
            <a:avLst/>
          </a:prstGeom>
          <a:solidFill>
            <a:srgbClr val="DDD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err="1"/>
              <a:t>Ие</a:t>
            </a:r>
            <a:endParaRPr lang="ru-RU" dirty="0"/>
          </a:p>
        </p:txBody>
      </p:sp>
      <p:pic>
        <p:nvPicPr>
          <p:cNvPr id="3073" name="Рисунок 5">
            <a:extLst>
              <a:ext uri="{FF2B5EF4-FFF2-40B4-BE49-F238E27FC236}">
                <a16:creationId xmlns:a16="http://schemas.microsoft.com/office/drawing/2014/main" id="{F7B923B7-DDC9-48C0-9B57-AE46A419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1487"/>
            <a:ext cx="2037374" cy="43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1A5F236-4237-47A3-B0D2-72A1BC048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3E6D56-A41D-4613-8DAD-5B1E3106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3816C-D8FD-4E6E-87A5-506CA2E56E87}"/>
              </a:ext>
            </a:extLst>
          </p:cNvPr>
          <p:cNvSpPr txBox="1"/>
          <p:nvPr/>
        </p:nvSpPr>
        <p:spPr>
          <a:xfrm>
            <a:off x="6736901" y="1744801"/>
            <a:ext cx="500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Иеремия  </a:t>
            </a:r>
            <a:br>
              <a:rPr lang="ru-RU" sz="4800" dirty="0"/>
            </a:br>
            <a:r>
              <a:rPr lang="ru-RU" sz="4800" dirty="0"/>
              <a:t>9:22—10:21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F83708D-A0DD-41EA-8852-FF60BA3DB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30656"/>
              </p:ext>
            </p:extLst>
          </p:nvPr>
        </p:nvGraphicFramePr>
        <p:xfrm>
          <a:off x="2500923" y="-77477"/>
          <a:ext cx="8758315" cy="5082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8315">
                  <a:extLst>
                    <a:ext uri="{9D8B030D-6E8A-4147-A177-3AD203B41FA5}">
                      <a16:colId xmlns:a16="http://schemas.microsoft.com/office/drawing/2014/main" val="3271870649"/>
                    </a:ext>
                  </a:extLst>
                </a:gridCol>
              </a:tblGrid>
              <a:tr h="21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953536"/>
                  </a:ext>
                </a:extLst>
              </a:tr>
              <a:tr h="439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…хвалится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42173"/>
                  </a:ext>
                </a:extLst>
              </a:tr>
              <a:tr h="424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…правду на земле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467203"/>
                  </a:ext>
                </a:extLst>
              </a:tr>
              <a:tr h="29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497460"/>
                  </a:ext>
                </a:extLst>
              </a:tr>
              <a:tr h="313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…пути народов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286010"/>
                  </a:ext>
                </a:extLst>
              </a:tr>
              <a:tr h="357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…украшают молотками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04700"/>
                  </a:ext>
                </a:extLst>
              </a:tr>
              <a:tr h="40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…пурпур и багряница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545281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…исчезнут с земли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8397"/>
                  </a:ext>
                </a:extLst>
              </a:tr>
              <a:tr h="392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…от краев земли молнии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486039"/>
                  </a:ext>
                </a:extLst>
              </a:tr>
              <a:tr h="35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…во время суда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976629"/>
                  </a:ext>
                </a:extLst>
              </a:tr>
              <a:tr h="439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…жителей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1538"/>
                  </a:ext>
                </a:extLst>
              </a:tr>
              <a:tr h="21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50670"/>
                  </a:ext>
                </a:extLst>
              </a:tr>
              <a:tr h="21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64722"/>
                  </a:ext>
                </a:extLst>
              </a:tr>
              <a:tr h="21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347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6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AA885B-5679-44D1-B276-69079CA07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9264"/>
              </p:ext>
            </p:extLst>
          </p:nvPr>
        </p:nvGraphicFramePr>
        <p:xfrm>
          <a:off x="2633031" y="77118"/>
          <a:ext cx="6173642" cy="6698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0468">
                  <a:extLst>
                    <a:ext uri="{9D8B030D-6E8A-4147-A177-3AD203B41FA5}">
                      <a16:colId xmlns:a16="http://schemas.microsoft.com/office/drawing/2014/main" val="3235689569"/>
                    </a:ext>
                  </a:extLst>
                </a:gridCol>
                <a:gridCol w="1643174">
                  <a:extLst>
                    <a:ext uri="{9D8B030D-6E8A-4147-A177-3AD203B41FA5}">
                      <a16:colId xmlns:a16="http://schemas.microsoft.com/office/drawing/2014/main" val="1146993133"/>
                    </a:ext>
                  </a:extLst>
                </a:gridCol>
              </a:tblGrid>
              <a:tr h="6698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Так говорит Господь: </a:t>
                      </a:r>
                      <a:r>
                        <a:rPr lang="ru-RU" sz="1450" b="1" dirty="0">
                          <a:solidFill>
                            <a:schemeClr val="tx1"/>
                          </a:solidFill>
                          <a:effectLst/>
                        </a:rPr>
                        <a:t>пути народов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не учитесь и знамений неба не устрашайтесь, ибо устрашаются их народы.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Ибо законы языческих народов тщета.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Дерево в лесу срубили, изделие рук мастера с топором,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он серебром и золотом </a:t>
                      </a:r>
                      <a:r>
                        <a:rPr lang="ru-RU" sz="1450" b="1" dirty="0">
                          <a:solidFill>
                            <a:schemeClr val="tx1"/>
                          </a:solidFill>
                          <a:effectLst/>
                        </a:rPr>
                        <a:t>украшает его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. Гвоздями и </a:t>
                      </a:r>
                      <a:r>
                        <a:rPr lang="ru-RU" sz="1450" b="1" dirty="0">
                          <a:solidFill>
                            <a:schemeClr val="tx1"/>
                          </a:solidFill>
                          <a:effectLst/>
                        </a:rPr>
                        <a:t>молотками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 укрепляют его, чтобы не шаталось.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Как пугало на огороде они; не говорят. Их поднимают, несут, ибо они не ходят. Не бойтесь их, ибо они не причинят зло. Да и добра от них нет. (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Нет такого, как Ты, Господь! Велик Ты и велико имя Твое могуществом.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7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Кто не устрашится тебя, Царь народов? Лишь Тебе это подобает. Среди всех мудрецов народов, среди всех их царств, нет такого, как Ты!)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А эти – разом глупы и тупы! Ученье пустого места – деревяшка! 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Серебро чеканное из </a:t>
                      </a:r>
                      <a:r>
                        <a:rPr lang="ru-RU" sz="1450" b="0" dirty="0" err="1">
                          <a:solidFill>
                            <a:schemeClr val="tx1"/>
                          </a:solidFill>
                          <a:effectLst/>
                        </a:rPr>
                        <a:t>Таршиша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 прибыло, золото из </a:t>
                      </a:r>
                      <a:r>
                        <a:rPr lang="ru-RU" sz="1450" b="0" dirty="0" err="1">
                          <a:solidFill>
                            <a:schemeClr val="tx1"/>
                          </a:solidFill>
                          <a:effectLst/>
                        </a:rPr>
                        <a:t>Уфаза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. Они – изделие ремесленника, рук плавильщика. </a:t>
                      </a:r>
                      <a:r>
                        <a:rPr lang="ru-RU" sz="1450" b="1" dirty="0">
                          <a:solidFill>
                            <a:schemeClr val="tx1"/>
                          </a:solidFill>
                          <a:effectLst/>
                        </a:rPr>
                        <a:t>Пурпур и багряница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их одежда. Изделие искусников все они.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А Господь Бог – истина, Он Бог живой и Царь вечный. От гнева Его дрожит земля, и народам не вынести ярости Его.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Так с</a:t>
                      </a:r>
                      <a:r>
                        <a:rPr lang="pl-PL" sz="1450" b="0" dirty="0">
                          <a:solidFill>
                            <a:schemeClr val="tx1"/>
                          </a:solidFill>
                          <a:effectLst/>
                        </a:rPr>
                        <a:t>кажите им: боги, не сотвори</a:t>
                      </a:r>
                      <a:r>
                        <a:rPr lang="ru-RU" sz="1450" b="0" dirty="0" err="1">
                          <a:solidFill>
                            <a:schemeClr val="tx1"/>
                          </a:solidFill>
                          <a:effectLst/>
                        </a:rPr>
                        <a:t>вшие</a:t>
                      </a:r>
                      <a:r>
                        <a:rPr lang="pl-PL" sz="1450" b="0" dirty="0">
                          <a:solidFill>
                            <a:schemeClr val="tx1"/>
                          </a:solidFill>
                          <a:effectLst/>
                        </a:rPr>
                        <a:t> неба и земли, </a:t>
                      </a:r>
                      <a:r>
                        <a:rPr lang="pl-PL" sz="1450" b="1" dirty="0">
                          <a:solidFill>
                            <a:schemeClr val="tx1"/>
                          </a:solidFill>
                          <a:effectLst/>
                        </a:rPr>
                        <a:t>исчезнут с земли </a:t>
                      </a:r>
                      <a:r>
                        <a:rPr lang="pl-PL" sz="1450" b="0" dirty="0">
                          <a:solidFill>
                            <a:schemeClr val="tx1"/>
                          </a:solidFill>
                          <a:effectLst/>
                        </a:rPr>
                        <a:t>и из-под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этих </a:t>
                      </a:r>
                      <a:r>
                        <a:rPr lang="pl-PL" sz="1450" b="0" dirty="0">
                          <a:solidFill>
                            <a:schemeClr val="tx1"/>
                          </a:solidFill>
                          <a:effectLst/>
                        </a:rPr>
                        <a:t>небес.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12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Он сотворил землю силою Своею, утвердил вселенную мудростью Своею и разумом Своим распростер небеса. </a:t>
                      </a:r>
                      <a:r>
                        <a:rPr lang="ru-RU" sz="1450" b="0" baseline="30000" dirty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Издаст глас - шумят воды на небесах, и Он возводит облака от </a:t>
                      </a:r>
                      <a:r>
                        <a:rPr lang="ru-RU" sz="1450" b="1" dirty="0">
                          <a:solidFill>
                            <a:schemeClr val="tx1"/>
                          </a:solidFill>
                          <a:effectLst/>
                        </a:rPr>
                        <a:t>краев земли, молнии </a:t>
                      </a:r>
                      <a:r>
                        <a:rPr lang="ru-RU" sz="1450" b="0" dirty="0">
                          <a:solidFill>
                            <a:schemeClr val="tx1"/>
                          </a:solidFill>
                          <a:effectLst/>
                        </a:rPr>
                        <a:t>среди дождя творит…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74" marR="54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пути народов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 דֶּרֶךְ הַגּוֹיִם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украшает его молотками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יְיַפֵּהוּ בְּמַסְמְרוֹת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пурпур и багряница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תְּכֵלֶת וְאַרְגָּמָן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исчезнут с земли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יֵאבַדוּ מֵאַרְעָא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краев земли молнии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בְּרָקִים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74" marR="5457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38107"/>
                  </a:ext>
                </a:extLst>
              </a:tr>
            </a:tbl>
          </a:graphicData>
        </a:graphic>
      </p:graphicFrame>
      <p:pic>
        <p:nvPicPr>
          <p:cNvPr id="6150" name="Рисунок 6">
            <a:extLst>
              <a:ext uri="{FF2B5EF4-FFF2-40B4-BE49-F238E27FC236}">
                <a16:creationId xmlns:a16="http://schemas.microsoft.com/office/drawing/2014/main" id="{FF74324D-5557-4988-95FB-C0C96581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87" y="-1"/>
            <a:ext cx="3196395" cy="67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EA99991C-81B9-4900-86CE-EA28BC63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4082" y="403326"/>
            <a:ext cx="1159234" cy="1634794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3AE9095A-CC98-41C4-A52A-202F99636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9767" y="1579305"/>
            <a:ext cx="699201" cy="97736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ACB7934C-C04D-4E8A-AD78-A000F8957C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0500" y="3276748"/>
            <a:ext cx="1122815" cy="85509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8ACE7C1-2C7C-4F6F-B4A6-8599350C3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48750" y="3795296"/>
            <a:ext cx="879143" cy="161803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70D13B8-9BA9-4439-B9DE-95A6CCA53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1451" y="4417764"/>
            <a:ext cx="866442" cy="1722064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042305-E619-4676-9DB3-0C8060F7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29" y="5961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A4958A-113C-471D-BA6B-23E3A180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29" y="10533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C69D0-7E59-4961-99A5-1E6E3EBB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29" y="10533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1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9170FFD-AFA3-483B-8F7E-05D79C19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69429"/>
              </p:ext>
            </p:extLst>
          </p:nvPr>
        </p:nvGraphicFramePr>
        <p:xfrm>
          <a:off x="-1" y="155642"/>
          <a:ext cx="12192001" cy="23000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596">
                  <a:extLst>
                    <a:ext uri="{9D8B030D-6E8A-4147-A177-3AD203B41FA5}">
                      <a16:colId xmlns:a16="http://schemas.microsoft.com/office/drawing/2014/main" val="3588171565"/>
                    </a:ext>
                  </a:extLst>
                </a:gridCol>
                <a:gridCol w="5239598">
                  <a:extLst>
                    <a:ext uri="{9D8B030D-6E8A-4147-A177-3AD203B41FA5}">
                      <a16:colId xmlns:a16="http://schemas.microsoft.com/office/drawing/2014/main" val="3115070061"/>
                    </a:ext>
                  </a:extLst>
                </a:gridCol>
                <a:gridCol w="5299113">
                  <a:extLst>
                    <a:ext uri="{9D8B030D-6E8A-4147-A177-3AD203B41FA5}">
                      <a16:colId xmlns:a16="http://schemas.microsoft.com/office/drawing/2014/main" val="3503343333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661010696"/>
                    </a:ext>
                  </a:extLst>
                </a:gridCol>
              </a:tblGrid>
              <a:tr h="23000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5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16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20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24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80" marR="351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Так говорит Господь: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пути народов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не учитесь и знамений неба не устрашайтесь, ибо устрашаются их народы.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Ибо законы языческих народов тщета.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Дерево в лесу срубили, изделие рук мастера с топором,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он серебром и золотом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украшает его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. Гвоздями и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молотками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укрепляют его, чтобы не шаталось.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Как пугало на огороде они; не говорят. Их поднимают, несут, ибо они не ходят. Не бойтесь их, ибо они не причинят зло. Да и добра от них нет. (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Нет такого, как Ты, Господь! Велик Ты и велико имя Твое могуществом.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Кто не устрашится тебя, Царь народов? Лишь Тебе это подобает. Среди всех мудрецов народов, среди всех их царств, нет такого, как Ты!)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А эти – разом глупы и тупы! Ученье пустого места – деревяшка!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Серебро чеканное из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Таршиша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прибыло, золото из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Уфаза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. Они – изделие ремесленника, рук плавильщика.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Пурпур и багряница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их одежда. Изделие искусников все они.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А Господь Бог – истина, Он Бог живой и Царь вечный. От гнева Его дрожит земля, и народам не вынести ярости Его.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Так с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кажите им: боги, не сотвори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вшие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неба и земли, </a:t>
                      </a:r>
                      <a:r>
                        <a:rPr lang="pl-PL" sz="1600" b="1" u="sng" dirty="0">
                          <a:solidFill>
                            <a:schemeClr val="tx1"/>
                          </a:solidFill>
                          <a:effectLst/>
                        </a:rPr>
                        <a:t>исчезнут с земли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и из-под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этих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небес.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12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Он сотворил землю силою Своею, утвердил вселенную мудростью Своею и разумом Своим распростер небеса.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Издаст глас - шумят воды на небесах, и Он возводит облака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 от краев земли, молнии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среди дождя творит…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80" marR="351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5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Так говорит Господь: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пути  народов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не учитесь и знамений неба не устрашайтесь, ибо устрашаются они лицами их.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Ибо законы народов тщета.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Дерево в лесу срубленное, изделие плотника, отливка,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они серебром и золотом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украшены. Молотками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</a:rPr>
                        <a:t> и гвоздями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их укрепили, чтобы не шатались.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Они - серебро чеканное, они не будут ходить. Серебро на обивку из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Таршиша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прибыло, золото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Мофаза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. Они – изделие ремесленника, рук плавильщика.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Пурпур и багряница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их одежда. Изделие искусников все они.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Их, подняв, несут, ибо они не ходят. Не бойтесь их, ибо они не причинят зло. Да и добра от них нет.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Так с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кажите им: боги, которые не сотворили неба и земли,</a:t>
                      </a:r>
                      <a:r>
                        <a:rPr lang="pl-PL" sz="1600" b="1" u="sng" dirty="0">
                          <a:solidFill>
                            <a:schemeClr val="tx1"/>
                          </a:solidFill>
                          <a:effectLst/>
                        </a:rPr>
                        <a:t> исчезнут с земли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и из-под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этих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небес.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Господь сотворивший землю силою Своею, утвердивший вселенную мудростью Своею и разумом Своим Он распростер небеса. 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 обилие вод на небесах, и Он возводит облака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от краев земли, молнии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среди дождя творит…</a:t>
                      </a:r>
                    </a:p>
                    <a:p>
                      <a:pPr marL="25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80" marR="351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5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9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13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17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80" marR="351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8616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1731075-0BC9-40E3-8A30-D8DDC679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15281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24012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01EBF6-AECF-45A5-B260-79A780B9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525"/>
            <a:ext cx="119443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74E6F0-85B2-4C3A-AE1F-2C74C0584616}"/>
              </a:ext>
            </a:extLst>
          </p:cNvPr>
          <p:cNvSpPr/>
          <p:nvPr/>
        </p:nvSpPr>
        <p:spPr>
          <a:xfrm>
            <a:off x="1460809" y="1456473"/>
            <a:ext cx="913284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 все дерзкие люди сказали Иеремии: неправду ты говоришь, не посылал тебя Господь Бог наш сказать: „не ходите в Египет, чтобы жить там"; </a:t>
            </a:r>
            <a:r>
              <a:rPr lang="ru-RU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это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Варух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 </a:t>
            </a:r>
            <a:r>
              <a:rPr lang="ru-RU" sz="20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Нирия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возбуждает тебя против нас, чтобы предать нас в руки Халдеев, чтобы они умертвили нас и отвели нас пленными в Вавилон.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не послушал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Иоханан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 </a:t>
            </a:r>
            <a:r>
              <a:rPr lang="ru-RU" sz="20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Карея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и все военачальники и весь народ гласа Господа, чтобы остаться в земле Иудейской.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взял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Иоханан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 </a:t>
            </a:r>
            <a:r>
              <a:rPr lang="ru-RU" sz="20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Карея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и все военачальники весь остаток Иудеев…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мужей и жен, и детей, и дочерей царя, и всех тех, которых оставил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Навузардан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[начальник телохранителей]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Годолиею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сыном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Ахикама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[сына </a:t>
            </a:r>
            <a:r>
              <a:rPr lang="ru-RU" sz="20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Сафанова</a:t>
            </a:r>
            <a:r>
              <a:rPr lang="ru-RU" sz="2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Иеремию пророка…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пошли в землю Египетскую, ибо не послушали гласа Господня…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1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AA885B-5679-44D1-B276-69079CA07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99777"/>
              </p:ext>
            </p:extLst>
          </p:nvPr>
        </p:nvGraphicFramePr>
        <p:xfrm>
          <a:off x="7271653" y="38558"/>
          <a:ext cx="1643174" cy="6698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174">
                  <a:extLst>
                    <a:ext uri="{9D8B030D-6E8A-4147-A177-3AD203B41FA5}">
                      <a16:colId xmlns:a16="http://schemas.microsoft.com/office/drawing/2014/main" val="1146993133"/>
                    </a:ext>
                  </a:extLst>
                </a:gridCol>
              </a:tblGrid>
              <a:tr h="66982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пути народов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 דֶּרֶךְ הַגּוֹיִם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украшает его молотками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יְיַפֵּהוּ בְּמַסְמְרוֹת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пурпур и багряница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תְּכֵלֶת וְאַרְגָּמָן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исчезнут с земли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יֵאבַדוּ מֵאַרְעָא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краев земли молнии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400" dirty="0">
                          <a:solidFill>
                            <a:schemeClr val="tx1"/>
                          </a:solidFill>
                          <a:effectLst/>
                        </a:rPr>
                        <a:t>‎ בְּרָקִים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74" marR="5457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38107"/>
                  </a:ext>
                </a:extLst>
              </a:tr>
            </a:tbl>
          </a:graphicData>
        </a:graphic>
      </p:graphicFrame>
      <p:pic>
        <p:nvPicPr>
          <p:cNvPr id="6150" name="Рисунок 6">
            <a:extLst>
              <a:ext uri="{FF2B5EF4-FFF2-40B4-BE49-F238E27FC236}">
                <a16:creationId xmlns:a16="http://schemas.microsoft.com/office/drawing/2014/main" id="{FF74324D-5557-4988-95FB-C0C96581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87" y="-1"/>
            <a:ext cx="3196395" cy="67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EA99991C-81B9-4900-86CE-EA28BC63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4082" y="403326"/>
            <a:ext cx="1159234" cy="1634794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3AE9095A-CC98-41C4-A52A-202F99636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9767" y="1579305"/>
            <a:ext cx="699201" cy="97736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ACB7934C-C04D-4E8A-AD78-A000F8957C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0500" y="3276748"/>
            <a:ext cx="1122815" cy="85509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8ACE7C1-2C7C-4F6F-B4A6-8599350C3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48750" y="3795296"/>
            <a:ext cx="879143" cy="161803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70D13B8-9BA9-4439-B9DE-95A6CCA53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1451" y="4417764"/>
            <a:ext cx="866442" cy="1722064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042305-E619-4676-9DB3-0C8060F7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29" y="5961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A4958A-113C-471D-BA6B-23E3A180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29" y="10533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C69D0-7E59-4961-99A5-1E6E3EBB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29" y="10533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963ACE-0331-4DF1-854F-9997F4A2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" y="2919993"/>
            <a:ext cx="6877801" cy="39380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8BDAE6-B957-4896-BA5F-573095C4DDB4}"/>
              </a:ext>
            </a:extLst>
          </p:cNvPr>
          <p:cNvSpPr/>
          <p:nvPr/>
        </p:nvSpPr>
        <p:spPr>
          <a:xfrm>
            <a:off x="1" y="4541"/>
            <a:ext cx="7271652" cy="279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 все дерзкие люди сказали Иеремии: неправду ты говоришь, не посылал тебя Господь Бог наш сказать: „не ходите в Египет, чтобы жить там"; </a:t>
            </a:r>
            <a:r>
              <a:rPr lang="ru-RU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это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Варух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 </a:t>
            </a:r>
            <a:r>
              <a:rPr lang="ru-RU" sz="16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Нирия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возбуждает тебя против нас, чтобы предать нас в руки Халдеев, чтобы они умертвили нас и отвели нас пленными в Вавилон.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не послушал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Иоханан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 </a:t>
            </a:r>
            <a:r>
              <a:rPr lang="ru-RU" sz="16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Карея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и все военачальники и весь народ гласа Господа, чтобы остаться в земле Иудейской.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взял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Иоханан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 </a:t>
            </a:r>
            <a:r>
              <a:rPr lang="ru-RU" sz="16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Карея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и все военачальники весь остаток Иудеев…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мужей и жен, и детей, и дочерей царя, и всех тех, которых оставил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Навузардан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[начальник телохранителей]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Годолиею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сыном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Ахикама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[сына </a:t>
            </a:r>
            <a:r>
              <a:rPr lang="ru-RU" sz="16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Сафанова</a:t>
            </a:r>
            <a:r>
              <a:rPr lang="ru-RU" sz="16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Иеремию пророка…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пошли в землю Египетскую, ибо не послушали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гласа Господня…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C6FE22CE-45A2-4AB2-A375-88CFE9785B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0411" y="2556667"/>
            <a:ext cx="45719" cy="111208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eningrad_codex_cover_page_e-folio_474a.gif (1250×1269)">
            <a:extLst>
              <a:ext uri="{FF2B5EF4-FFF2-40B4-BE49-F238E27FC236}">
                <a16:creationId xmlns:a16="http://schemas.microsoft.com/office/drawing/2014/main" id="{924F6ABF-AB9F-4CD2-832A-4976CC4F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0"/>
            <a:ext cx="675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9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1B96D4-A040-4FFD-8B9F-826ACD603761}"/>
              </a:ext>
            </a:extLst>
          </p:cNvPr>
          <p:cNvSpPr/>
          <p:nvPr/>
        </p:nvSpPr>
        <p:spPr>
          <a:xfrm>
            <a:off x="189571" y="1695160"/>
            <a:ext cx="11630721" cy="325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 Псалом 28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29:1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מִזְמוֹר לְדָוִד הָבוּ לַיהוָה </a:t>
            </a:r>
            <a:r>
              <a:rPr lang="he-IL" sz="3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בְּנֵי אֵלִים 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הָבוּ לַיהוָה כָּבוֹד וָעֹז׃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Принесите Господу, сыны богов/Бога, принесите Господу славу и честь</a:t>
            </a: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מִזְמוֹר לְדָוִד הָבוּ לַיהוָה </a:t>
            </a:r>
            <a:r>
              <a:rPr lang="he-IL" sz="3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בְּנֵי אֵילִים 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הָבוּ לַיהוָה כָּבוֹד וָעֹז׃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Принесите Господу сынов бараньих, принесите Господу славу и честь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D73334BC-56D5-461D-8ED7-FAB016712F47}"/>
              </a:ext>
            </a:extLst>
          </p:cNvPr>
          <p:cNvSpPr/>
          <p:nvPr/>
        </p:nvSpPr>
        <p:spPr>
          <a:xfrm>
            <a:off x="7337502" y="3166946"/>
            <a:ext cx="45719" cy="379142"/>
          </a:xfrm>
          <a:prstGeom prst="downArrow">
            <a:avLst/>
          </a:prstGeom>
          <a:solidFill>
            <a:srgbClr val="FF0000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B8272-93F1-41D7-A404-2FED011A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16" y="0"/>
            <a:ext cx="4779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7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3D197D-2AE5-460F-A337-411BF186DD4C}"/>
              </a:ext>
            </a:extLst>
          </p:cNvPr>
          <p:cNvSpPr/>
          <p:nvPr/>
        </p:nvSpPr>
        <p:spPr>
          <a:xfrm>
            <a:off x="189571" y="1695160"/>
            <a:ext cx="11630721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 Псалом 28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29:1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מִזְמוֹר לְדָוִד הָבוּ לַיהוָה </a:t>
            </a:r>
            <a:r>
              <a:rPr lang="he-IL" sz="3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בְּנֵי אֵלִים 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הָבוּ לַיהוָה כָּבוֹד וָעֹז׃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Принесите Господу, сыны богов/Бога, принесите Господу славу и честь</a:t>
            </a: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מִזְמוֹר לְדָוִד הָבוּ לַיהוָה </a:t>
            </a:r>
            <a:r>
              <a:rPr lang="he-IL" sz="3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בְּנֵי אֵילִים 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הָבוּ לַיהוָה כָּבוֹד וָעֹז׃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Принесите Господу сынов бараньих, принесите Господу славу и честь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ψαλμὸς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τῷ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Δαυιδ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ἐξοδίου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σκηνῆς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ἐνέγκατε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τῷ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κυρίῳ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υἱοὶ</a:t>
            </a:r>
            <a:r>
              <a:rPr lang="el-GR" sz="2400" dirty="0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θεοῦ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ἐνέγκατε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τῷ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κυρίῳ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υἱοὺς</a:t>
            </a:r>
            <a:r>
              <a:rPr lang="el-GR" sz="2400" dirty="0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κριῶν</a:t>
            </a:r>
            <a:r>
              <a:rPr lang="el-GR" sz="2400" dirty="0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ἐνέγκατε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τῷ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κυρίῳ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δόξαν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 καὶ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+mj-cs"/>
              </a:rPr>
              <a:t>τιμήν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Принесите Господу, </a:t>
            </a:r>
            <a:r>
              <a:rPr lang="ru-RU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сыны Бога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принесите Господу </a:t>
            </a:r>
            <a:r>
              <a:rPr lang="ru-RU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сынов бараньих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принесите Господу славу и честь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3ABBEAC1-B32C-40BB-AD27-EFF480F8EEE4}"/>
              </a:ext>
            </a:extLst>
          </p:cNvPr>
          <p:cNvSpPr/>
          <p:nvPr/>
        </p:nvSpPr>
        <p:spPr>
          <a:xfrm>
            <a:off x="7337502" y="3166946"/>
            <a:ext cx="45719" cy="379142"/>
          </a:xfrm>
          <a:prstGeom prst="downArrow">
            <a:avLst/>
          </a:prstGeom>
          <a:solidFill>
            <a:srgbClr val="FF0000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9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C4369F-13BC-4C2E-99B6-EAB684C2EF3F}"/>
              </a:ext>
            </a:extLst>
          </p:cNvPr>
          <p:cNvSpPr/>
          <p:nvPr/>
        </p:nvSpPr>
        <p:spPr>
          <a:xfrm>
            <a:off x="379142" y="656943"/>
            <a:ext cx="11173522" cy="620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Второзаконие 32:8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en-US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בְּהַנְחֵל עֶלְיוֹן גּוֹיִם בְּהַפְרִידוֹ בְּנֵי אָדָם יַצֵּב גְּבֻלֹת עַמִּים לְמִסְפַּר </a:t>
            </a:r>
            <a:r>
              <a:rPr lang="he-IL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בְּנֵי יִשְׂרָאֵל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Когда уделы давал Вышний народам, разделял сынов Адама,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Он поставил границы народам по числу </a:t>
            </a:r>
            <a:r>
              <a:rPr lang="ru-RU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сынов Израиля.</a:t>
            </a: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Доля Яхве – Его народ, </a:t>
            </a: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Иаков – удел Его!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ὅτε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διεμέριζεν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ὁ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ὕψιστος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ἔθνη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ὡς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διέσπειρεν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υἱοὺς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Αδαμ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endParaRPr lang="ru-RU" sz="2400" dirty="0">
              <a:effectLst/>
              <a:latin typeface="SBL Greek" panose="02000000000000000000" pitchFamily="2" charset="0"/>
              <a:ea typeface="Calibri" panose="020F0502020204030204" pitchFamily="34" charset="0"/>
              <a:cs typeface="SBL Greek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ἔστησεν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ὅρια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ἐθνῶν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κατὰ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r>
              <a:rPr lang="el-GR" sz="2400" dirty="0" err="1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ἀριθμὸν</a:t>
            </a:r>
            <a:r>
              <a:rPr lang="el-GR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</a:t>
            </a:r>
            <a:r>
              <a:rPr lang="el-GR" sz="2400" dirty="0" err="1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ἀγγέλων</a:t>
            </a:r>
            <a:r>
              <a:rPr lang="el-GR" sz="2400" dirty="0">
                <a:effectLst/>
                <a:highlight>
                  <a:srgbClr val="FFFF00"/>
                </a:highlight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 θεοῦ</a:t>
            </a:r>
            <a:endParaRPr lang="ru-RU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Когда распределял Вышний народы, разделял сынов Адама, 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Он поставил границы народам по числу </a:t>
            </a:r>
            <a:r>
              <a:rPr lang="ru-RU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ангелов Божьих.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SBL Hebrew" panose="02000000000000000000" pitchFamily="2" charset="-79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Долей Господа стал Его народ, Иаков,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уделом Его – Израиль!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SBL Greek" panose="02000000000000000000" pitchFamily="2" charset="0"/>
                <a:ea typeface="Calibri" panose="020F0502020204030204" pitchFamily="34" charset="0"/>
                <a:cs typeface="SBL Greek" panose="02000000000000000000" pitchFamily="2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42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48C9DF-399A-4577-9978-3F6E4B8D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55" y="0"/>
            <a:ext cx="8660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994215-E02D-4564-8E17-CF9C6DA6153F}"/>
              </a:ext>
            </a:extLst>
          </p:cNvPr>
          <p:cNvSpPr/>
          <p:nvPr/>
        </p:nvSpPr>
        <p:spPr>
          <a:xfrm>
            <a:off x="1471961" y="334537"/>
            <a:ext cx="976846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בְּהַנְחֵל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 עֶלְיוֹן גּוֹיִם בְּהַפְרִידוֹ בְּנֵי אָדָם יַצֵּב גְּבֻלֹת עַמִּים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לְמִסְפַּר </a:t>
            </a:r>
            <a:r>
              <a:rPr lang="he-IL" sz="2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בְּנֵי </a:t>
            </a:r>
            <a:r>
              <a:rPr lang="ru-RU" sz="2800" dirty="0">
                <a:highlight>
                  <a:srgbClr val="FFFF00"/>
                </a:highlight>
                <a:cs typeface="+mj-cs"/>
              </a:rPr>
              <a:t>‎</a:t>
            </a:r>
            <a:r>
              <a:rPr lang="he-IL" sz="2800" dirty="0">
                <a:highlight>
                  <a:srgbClr val="FFFF00"/>
                </a:highlight>
                <a:cs typeface="+mj-cs"/>
              </a:rPr>
              <a:t> אֱלֹהִים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׃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rtl="1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SBL Hebrew" panose="02000000000000000000" pitchFamily="2" charset="-79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Когда уделы давал Вышний народам, разделял сынов Адама,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Он поставил границы народам по числу сынов Бога.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Долей Яхве стал Его народ,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SBL Hebrew" panose="02000000000000000000" pitchFamily="2" charset="-79"/>
              </a:rPr>
              <a:t>Иаков – уделом Его!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2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ncient-origins.net/sites/default/files/field/image/Dead-Sea-Scrolls.jpg">
            <a:extLst>
              <a:ext uri="{FF2B5EF4-FFF2-40B4-BE49-F238E27FC236}">
                <a16:creationId xmlns:a16="http://schemas.microsoft.com/office/drawing/2014/main" id="{88791CCB-9136-4780-8163-7068E196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250"/>
            <a:ext cx="102108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1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D6E31-F7F3-4297-A596-B1518118B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5" y="77118"/>
            <a:ext cx="9041176" cy="67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E0BF70-80BE-43C0-A9F6-933D078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45" y="0"/>
            <a:ext cx="453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BECF80-53E4-49D3-8FD7-0EFA13F28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12703"/>
              </p:ext>
            </p:extLst>
          </p:nvPr>
        </p:nvGraphicFramePr>
        <p:xfrm>
          <a:off x="2421875" y="276705"/>
          <a:ext cx="7348250" cy="6304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4125">
                  <a:extLst>
                    <a:ext uri="{9D8B030D-6E8A-4147-A177-3AD203B41FA5}">
                      <a16:colId xmlns:a16="http://schemas.microsoft.com/office/drawing/2014/main" val="105130621"/>
                    </a:ext>
                  </a:extLst>
                </a:gridCol>
                <a:gridCol w="3674125">
                  <a:extLst>
                    <a:ext uri="{9D8B030D-6E8A-4147-A177-3AD203B41FA5}">
                      <a16:colId xmlns:a16="http://schemas.microsoft.com/office/drawing/2014/main" val="1711061665"/>
                    </a:ext>
                  </a:extLst>
                </a:gridCol>
              </a:tblGrid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Пещера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934754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Пещера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297189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981412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617580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066653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205973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160578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9358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296214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933922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Пещера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934003"/>
                  </a:ext>
                </a:extLst>
              </a:tr>
              <a:tr h="452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Происхождение неизвестно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3445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65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529FB81-FD22-44DA-93C3-1DA39C658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83802"/>
              </p:ext>
            </p:extLst>
          </p:nvPr>
        </p:nvGraphicFramePr>
        <p:xfrm>
          <a:off x="2970733" y="38558"/>
          <a:ext cx="6437672" cy="6780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8500">
                  <a:extLst>
                    <a:ext uri="{9D8B030D-6E8A-4147-A177-3AD203B41FA5}">
                      <a16:colId xmlns:a16="http://schemas.microsoft.com/office/drawing/2014/main" val="1753002494"/>
                    </a:ext>
                  </a:extLst>
                </a:gridCol>
                <a:gridCol w="3219172">
                  <a:extLst>
                    <a:ext uri="{9D8B030D-6E8A-4147-A177-3AD203B41FA5}">
                      <a16:colId xmlns:a16="http://schemas.microsoft.com/office/drawing/2014/main" val="1226224771"/>
                    </a:ext>
                  </a:extLst>
                </a:gridCol>
              </a:tblGrid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Бытие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23-24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13358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Исход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562202572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Левит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2678640100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Числа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1952341359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Второзаконие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1685405989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Иисус Навин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417410155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Судьи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4067388903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Самуил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1219788698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Цари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1127139445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Исайя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948262576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Иеремия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2069656061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Иезекииль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2446744138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 малых пророков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8-9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756597966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Псалмы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36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864623836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4121161762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Притчи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863449133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Руфь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254607961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Песнь Песней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969130945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Экклезиаст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968823636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Плач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392941435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Даниил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929816093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Ездра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974476089"/>
                  </a:ext>
                </a:extLst>
              </a:tr>
              <a:tr h="29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Хроники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79114218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55E0F40-D89F-4E3C-A997-41E192E5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36" y="1673995"/>
            <a:ext cx="16748991" cy="71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2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6447C9-B4CF-4414-8303-5CA8E3BEF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374" y="0"/>
            <a:ext cx="5753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0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ABC879-5EB4-4FC8-A9D1-1537FF6FCB6D}"/>
              </a:ext>
            </a:extLst>
          </p:cNvPr>
          <p:cNvSpPr/>
          <p:nvPr/>
        </p:nvSpPr>
        <p:spPr>
          <a:xfrm>
            <a:off x="2139175" y="1443071"/>
            <a:ext cx="7913649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(1) 4QJer</a:t>
            </a:r>
            <a:r>
              <a:rPr lang="en-US" sz="2400" baseline="300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4Q71, DJD 15  171-176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(2) 4QJer</a:t>
            </a:r>
            <a:r>
              <a:rPr lang="en-US" sz="2400" baseline="300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4Q72a, DJD 15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(3) 4QDeut</a:t>
            </a:r>
            <a:r>
              <a:rPr lang="en-US" sz="2400" baseline="300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4Q44, DJD 14 137-142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(4) 4QSam</a:t>
            </a:r>
            <a:r>
              <a:rPr lang="en-US" sz="2400" baseline="300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4Q51, DJD 17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(5) 4QSam</a:t>
            </a:r>
            <a:r>
              <a:rPr lang="en-US" sz="2400" baseline="300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4Q52, DJD 17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(6) 4QNum</a:t>
            </a:r>
            <a:r>
              <a:rPr lang="en-US" sz="2400" baseline="300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4Q27, DJD 12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(7) 11QPs</a:t>
            </a:r>
            <a:r>
              <a:rPr lang="en-US" sz="2400" baseline="300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11Q5, DJD 4, 23</a:t>
            </a:r>
            <a:r>
              <a:rPr lang="en-US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(8)  4</a:t>
            </a:r>
            <a:r>
              <a:rPr lang="en-US" sz="2400" dirty="0" err="1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QJosh</a:t>
            </a:r>
            <a:r>
              <a:rPr lang="en-US" sz="2400" baseline="30000" dirty="0" err="1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(=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47,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DJD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14</a:t>
            </a:r>
            <a:r>
              <a:rPr lang="ru-RU" sz="2400" dirty="0">
                <a:solidFill>
                  <a:srgbClr val="6662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1792</Words>
  <Application>Microsoft Office PowerPoint</Application>
  <PresentationFormat>Широкоэкранный</PresentationFormat>
  <Paragraphs>178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SBL Greek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4QJerb  (=4Q71)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William Ross</dc:creator>
  <cp:lastModifiedBy>Селезнев Михаил Георгиевич</cp:lastModifiedBy>
  <cp:revision>42</cp:revision>
  <dcterms:created xsi:type="dcterms:W3CDTF">2018-01-22T15:55:59Z</dcterms:created>
  <dcterms:modified xsi:type="dcterms:W3CDTF">2025-02-24T16:37:59Z</dcterms:modified>
</cp:coreProperties>
</file>