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6" r:id="rId3"/>
    <p:sldId id="259" r:id="rId4"/>
    <p:sldId id="258" r:id="rId5"/>
    <p:sldId id="267" r:id="rId6"/>
    <p:sldId id="261" r:id="rId7"/>
    <p:sldId id="262" r:id="rId8"/>
    <p:sldId id="265" r:id="rId9"/>
    <p:sldId id="263" r:id="rId10"/>
    <p:sldId id="264" r:id="rId11"/>
    <p:sldId id="266" r:id="rId12"/>
    <p:sldId id="260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6" r:id="rId21"/>
    <p:sldId id="277" r:id="rId22"/>
    <p:sldId id="275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Соотношение количества краснолаковых сосудов и</a:t>
            </a:r>
            <a:r>
              <a:rPr lang="ru-RU" baseline="0" dirty="0"/>
              <a:t> понтийской столовой посуды </a:t>
            </a:r>
            <a:r>
              <a:rPr lang="ru-RU" dirty="0"/>
              <a:t>из раскопок городища и некрополя </a:t>
            </a:r>
            <a:r>
              <a:rPr lang="ru-RU" dirty="0" err="1"/>
              <a:t>Танаиса</a:t>
            </a:r>
            <a:endParaRPr lang="ru-RU" dirty="0"/>
          </a:p>
          <a:p>
            <a:pPr>
              <a:defRPr/>
            </a:pPr>
            <a:r>
              <a:rPr lang="ru-RU" dirty="0"/>
              <a:t>1955</a:t>
            </a:r>
            <a:r>
              <a:rPr lang="ru-RU" baseline="0" dirty="0"/>
              <a:t> – 2012 гг.</a:t>
            </a:r>
            <a:endParaRPr lang="ru-RU" dirty="0"/>
          </a:p>
        </c:rich>
      </c:tx>
      <c:layout>
        <c:manualLayout>
          <c:xMode val="edge"/>
          <c:yMode val="edge"/>
          <c:x val="0.14009527056133073"/>
          <c:y val="3.4160160044859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 колличества краснолаковых сосудов из раскопок городища и некрополя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7D-4586-B7DF-760C98B2EE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7D-4586-B7DF-760C98B2EE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C6F-4D35-9BE2-C0C1ACF7A23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Закрытые комплексы городища (Раскопки Арсеньевой Т.М: 1978, 1991, 1998)</c:v>
                </c:pt>
                <c:pt idx="1">
                  <c:v>Некрополь Танаиса (Раскопки Ильяшенко С.М.: 2009. Раскопки Беспалого Г.Е.: 2012)</c:v>
                </c:pt>
                <c:pt idx="2">
                  <c:v>Слоевой материал и материал из закрытых комплексов городища, чей полный состав востановить не удалось (Раскопки 1955 - 1972 гг. - Шелов Д.Б. Раскопки 1973 - 2003 гг. - Арсеньева Т.М.)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13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F-4D35-9BE2-C0C1ACF7A23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278261557579635"/>
          <c:y val="0.40094151162442954"/>
          <c:w val="0.40313613079240768"/>
          <c:h val="0.4601314875684293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</a:t>
            </a: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 sigillata </a:t>
            </a: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поступавшие в Танаис с </a:t>
            </a:r>
            <a:r>
              <a:rPr lang="en-US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в.до</a:t>
            </a: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н.э. по </a:t>
            </a:r>
            <a:r>
              <a:rPr lang="en-US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процентах.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925592685043677"/>
          <c:y val="0.12875498477102998"/>
          <c:w val="0.69065104825246448"/>
          <c:h val="0.23695867529275177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Понт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0.5</c:v>
                </c:pt>
                <c:pt idx="1">
                  <c:v>71.7</c:v>
                </c:pt>
                <c:pt idx="2">
                  <c:v>66</c:v>
                </c:pt>
                <c:pt idx="3">
                  <c:v>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C-4199-95B3-403AD81D8F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Боспор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89.1</c:v>
                </c:pt>
                <c:pt idx="1">
                  <c:v>0.3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C-4199-95B3-403AD81D8F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Херсонес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1.2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4C-4199-95B3-403AD81D8FB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Книд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4C-4199-95B3-403AD81D8FB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Африка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0</c:v>
                </c:pt>
                <c:pt idx="1">
                  <c:v>0.8</c:v>
                </c:pt>
                <c:pt idx="2">
                  <c:v>1.5</c:v>
                </c:pt>
                <c:pt idx="3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4C-4199-95B3-403AD81D8FB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Фокея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4C-4199-95B3-403AD81D8FB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Италия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4C-4199-95B3-403AD81D8FBF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ESA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4C-4199-95B3-403AD81D8FBF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ESB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  <c:pt idx="0">
                  <c:v>2.8</c:v>
                </c:pt>
                <c:pt idx="1">
                  <c:v>3</c:v>
                </c:pt>
                <c:pt idx="2">
                  <c:v>0.5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4C-4199-95B3-403AD81D8FBF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ESC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Лист1!$K$2:$K$5</c:f>
              <c:numCache>
                <c:formatCode>General</c:formatCode>
                <c:ptCount val="4"/>
                <c:pt idx="0">
                  <c:v>1.4</c:v>
                </c:pt>
                <c:pt idx="1">
                  <c:v>15</c:v>
                </c:pt>
                <c:pt idx="2">
                  <c:v>21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34C-4199-95B3-403AD81D8FBF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ESD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Лист1!$L$2:$L$5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4C-4199-95B3-403AD81D8FBF}"/>
            </c:ext>
          </c:extLst>
        </c:ser>
        <c:ser>
          <c:idx val="12"/>
          <c:order val="11"/>
          <c:tx>
            <c:strRef>
              <c:f>Лист1!$N$1</c:f>
              <c:strCache>
                <c:ptCount val="1"/>
                <c:pt idx="0">
                  <c:v>НЦ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Лист1!$N$2:$N$5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4C-4199-95B3-403AD81D8FBF}"/>
            </c:ext>
          </c:extLst>
        </c:ser>
        <c:ser>
          <c:idx val="13"/>
          <c:order val="12"/>
          <c:tx>
            <c:strRef>
              <c:f>Лист1!$O$1</c:f>
              <c:strCache>
                <c:ptCount val="1"/>
                <c:pt idx="0">
                  <c:v>Пергам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Лист1!$O$2:$O$5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34C-4199-95B3-403AD81D8FBF}"/>
            </c:ext>
          </c:extLst>
        </c:ser>
        <c:ser>
          <c:idx val="14"/>
          <c:order val="13"/>
          <c:tx>
            <c:strRef>
              <c:f>Лист1!$P$1</c:f>
              <c:strCache>
                <c:ptCount val="1"/>
                <c:pt idx="0">
                  <c:v>Керам.западного склона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I в.до н.э.</c:v>
                </c:pt>
                <c:pt idx="1">
                  <c:v>I - первая половина II вв.н.э.</c:v>
                </c:pt>
                <c:pt idx="2">
                  <c:v>вторая половина II- первая половина III вв.н.э.</c:v>
                </c:pt>
                <c:pt idx="3">
                  <c:v>IV-V вв.н.э.</c:v>
                </c:pt>
              </c:strCache>
            </c:strRef>
          </c:cat>
          <c:val>
            <c:numRef>
              <c:f>Лист1!$P$2:$P$5</c:f>
              <c:numCache>
                <c:formatCode>General</c:formatCode>
                <c:ptCount val="4"/>
                <c:pt idx="0">
                  <c:v>1.2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34C-4199-95B3-403AD81D8F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71866472"/>
        <c:axId val="671865752"/>
        <c:axId val="0"/>
      </c:bar3DChart>
      <c:catAx>
        <c:axId val="671866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1865752"/>
        <c:crosses val="autoZero"/>
        <c:auto val="1"/>
        <c:lblAlgn val="ctr"/>
        <c:lblOffset val="100"/>
        <c:noMultiLvlLbl val="0"/>
      </c:catAx>
      <c:valAx>
        <c:axId val="671865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1866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0.93411</cdr:x>
      <cdr:y>0.86997</cdr:y>
    </cdr:from>
    <cdr:to>
      <cdr:x>0.98718</cdr:x>
      <cdr:y>0.96643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5F6273C-1203-98B0-AE99-ED089C4E965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837889" y="5498057"/>
          <a:ext cx="615749" cy="60965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0.50947</cdr:x>
      <cdr:y>0.91787</cdr:y>
    </cdr:from>
    <cdr:to>
      <cdr:x>0.73945</cdr:x>
      <cdr:y>0.96643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0EE2F8E-8C97-E605-4A21-408FC4B53330}"/>
            </a:ext>
          </a:extLst>
        </cdr:cNvPr>
        <cdr:cNvSpPr txBox="1"/>
      </cdr:nvSpPr>
      <cdr:spPr>
        <a:xfrm xmlns:a="http://schemas.openxmlformats.org/drawingml/2006/main">
          <a:off x="5911121" y="5800803"/>
          <a:ext cx="2668249" cy="306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Герасимова В.В.©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0.92776</cdr:x>
      <cdr:y>0.89238</cdr:y>
    </cdr:from>
    <cdr:to>
      <cdr:x>0.99412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504E673-898E-A089-7CB2-669C6293140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042377" y="5966086"/>
          <a:ext cx="789860" cy="71952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3277C-07FF-49CB-B23A-FFB50DF7EBBA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0802D-1500-43DA-8F39-1B791FAE34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3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0802D-1500-43DA-8F39-1B791FAE345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3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93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0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9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4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0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85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9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14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74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69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55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387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616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212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2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98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12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8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2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2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10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2ADDC0-D16B-4372-BF1F-B6B52D8E846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78CCC3-7138-4DC2-9E42-8A737363075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9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A3FD1C1-46AE-42AF-BE6C-1564297BD8E4}" type="datetimeFigureOut">
              <a:rPr lang="ru-RU" smtClean="0"/>
              <a:t>21.12.2024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A89F62F-FC1E-447F-9EEE-2969C3A58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tif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8.tiff"/><Relationship Id="rId7" Type="http://schemas.openxmlformats.org/officeDocument/2006/relationships/image" Target="../media/image51.JP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50.png"/><Relationship Id="rId4" Type="http://schemas.openxmlformats.org/officeDocument/2006/relationships/image" Target="../media/image49.tiff"/><Relationship Id="rId9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7F5EE-DCFC-5FBF-AA8B-AE86F836E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96663"/>
            <a:ext cx="10058400" cy="3228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Эталонная коллекция краснолаковых сосудов музея-заповедника «Танаис».</a:t>
            </a:r>
            <a:br>
              <a:rPr lang="ru-RU" sz="4800" b="1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4000" b="1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археометрического</a:t>
            </a:r>
            <a:r>
              <a:rPr lang="ru-RU" sz="4000" b="1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естественнонаучного анализа.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A85CD-66AA-C19C-D94C-88973E531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258" y="3429000"/>
            <a:ext cx="1239483" cy="735517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3E5F2D-5C98-7011-B9E0-782D06F08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665482"/>
            <a:ext cx="10058400" cy="1143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доклада-презентации: Герасимова Виктория</a:t>
            </a:r>
          </a:p>
          <a:p>
            <a:pPr algn="ctr">
              <a:lnSpc>
                <a:spcPct val="110000"/>
              </a:lnSpc>
            </a:pPr>
            <a:r>
              <a:rPr lang="ru-RU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канфар. форма </a:t>
            </a:r>
            <a:r>
              <a:rPr lang="en-US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XB </a:t>
            </a:r>
            <a:r>
              <a:rPr lang="ru-RU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типологии </a:t>
            </a:r>
            <a:r>
              <a:rPr lang="ru-RU" sz="1300" cap="none" spc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Дж.Хейса</a:t>
            </a:r>
            <a:r>
              <a:rPr lang="ru-RU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300" cap="none" spc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в.н.э</a:t>
            </a:r>
            <a:r>
              <a:rPr lang="ru-RU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300" cap="none" spc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pontic</a:t>
            </a:r>
            <a:r>
              <a:rPr lang="en-US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sigillata.</a:t>
            </a:r>
            <a:endParaRPr lang="ru-RU" sz="1300" cap="none" spc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cap="none" spc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хранения: АМЗ «Танаис».</a:t>
            </a:r>
          </a:p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0749AA-82B1-EEC2-67CB-DE72EE6F5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91" y="149299"/>
            <a:ext cx="1225402" cy="1219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04D9AA-96AD-E06B-5444-F3CAC042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930" y="162005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4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86C3FB5E-0E42-E90F-E395-AB9ECEEEB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8489392"/>
              </p:ext>
            </p:extLst>
          </p:nvPr>
        </p:nvGraphicFramePr>
        <p:xfrm>
          <a:off x="179882" y="0"/>
          <a:ext cx="11902190" cy="6685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8A1BA6D-C105-F63B-DF8B-D8BEFABB302D}"/>
              </a:ext>
            </a:extLst>
          </p:cNvPr>
          <p:cNvSpPr txBox="1"/>
          <p:nvPr/>
        </p:nvSpPr>
        <p:spPr>
          <a:xfrm>
            <a:off x="179882" y="2413416"/>
            <a:ext cx="1708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Герасимова В.В.©</a:t>
            </a:r>
          </a:p>
        </p:txBody>
      </p:sp>
    </p:spTree>
    <p:extLst>
      <p:ext uri="{BB962C8B-B14F-4D97-AF65-F5344CB8AC3E}">
        <p14:creationId xmlns:p14="http://schemas.microsoft.com/office/powerpoint/2010/main" val="24298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34FC1-D176-5F04-F704-B173CDDD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609" y="-254832"/>
            <a:ext cx="4048862" cy="1304144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Основные исследуемые археологические объекты на территории  городища</a:t>
            </a:r>
            <a:endParaRPr lang="ru-RU" sz="20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C60459E-F527-A47D-A069-C9FB9243E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95" y="839281"/>
            <a:ext cx="3329690" cy="2534726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0F3AF57-E3A8-220A-5717-7C806569A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9609" y="1244185"/>
            <a:ext cx="3832502" cy="5613816"/>
          </a:xfrm>
        </p:spPr>
        <p:txBody>
          <a:bodyPr>
            <a:normAutofit fontScale="925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АГ </a:t>
            </a:r>
            <a:r>
              <a:rPr lang="ru-RU" dirty="0"/>
              <a:t>– особенность закрытого комплекса в однородности материала: </a:t>
            </a:r>
            <a:r>
              <a:rPr lang="ru-RU" dirty="0" err="1"/>
              <a:t>краснолаковая</a:t>
            </a:r>
            <a:r>
              <a:rPr lang="ru-RU" dirty="0"/>
              <a:t> керамика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(ESC, Çandarli) </a:t>
            </a:r>
            <a:r>
              <a:rPr lang="ru-RU" dirty="0"/>
              <a:t>трех типов: </a:t>
            </a:r>
            <a:r>
              <a:rPr lang="en-US" dirty="0"/>
              <a:t>FH3</a:t>
            </a:r>
            <a:r>
              <a:rPr lang="ru-RU" dirty="0"/>
              <a:t>.; </a:t>
            </a:r>
            <a:r>
              <a:rPr lang="en-US" dirty="0"/>
              <a:t>FH4</a:t>
            </a:r>
            <a:r>
              <a:rPr lang="ru-RU" dirty="0"/>
              <a:t>.; </a:t>
            </a:r>
            <a:r>
              <a:rPr lang="en-US" dirty="0"/>
              <a:t>FH5</a:t>
            </a:r>
            <a:r>
              <a:rPr lang="ru-RU" dirty="0"/>
              <a:t>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(Конец II – первая четверть III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Общее число сосудов: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единицы.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3, постройка 4 </a:t>
            </a:r>
            <a:r>
              <a:rPr lang="ru-RU" dirty="0"/>
              <a:t>– особенность закрытого комплекса в его многообразии: </a:t>
            </a:r>
            <a:r>
              <a:rPr lang="ru-RU" dirty="0" err="1"/>
              <a:t>краснолаковая</a:t>
            </a:r>
            <a:r>
              <a:rPr lang="ru-RU" dirty="0"/>
              <a:t> керамика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(ESC, Çandarli)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FL26A</a:t>
            </a:r>
            <a:r>
              <a:rPr lang="ru-RU" dirty="0"/>
              <a:t>.; </a:t>
            </a:r>
            <a:r>
              <a:rPr lang="en-US" dirty="0"/>
              <a:t>FL26</a:t>
            </a:r>
            <a:r>
              <a:rPr lang="ru-RU" dirty="0"/>
              <a:t>В.; </a:t>
            </a:r>
            <a:r>
              <a:rPr lang="en-US" dirty="0"/>
              <a:t>FL19(6).;FL19(7).; FL20</a:t>
            </a:r>
            <a:r>
              <a:rPr lang="ru-RU" dirty="0"/>
              <a:t>.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Pergam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sig)</a:t>
            </a:r>
            <a:r>
              <a:rPr lang="en-US" dirty="0"/>
              <a:t>.; Teller 12. :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(ESB): </a:t>
            </a:r>
            <a:r>
              <a:rPr lang="en-US" dirty="0"/>
              <a:t>Teller 61.;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Herson.sig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dirty="0"/>
              <a:t>.; </a:t>
            </a:r>
            <a:r>
              <a:rPr lang="ru-RU" dirty="0"/>
              <a:t>форма 2, форма 3.;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Pontic.sig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dirty="0"/>
              <a:t>.; </a:t>
            </a:r>
            <a:r>
              <a:rPr lang="en-US" dirty="0"/>
              <a:t>FI, Teller 1481, FV(6).; FVI.; </a:t>
            </a:r>
            <a:r>
              <a:rPr lang="ru-RU" dirty="0"/>
              <a:t>Форма 9.; </a:t>
            </a:r>
            <a:r>
              <a:rPr lang="en-US" dirty="0"/>
              <a:t>FX10B</a:t>
            </a:r>
            <a:r>
              <a:rPr lang="ru-RU" dirty="0"/>
              <a:t>.; неизвестный центр.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Дата: конец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половина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Общее число сосудов: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единицы.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МБ</a:t>
            </a:r>
            <a:r>
              <a:rPr lang="ru-RU" u="sng" dirty="0"/>
              <a:t> </a:t>
            </a:r>
            <a:r>
              <a:rPr lang="ru-RU" dirty="0"/>
              <a:t>- </a:t>
            </a:r>
            <a:r>
              <a:rPr lang="en-US" dirty="0"/>
              <a:t> </a:t>
            </a:r>
            <a:r>
              <a:rPr lang="ru-RU" dirty="0"/>
              <a:t>особенность закрытого комплекса в двух этапах его существования.  Первый этап: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Pontic.sig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/>
              <a:t>FI, FIV, FV. </a:t>
            </a:r>
            <a:r>
              <a:rPr lang="ru-RU" dirty="0"/>
              <a:t>Второй этап существования: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Pontic.sig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en-US" dirty="0"/>
              <a:t>; FVI, FII</a:t>
            </a:r>
            <a:r>
              <a:rPr lang="ru-RU" dirty="0"/>
              <a:t>.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Herson.sig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dirty="0">
                <a:solidFill>
                  <a:schemeClr val="tx1"/>
                </a:solidFill>
              </a:rPr>
              <a:t>.; </a:t>
            </a:r>
            <a:r>
              <a:rPr lang="ru-RU" dirty="0"/>
              <a:t>Форма 4, форма 4.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первого этапа:  конец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-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начало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Дата второго этапа: первая половина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Общее число сосудов: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единицы.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FD9D99-EB88-56D5-4860-C237A512D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5" t="28075" r="38873" b="53566"/>
          <a:stretch/>
        </p:blipFill>
        <p:spPr>
          <a:xfrm>
            <a:off x="2110595" y="3429000"/>
            <a:ext cx="2743761" cy="22307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182E98-40A3-A53A-B92E-17443D215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3" y="3340214"/>
            <a:ext cx="1421619" cy="2325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951D9-667A-8A5E-F0CA-367331F1F277}"/>
              </a:ext>
            </a:extLst>
          </p:cNvPr>
          <p:cNvSpPr txBox="1"/>
          <p:nvPr/>
        </p:nvSpPr>
        <p:spPr>
          <a:xfrm>
            <a:off x="0" y="5665405"/>
            <a:ext cx="2523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АГ.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/>
              <a:t>1 м. к западу от двора усадьбы 3, квартала 1 (раскоп VI). 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Усадьбы 3: Т.М. Арсеньева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AE9E0BB-A385-537A-23A5-14684B1C5007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840008" y="5126636"/>
            <a:ext cx="421510" cy="5387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FEB9D9D-5BB0-8DB2-60BC-E281C768BF82}"/>
              </a:ext>
            </a:extLst>
          </p:cNvPr>
          <p:cNvSpPr txBox="1"/>
          <p:nvPr/>
        </p:nvSpPr>
        <p:spPr>
          <a:xfrm>
            <a:off x="2220423" y="5680957"/>
            <a:ext cx="293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3, постройка 4. 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dirty="0"/>
              <a:t>Южная часть основного четырехугольника (раскоп </a:t>
            </a:r>
            <a:r>
              <a:rPr lang="en-US" sz="1200" dirty="0"/>
              <a:t>XIX). </a:t>
            </a:r>
            <a:endParaRPr lang="ru-RU" sz="1200" dirty="0"/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постройки: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М.Урлих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85056B7-4B65-A0C7-B7BC-6279D61CE0FC}"/>
              </a:ext>
            </a:extLst>
          </p:cNvPr>
          <p:cNvCxnSpPr>
            <a:cxnSpLocks/>
          </p:cNvCxnSpPr>
          <p:nvPr/>
        </p:nvCxnSpPr>
        <p:spPr>
          <a:xfrm flipH="1" flipV="1">
            <a:off x="3312826" y="4931764"/>
            <a:ext cx="645621" cy="783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1B6C8C-E6B8-F019-75CE-50EFA3A593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192" t="41465" r="32978" b="30216"/>
          <a:stretch/>
        </p:blipFill>
        <p:spPr>
          <a:xfrm>
            <a:off x="5064209" y="3537558"/>
            <a:ext cx="1876237" cy="17635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662DCF-129F-5852-1ED7-8F8EA2D20D4D}"/>
              </a:ext>
            </a:extLst>
          </p:cNvPr>
          <p:cNvSpPr txBox="1"/>
          <p:nvPr/>
        </p:nvSpPr>
        <p:spPr>
          <a:xfrm>
            <a:off x="5596026" y="4931764"/>
            <a:ext cx="1198935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5F4D2D-A736-C8FF-32E8-ADE926265784}"/>
              </a:ext>
            </a:extLst>
          </p:cNvPr>
          <p:cNvSpPr txBox="1"/>
          <p:nvPr/>
        </p:nvSpPr>
        <p:spPr>
          <a:xfrm>
            <a:off x="4659526" y="5504193"/>
            <a:ext cx="2912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МБ.</a:t>
            </a:r>
          </a:p>
          <a:p>
            <a:pPr algn="ctr"/>
            <a:r>
              <a:rPr lang="ru-RU" sz="1200" dirty="0"/>
              <a:t>Юго-западная часть  третьего квартала четырехугольника </a:t>
            </a:r>
          </a:p>
          <a:p>
            <a:pPr algn="ctr"/>
            <a:r>
              <a:rPr lang="ru-RU" sz="1200" dirty="0"/>
              <a:t>(раскоп </a:t>
            </a:r>
            <a:r>
              <a:rPr lang="en-US" sz="1200" dirty="0"/>
              <a:t>XIV</a:t>
            </a:r>
            <a:r>
              <a:rPr lang="ru-RU" sz="1200" dirty="0"/>
              <a:t>)</a:t>
            </a:r>
          </a:p>
          <a:p>
            <a:pPr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постройки: </a:t>
            </a:r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С.М.Ильяшенко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FEC6694D-3554-0772-685A-57FB604E1A0D}"/>
              </a:ext>
            </a:extLst>
          </p:cNvPr>
          <p:cNvCxnSpPr>
            <a:cxnSpLocks/>
          </p:cNvCxnSpPr>
          <p:nvPr/>
        </p:nvCxnSpPr>
        <p:spPr>
          <a:xfrm flipH="1" flipV="1">
            <a:off x="5450541" y="4706911"/>
            <a:ext cx="381007" cy="6872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706C86D-0263-7B47-6E3A-19A886EA7A62}"/>
              </a:ext>
            </a:extLst>
          </p:cNvPr>
          <p:cNvSpPr txBox="1"/>
          <p:nvPr/>
        </p:nvSpPr>
        <p:spPr>
          <a:xfrm>
            <a:off x="1394085" y="179882"/>
            <a:ext cx="484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план городища Танаис.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С.М. Ильяшенко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4338ED2-51AD-D28F-3AAB-0EC4B9F56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5913" y="6221011"/>
            <a:ext cx="556289" cy="55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51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9A95-3CE0-6EDD-A352-82D7CFF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639" y="685800"/>
            <a:ext cx="4022361" cy="813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 3, постройка 4.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геолого-археологический анализ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F73B2D7-FE39-1764-6DC4-F09EFDFE4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2408"/>
            <a:ext cx="3999995" cy="462221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C429BC4C-0F42-DB2F-F978-2078BA5B1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9836" y="1943475"/>
            <a:ext cx="4322163" cy="3291840"/>
          </a:xfr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Подвал 3, постройка 4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особенность закрытого комплекса в его многообразии: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краснолаковая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керамика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(ESC, Çandarli)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FL26A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FL26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В.;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FL19(6).;FL19(7).; FL20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Pergam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sig)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.; Teller 12. 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(ESB):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Teller 61.;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Herson.sig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форма 2, форма 3.;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Pontic.sig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FI, Teller 1481, FV(6).; FVI.;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Форма 9.;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FX10B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.; неизвестный центр.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Дата: конец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I-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половина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вв.н.э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Общее число сосудов: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единицы.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C7B768-AB2C-AEAE-39F8-A0980BC61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949" y="6182669"/>
            <a:ext cx="554784" cy="5486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0F5524-EABE-1A07-B2C4-F87C182E4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213" y="650893"/>
            <a:ext cx="4630426" cy="5249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E7394C-2245-3677-4AA8-0C59BF5E1FDF}"/>
              </a:ext>
            </a:extLst>
          </p:cNvPr>
          <p:cNvSpPr txBox="1"/>
          <p:nvPr/>
        </p:nvSpPr>
        <p:spPr>
          <a:xfrm>
            <a:off x="344774" y="6039567"/>
            <a:ext cx="575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Фотографии</a:t>
            </a:r>
            <a:r>
              <a:rPr lang="ru-RU" dirty="0"/>
              <a:t>: Науменко С.А.; </a:t>
            </a:r>
            <a:r>
              <a:rPr lang="ru-RU" b="1" dirty="0"/>
              <a:t>Рисунки</a:t>
            </a:r>
            <a:r>
              <a:rPr lang="ru-RU" dirty="0"/>
              <a:t>: Беспалая Н.; </a:t>
            </a:r>
            <a:r>
              <a:rPr lang="ru-RU" b="1" dirty="0"/>
              <a:t>Обработка:</a:t>
            </a:r>
            <a:r>
              <a:rPr lang="ru-RU" dirty="0"/>
              <a:t> Герасимова В.В.</a:t>
            </a:r>
          </a:p>
        </p:txBody>
      </p:sp>
    </p:spTree>
    <p:extLst>
      <p:ext uri="{BB962C8B-B14F-4D97-AF65-F5344CB8AC3E}">
        <p14:creationId xmlns:p14="http://schemas.microsoft.com/office/powerpoint/2010/main" val="196494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2873F-7AA5-725B-9707-445688A4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5" y="121288"/>
            <a:ext cx="4748836" cy="54661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03478-DF2F-2A1B-D1E5-B050A309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968" y="6182669"/>
            <a:ext cx="554784" cy="548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16BF65-E110-A8F5-D0F8-511667ABA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27989"/>
          <a:stretch/>
        </p:blipFill>
        <p:spPr>
          <a:xfrm>
            <a:off x="5183551" y="463621"/>
            <a:ext cx="5939269" cy="4609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1CD387-CBF2-945B-582F-31CF17E6D6A4}"/>
              </a:ext>
            </a:extLst>
          </p:cNvPr>
          <p:cNvSpPr txBox="1"/>
          <p:nvPr/>
        </p:nvSpPr>
        <p:spPr>
          <a:xfrm>
            <a:off x="5346019" y="4332276"/>
            <a:ext cx="65737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В результате лабораторных исследований, методом слепого анализа, удалось выделить и подтвердить титульные образцы, принадлежащие известным производящими центром - </a:t>
            </a:r>
            <a:r>
              <a:rPr lang="en-US" sz="1400" dirty="0"/>
              <a:t>(ESC, Çandarli) FL19(6)</a:t>
            </a:r>
            <a:r>
              <a:rPr lang="ru-RU" sz="1400" dirty="0"/>
              <a:t> и </a:t>
            </a:r>
            <a:r>
              <a:rPr lang="ru-RU" sz="1400" dirty="0" err="1"/>
              <a:t>херсонесская</a:t>
            </a:r>
            <a:r>
              <a:rPr lang="ru-RU" sz="1400" dirty="0"/>
              <a:t> </a:t>
            </a:r>
            <a:r>
              <a:rPr lang="ru-RU" sz="1400" dirty="0" err="1"/>
              <a:t>стгтллата</a:t>
            </a:r>
            <a:endParaRPr lang="ru-RU" sz="1400" dirty="0"/>
          </a:p>
          <a:p>
            <a:pPr algn="just"/>
            <a:r>
              <a:rPr lang="ru-RU" sz="1400" dirty="0"/>
              <a:t>Понтийская </a:t>
            </a:r>
            <a:r>
              <a:rPr lang="ru-RU" sz="1400" dirty="0" err="1"/>
              <a:t>сигиллата</a:t>
            </a:r>
            <a:r>
              <a:rPr lang="ru-RU" sz="1400" dirty="0"/>
              <a:t> распалась на две четко выделяющиеся группы материала.*</a:t>
            </a:r>
          </a:p>
          <a:p>
            <a:pPr algn="just"/>
            <a:endParaRPr lang="ru-RU" sz="1400" dirty="0"/>
          </a:p>
          <a:p>
            <a:pPr algn="just"/>
            <a:r>
              <a:rPr lang="ru-RU" sz="1100" dirty="0"/>
              <a:t>*Герасимова В. В., Клочко А. А., Косоруков В. Л. Опыт типизации краснолаковой керамики на основа-</a:t>
            </a:r>
            <a:r>
              <a:rPr lang="ru-RU" sz="1100" dirty="0" err="1"/>
              <a:t>нии</a:t>
            </a:r>
            <a:r>
              <a:rPr lang="ru-RU" sz="1100" dirty="0"/>
              <a:t> данных рентгенофазового анализа (на материале из подвала II </a:t>
            </a:r>
            <a:r>
              <a:rPr lang="ru-RU" sz="1100" dirty="0" err="1"/>
              <a:t>в.н.э</a:t>
            </a:r>
            <a:r>
              <a:rPr lang="ru-RU" sz="1100" dirty="0"/>
              <a:t>. городской площади цитадели </a:t>
            </a:r>
            <a:r>
              <a:rPr lang="ru-RU" sz="1100" dirty="0" err="1"/>
              <a:t>Танаиса</a:t>
            </a:r>
            <a:r>
              <a:rPr lang="ru-RU" sz="1100" dirty="0"/>
              <a:t>). // Материалы по археологии и истории античного и средневекового Причерноморья. 2024. № 16. (в печати)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C7E0B-1D93-B0DB-6B5A-C915BA3FA412}"/>
              </a:ext>
            </a:extLst>
          </p:cNvPr>
          <p:cNvSpPr txBox="1"/>
          <p:nvPr/>
        </p:nvSpPr>
        <p:spPr>
          <a:xfrm>
            <a:off x="108679" y="5832686"/>
            <a:ext cx="5237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Фотографии: </a:t>
            </a:r>
            <a:r>
              <a:rPr lang="ru-RU" sz="1600" dirty="0"/>
              <a:t>Науменко С.А.; </a:t>
            </a:r>
            <a:r>
              <a:rPr lang="ru-RU" sz="1600" b="1" dirty="0"/>
              <a:t>Рисунки:</a:t>
            </a:r>
            <a:r>
              <a:rPr lang="ru-RU" sz="1600" dirty="0"/>
              <a:t> Беспалая Н.; </a:t>
            </a:r>
            <a:r>
              <a:rPr lang="ru-RU" sz="1600" b="1" dirty="0"/>
              <a:t>Обработка:</a:t>
            </a:r>
            <a:r>
              <a:rPr lang="ru-RU" sz="1600" dirty="0"/>
              <a:t> Герасимова В.В.;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Диаграмма:</a:t>
            </a:r>
            <a:r>
              <a:rPr lang="ru-RU" sz="1600" dirty="0"/>
              <a:t> Клочко А.А, Косоруков В.Л.</a:t>
            </a:r>
          </a:p>
        </p:txBody>
      </p:sp>
    </p:spTree>
    <p:extLst>
      <p:ext uri="{BB962C8B-B14F-4D97-AF65-F5344CB8AC3E}">
        <p14:creationId xmlns:p14="http://schemas.microsoft.com/office/powerpoint/2010/main" val="383165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644CF5-A313-EB0C-1E49-BC9E0D1A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1" y="1395833"/>
            <a:ext cx="6437377" cy="48158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885322-C477-5782-1582-87ECD214A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58" y="1"/>
            <a:ext cx="2794927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06C43B-FED0-040B-B5D7-C9AA7D65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890" y="2828363"/>
            <a:ext cx="3296110" cy="40296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01B281-AB4C-2759-B826-8BE274F81E00}"/>
              </a:ext>
            </a:extLst>
          </p:cNvPr>
          <p:cNvSpPr txBox="1"/>
          <p:nvPr/>
        </p:nvSpPr>
        <p:spPr>
          <a:xfrm>
            <a:off x="314793" y="254833"/>
            <a:ext cx="578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АМФОРНЫЙ МАТЕРИАЛ ИЗ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ПОДВАЛА 3 ПОСТРОЙКИ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15AEE-0383-0AFE-6B35-D0D1EDB69D5A}"/>
              </a:ext>
            </a:extLst>
          </p:cNvPr>
          <p:cNvSpPr txBox="1"/>
          <p:nvPr/>
        </p:nvSpPr>
        <p:spPr>
          <a:xfrm>
            <a:off x="351819" y="6211674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Фотографии: </a:t>
            </a:r>
            <a:r>
              <a:rPr lang="ru-RU" dirty="0"/>
              <a:t>Науменко С.А.; </a:t>
            </a:r>
            <a:r>
              <a:rPr lang="ru-RU" b="1" dirty="0"/>
              <a:t>Рисунки: </a:t>
            </a:r>
            <a:r>
              <a:rPr lang="ru-RU" dirty="0"/>
              <a:t>Беспалая Н.; </a:t>
            </a:r>
            <a:r>
              <a:rPr lang="ru-RU" b="1" dirty="0"/>
              <a:t>Обработка: </a:t>
            </a:r>
            <a:r>
              <a:rPr lang="ru-RU" dirty="0"/>
              <a:t>Герасимова В.В.</a:t>
            </a:r>
          </a:p>
        </p:txBody>
      </p:sp>
    </p:spTree>
    <p:extLst>
      <p:ext uri="{BB962C8B-B14F-4D97-AF65-F5344CB8AC3E}">
        <p14:creationId xmlns:p14="http://schemas.microsoft.com/office/powerpoint/2010/main" val="308381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0A098-DEE6-8CC1-6363-C429F9C9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618344"/>
          </a:xfrm>
        </p:spPr>
        <p:txBody>
          <a:bodyPr/>
          <a:lstStyle/>
          <a:p>
            <a:pPr algn="ctr"/>
            <a:r>
              <a:rPr lang="ru-RU" dirty="0"/>
              <a:t>Подвал АГ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FF75453-325D-9214-9FF0-7DF7EA380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38" y="296056"/>
            <a:ext cx="4548483" cy="643390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6BAD146-B776-7CE9-8CD0-79192F22E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2213" y="2119459"/>
            <a:ext cx="3615253" cy="3676338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Подвал АГ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– особенность закрытого комплекса в однородности материала: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краснолаковая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керамика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(ESC, Çandarli)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трех типов: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FH3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FH4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FH5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(Конец II – первая четверть III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вв.н.э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). Общее число сосудов: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единицы.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79DFD9-6222-D748-0024-2BD7C9C3D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948" y="6156886"/>
            <a:ext cx="554784" cy="548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72AF8-7B3E-CE81-A8F3-3D700D8C94B6}"/>
              </a:ext>
            </a:extLst>
          </p:cNvPr>
          <p:cNvSpPr txBox="1"/>
          <p:nvPr/>
        </p:nvSpPr>
        <p:spPr>
          <a:xfrm>
            <a:off x="509024" y="6182795"/>
            <a:ext cx="443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/>
              <a:t>Фотографии:</a:t>
            </a:r>
            <a:r>
              <a:rPr lang="ru-RU" sz="1200" dirty="0"/>
              <a:t> Герасимова В.В.; </a:t>
            </a:r>
            <a:r>
              <a:rPr lang="ru-RU" sz="1200" b="1" dirty="0"/>
              <a:t>Рисунки</a:t>
            </a:r>
            <a:r>
              <a:rPr lang="ru-RU" sz="1200" dirty="0"/>
              <a:t> по Арсеньевой Т.М.; </a:t>
            </a:r>
            <a:r>
              <a:rPr lang="ru-RU" sz="1200" b="1" dirty="0"/>
              <a:t>Обработка:</a:t>
            </a:r>
            <a:r>
              <a:rPr lang="ru-RU" sz="1200" dirty="0"/>
              <a:t> Науменко С.А.</a:t>
            </a:r>
          </a:p>
        </p:txBody>
      </p:sp>
    </p:spTree>
    <p:extLst>
      <p:ext uri="{BB962C8B-B14F-4D97-AF65-F5344CB8AC3E}">
        <p14:creationId xmlns:p14="http://schemas.microsoft.com/office/powerpoint/2010/main" val="1691388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49F4C-DB9F-9F47-E439-F92AA5C3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738266"/>
          </a:xfrm>
        </p:spPr>
        <p:txBody>
          <a:bodyPr/>
          <a:lstStyle/>
          <a:p>
            <a:pPr algn="ctr"/>
            <a:r>
              <a:rPr lang="ru-RU" dirty="0"/>
              <a:t>Подвал МБ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CBF7A9D-A0E4-B789-1EAF-6C2419B03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126" y="239062"/>
            <a:ext cx="4148353" cy="581696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7D45B4C-2EDE-913F-E565-C1963531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79698" y="2423160"/>
            <a:ext cx="3670342" cy="3291840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Подвал МБ</a:t>
            </a:r>
            <a:r>
              <a:rPr kumimoji="0" lang="ru-RU" sz="1600" b="0" i="0" u="sng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особенность закрытого комплекса в двух этапах его существования.  Первый этап: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Pontic.sig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FI, FIV, FV.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Второй этап существования: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Pontic.sig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; FVI, FII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Herson.sig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.;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D3481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Форма 4, форма 4.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Дата первого этапа:  конец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I 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начало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II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вв.н.э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Дата второго этапа: первая половина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" panose="02060603020205020403"/>
                <a:ea typeface="+mn-ea"/>
                <a:cs typeface="+mn-cs"/>
              </a:rPr>
              <a:t>III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в.н.э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9E5DC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Общее число сосудов: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единицы.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E0A4B4-F07B-0D5D-CBA1-1006218F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969" y="6165406"/>
            <a:ext cx="554784" cy="548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BC1AC2-EDD0-A37A-0F52-5419DD64C833}"/>
              </a:ext>
            </a:extLst>
          </p:cNvPr>
          <p:cNvSpPr txBox="1"/>
          <p:nvPr/>
        </p:nvSpPr>
        <p:spPr>
          <a:xfrm>
            <a:off x="2173574" y="6310859"/>
            <a:ext cx="414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 и обработка: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Герасимова В.В, Науменко С.А.</a:t>
            </a:r>
          </a:p>
        </p:txBody>
      </p:sp>
    </p:spTree>
    <p:extLst>
      <p:ext uri="{BB962C8B-B14F-4D97-AF65-F5344CB8AC3E}">
        <p14:creationId xmlns:p14="http://schemas.microsoft.com/office/powerpoint/2010/main" val="136737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852E56-B8CD-C8AB-3F1F-2D140AB5A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2" y="0"/>
            <a:ext cx="5201587" cy="13114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58E99A-376A-343E-C70B-886A2ACE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83"/>
          <a:stretch/>
        </p:blipFill>
        <p:spPr>
          <a:xfrm>
            <a:off x="1" y="1289155"/>
            <a:ext cx="5501390" cy="54415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CCF023-5349-2B47-40B9-09B64E630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588" y="133130"/>
            <a:ext cx="2479185" cy="23120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C85192-03C5-AC9A-EF8B-2E9231A00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069" y="914400"/>
            <a:ext cx="2713356" cy="41073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74B5939-1E18-AA0C-8A4B-2B278DEFE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694" y="2561904"/>
            <a:ext cx="2366972" cy="3701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90BD22-83CE-6FE6-379D-90159187A71F}"/>
              </a:ext>
            </a:extLst>
          </p:cNvPr>
          <p:cNvSpPr txBox="1"/>
          <p:nvPr/>
        </p:nvSpPr>
        <p:spPr>
          <a:xfrm>
            <a:off x="8845519" y="5204936"/>
            <a:ext cx="30117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Фотографии: </a:t>
            </a:r>
            <a:r>
              <a:rPr lang="ru-RU" sz="1400" dirty="0"/>
              <a:t>Науменко С.А. </a:t>
            </a:r>
            <a:r>
              <a:rPr lang="ru-RU" sz="1400" b="1" dirty="0"/>
              <a:t>Рисунки: </a:t>
            </a:r>
            <a:r>
              <a:rPr lang="ru-RU" sz="1400" dirty="0"/>
              <a:t>Беспалая Н. </a:t>
            </a:r>
            <a:r>
              <a:rPr lang="ru-RU" sz="1400" b="1" dirty="0"/>
              <a:t>Обработка: </a:t>
            </a:r>
            <a:r>
              <a:rPr lang="ru-RU" sz="1400" dirty="0"/>
              <a:t>Герасимова В.В.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5EAE53-2904-6DEC-A98B-110019FAD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6418" y="6182048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9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45938-EC07-075E-2508-D7281442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Новые, Редкие и формы - подражания понтийской сигиллаты в Танаисе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I-III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010A98-63CE-23B7-EBBE-350360CA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949" y="6175859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98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2B3BA-0507-A361-FB88-D8C514649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5" y="129349"/>
            <a:ext cx="3685241" cy="245645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F33D305-7198-5B9D-026A-DC5D9C66BDC8}"/>
              </a:ext>
            </a:extLst>
          </p:cNvPr>
          <p:cNvCxnSpPr>
            <a:cxnSpLocks/>
          </p:cNvCxnSpPr>
          <p:nvPr/>
        </p:nvCxnSpPr>
        <p:spPr>
          <a:xfrm>
            <a:off x="4841823" y="404775"/>
            <a:ext cx="0" cy="57142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E59AF1-361C-0910-D001-F88EFAF35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8611"/>
          <a:stretch/>
        </p:blipFill>
        <p:spPr>
          <a:xfrm>
            <a:off x="9140612" y="162035"/>
            <a:ext cx="2754079" cy="25766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28FA54-4B1D-8AC4-C959-778CA725E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3372"/>
          <a:stretch/>
        </p:blipFill>
        <p:spPr>
          <a:xfrm>
            <a:off x="9789900" y="2825195"/>
            <a:ext cx="1455501" cy="13398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F56BE3-28F3-1025-FF03-786EE4E83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7373" y="6179963"/>
            <a:ext cx="554784" cy="5486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D5B1CC-2376-38DB-ACED-8BB0F0E2DCB8}"/>
              </a:ext>
            </a:extLst>
          </p:cNvPr>
          <p:cNvSpPr txBox="1"/>
          <p:nvPr/>
        </p:nvSpPr>
        <p:spPr>
          <a:xfrm>
            <a:off x="51298" y="2738704"/>
            <a:ext cx="4482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Подражание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ESB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65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-вторая половина I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J.Hayes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)/ Pont.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Найдена в могиле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17DE9F-678F-B7DF-F99C-84F1ECB69F48}"/>
              </a:ext>
            </a:extLst>
          </p:cNvPr>
          <p:cNvSpPr txBox="1"/>
          <p:nvPr/>
        </p:nvSpPr>
        <p:spPr>
          <a:xfrm>
            <a:off x="8549400" y="4408162"/>
            <a:ext cx="364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вариант (Высота: 18,3 см.)  и классический вид кубка(Высота: 12 см) Форма 34.2. (Кат.253) конец II - первая половина III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Д.В. Журавлев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49F2624-C6C8-270C-328F-539CA2EF9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44" y="5385114"/>
            <a:ext cx="2254510" cy="13398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7366523-4977-418F-D165-546AF7C5B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74" y="2386592"/>
            <a:ext cx="2370971" cy="26929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C955AED-62F5-C0F0-C415-CCEBE2B25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3" y="121991"/>
            <a:ext cx="2449041" cy="22309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CD430D-EC24-2D8B-52F1-DF0140EBDFB6}"/>
              </a:ext>
            </a:extLst>
          </p:cNvPr>
          <p:cNvSpPr txBox="1"/>
          <p:nvPr/>
        </p:nvSpPr>
        <p:spPr>
          <a:xfrm>
            <a:off x="7832327" y="5714298"/>
            <a:ext cx="35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Канфары формы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Xb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J.Hayes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Большие варианты (Высота: 15 см,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д.венчика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10-12 см.) 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Классический вид (Высота: 7,8 см,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д.венчика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6,2 см.)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C6B5994-8493-DC69-F4FC-9484D944E1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3" y="3447635"/>
            <a:ext cx="3135381" cy="22309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E65577-F26F-4CE9-775C-BD0F203D171A}"/>
              </a:ext>
            </a:extLst>
          </p:cNvPr>
          <p:cNvSpPr txBox="1"/>
          <p:nvPr/>
        </p:nvSpPr>
        <p:spPr>
          <a:xfrm>
            <a:off x="554637" y="5936105"/>
            <a:ext cx="3580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Подражание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ESB Form 70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-конец I - первая четверть II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./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Pont.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Найдена в могиле конца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D94B1E-DF06-CE7D-711F-E9A99D02199B}"/>
              </a:ext>
            </a:extLst>
          </p:cNvPr>
          <p:cNvSpPr txBox="1"/>
          <p:nvPr/>
        </p:nvSpPr>
        <p:spPr>
          <a:xfrm>
            <a:off x="4017364" y="6179963"/>
            <a:ext cx="189057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Фотографии: Беспалый Г.Е, Герасимова В.В, Науменко С.А.</a:t>
            </a:r>
          </a:p>
        </p:txBody>
      </p:sp>
    </p:spTree>
    <p:extLst>
      <p:ext uri="{BB962C8B-B14F-4D97-AF65-F5344CB8AC3E}">
        <p14:creationId xmlns:p14="http://schemas.microsoft.com/office/powerpoint/2010/main" val="239722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25ACF9-C555-244A-DEB8-FB46A46A1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2" y="881140"/>
            <a:ext cx="1895475" cy="4286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E53316-E4EC-B9CD-8584-D654A419B244}"/>
              </a:ext>
            </a:extLst>
          </p:cNvPr>
          <p:cNvSpPr txBox="1"/>
          <p:nvPr/>
        </p:nvSpPr>
        <p:spPr>
          <a:xfrm>
            <a:off x="2758189" y="2562600"/>
            <a:ext cx="8649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осуществлено в рамках реализации программы Научного фонта НИУ ВШЭ «Академическая аспирантура»: диссертационное исследование Герасимовой В.В. «Краснолаковая керамика из закрытых комплексов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Танаиса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I-IV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вв.н.э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123230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5E750-44F5-3447-80CF-40754DCF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394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формы понтийской сигиллаты, найденные 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танаисе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844824-1E72-E5EF-F2A3-63028CB1C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53" y="3121503"/>
            <a:ext cx="2375533" cy="15704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77AC26-D424-46F4-9385-8E503E6D9F4B}"/>
              </a:ext>
            </a:extLst>
          </p:cNvPr>
          <p:cNvSpPr txBox="1"/>
          <p:nvPr/>
        </p:nvSpPr>
        <p:spPr>
          <a:xfrm>
            <a:off x="1469037" y="5231631"/>
            <a:ext cx="2132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Близка по форме тулова к Форме 5 (Кат.128)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Д.В.Журавлев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.(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Вт.пол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Найдена в могиле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2EEC5C-D72A-6BCE-26F0-4B93C14CD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08" y="3121503"/>
            <a:ext cx="3320045" cy="19012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8DA51E-E9DB-E358-CB05-C018A91FA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3" y="1708877"/>
            <a:ext cx="1700882" cy="32229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ECCCF0-CDE0-3D49-65F9-A4F61C72871F}"/>
              </a:ext>
            </a:extLst>
          </p:cNvPr>
          <p:cNvSpPr txBox="1"/>
          <p:nvPr/>
        </p:nvSpPr>
        <p:spPr>
          <a:xfrm>
            <a:off x="4541632" y="5171670"/>
            <a:ext cx="2333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Танаисе обнаружена в слое ½ часть блюда.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Прямая аналогия происходит из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Горгиппи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Хозяйственная Яма 103 с найденной на дне монетой </a:t>
            </a:r>
          </a:p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Луция Вера (161-169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DC573-D046-DACB-07C3-DD43651D19DD}"/>
              </a:ext>
            </a:extLst>
          </p:cNvPr>
          <p:cNvSpPr txBox="1"/>
          <p:nvPr/>
        </p:nvSpPr>
        <p:spPr>
          <a:xfrm>
            <a:off x="7815662" y="5356336"/>
            <a:ext cx="2877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Танаисе найдена в слое ¼ часть нижней части кубка. Прямая аналогия происходит из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Горгиппии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помещение 24 В помещении обнаружены коричневоглиняные амфоры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I-II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вв.н.э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5E9E91-31CF-AC57-30A5-DA1359714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6743" y="6247294"/>
            <a:ext cx="554784" cy="5486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DBE719-DCE5-CC76-48E0-CA844D09114A}"/>
              </a:ext>
            </a:extLst>
          </p:cNvPr>
          <p:cNvSpPr txBox="1"/>
          <p:nvPr/>
        </p:nvSpPr>
        <p:spPr>
          <a:xfrm>
            <a:off x="269823" y="1588957"/>
            <a:ext cx="290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Фотографии: </a:t>
            </a:r>
            <a:r>
              <a:rPr lang="ru-RU" sz="1600" dirty="0"/>
              <a:t>Беспалый Г.Е.; Галаев Ш.Ш.</a:t>
            </a:r>
          </a:p>
        </p:txBody>
      </p:sp>
    </p:spTree>
    <p:extLst>
      <p:ext uri="{BB962C8B-B14F-4D97-AF65-F5344CB8AC3E}">
        <p14:creationId xmlns:p14="http://schemas.microsoft.com/office/powerpoint/2010/main" val="1933164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5F7B2-953A-D94A-FD04-6B9C90FE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Редкие формы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Çandarli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Танаисе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73A8B3-4BD5-1F5E-50D6-35F3D18B4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6" y="2065308"/>
            <a:ext cx="5024951" cy="3349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3E47C1-54E2-4F70-558A-B2AC03313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25" y="2093976"/>
            <a:ext cx="3401832" cy="34018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905BB0-B17E-F826-0888-83C2D71B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979" y="6152689"/>
            <a:ext cx="554784" cy="548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F7FA29-0BD6-0E29-BC55-864450BD1A27}"/>
              </a:ext>
            </a:extLst>
          </p:cNvPr>
          <p:cNvSpPr txBox="1"/>
          <p:nvPr/>
        </p:nvSpPr>
        <p:spPr>
          <a:xfrm>
            <a:off x="1562876" y="5449083"/>
            <a:ext cx="394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FL6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конец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в.н.э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F9C9D-A43E-F2D2-8B01-1CAFF5E55794}"/>
              </a:ext>
            </a:extLst>
          </p:cNvPr>
          <p:cNvSpPr txBox="1"/>
          <p:nvPr/>
        </p:nvSpPr>
        <p:spPr>
          <a:xfrm>
            <a:off x="7704245" y="5599942"/>
            <a:ext cx="34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FA6b (8) – August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г.до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н.э.-14 н.э.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B1653-7E16-A557-C061-BBE986293EBC}"/>
              </a:ext>
            </a:extLst>
          </p:cNvPr>
          <p:cNvSpPr txBox="1"/>
          <p:nvPr/>
        </p:nvSpPr>
        <p:spPr>
          <a:xfrm>
            <a:off x="5510286" y="6246273"/>
            <a:ext cx="244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Герасимова В.В.©</a:t>
            </a:r>
          </a:p>
        </p:txBody>
      </p:sp>
    </p:spTree>
    <p:extLst>
      <p:ext uri="{BB962C8B-B14F-4D97-AF65-F5344CB8AC3E}">
        <p14:creationId xmlns:p14="http://schemas.microsoft.com/office/powerpoint/2010/main" val="3629904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E2C9F3-E256-CAE3-5A82-870A1788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0020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Система путей поступления краснолаковой посуды в Танаис </a:t>
            </a:r>
            <a:r>
              <a:rPr lang="en-US" sz="2400" b="1" dirty="0"/>
              <a:t>I</a:t>
            </a:r>
            <a:r>
              <a:rPr lang="ru-RU" sz="2400" b="1" dirty="0"/>
              <a:t> </a:t>
            </a:r>
            <a:r>
              <a:rPr lang="ru-RU" sz="2400" b="1" dirty="0" err="1"/>
              <a:t>вв.до</a:t>
            </a:r>
            <a:r>
              <a:rPr lang="ru-RU" sz="2400" b="1" dirty="0"/>
              <a:t> н.э. – </a:t>
            </a:r>
            <a:r>
              <a:rPr lang="en-US" sz="2400" b="1" dirty="0"/>
              <a:t>IV</a:t>
            </a:r>
            <a:r>
              <a:rPr lang="ru-RU" sz="2400" b="1" dirty="0"/>
              <a:t> </a:t>
            </a:r>
            <a:r>
              <a:rPr lang="ru-RU" sz="2400" b="1" dirty="0" err="1"/>
              <a:t>в.н.э</a:t>
            </a:r>
            <a:r>
              <a:rPr lang="ru-RU" sz="2400" b="1" dirty="0"/>
              <a:t>.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7F1A102-3BC4-0593-88C0-6E4E9C2FB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124076"/>
              </p:ext>
            </p:extLst>
          </p:nvPr>
        </p:nvGraphicFramePr>
        <p:xfrm>
          <a:off x="329783" y="1615107"/>
          <a:ext cx="11137692" cy="516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2564">
                  <a:extLst>
                    <a:ext uri="{9D8B030D-6E8A-4147-A177-3AD203B41FA5}">
                      <a16:colId xmlns:a16="http://schemas.microsoft.com/office/drawing/2014/main" val="4270186184"/>
                    </a:ext>
                  </a:extLst>
                </a:gridCol>
                <a:gridCol w="3712564">
                  <a:extLst>
                    <a:ext uri="{9D8B030D-6E8A-4147-A177-3AD203B41FA5}">
                      <a16:colId xmlns:a16="http://schemas.microsoft.com/office/drawing/2014/main" val="1294620079"/>
                    </a:ext>
                  </a:extLst>
                </a:gridCol>
                <a:gridCol w="3712564">
                  <a:extLst>
                    <a:ext uri="{9D8B030D-6E8A-4147-A177-3AD203B41FA5}">
                      <a16:colId xmlns:a16="http://schemas.microsoft.com/office/drawing/2014/main" val="239158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Время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Города-</a:t>
                      </a:r>
                      <a:r>
                        <a:rPr lang="ru-RU" sz="1400" dirty="0" err="1"/>
                        <a:t>ресселеры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Города - поставщики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589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в.до</a:t>
                      </a:r>
                      <a:r>
                        <a:rPr lang="ru-RU" sz="1400" dirty="0"/>
                        <a:t> н.э.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Фанагория, Нимфей, Пантикапей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Родос, </a:t>
                      </a:r>
                      <a:r>
                        <a:rPr lang="ru-RU" sz="1400" dirty="0" err="1"/>
                        <a:t>Гераклея</a:t>
                      </a:r>
                      <a:r>
                        <a:rPr lang="ru-RU" sz="1400" dirty="0"/>
                        <a:t> Понтийская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9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в.до</a:t>
                      </a:r>
                      <a:r>
                        <a:rPr lang="ru-RU" sz="1400" dirty="0"/>
                        <a:t> н.э. – </a:t>
                      </a:r>
                      <a:r>
                        <a:rPr lang="en-US" sz="1400" dirty="0"/>
                        <a:t>I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в.н.э</a:t>
                      </a:r>
                      <a:r>
                        <a:rPr lang="ru-RU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 В слоях </a:t>
                      </a:r>
                      <a:r>
                        <a:rPr lang="ru-RU" sz="1400" dirty="0" err="1"/>
                        <a:t>Танаиса</a:t>
                      </a:r>
                      <a:r>
                        <a:rPr lang="ru-RU" sz="1400" dirty="0"/>
                        <a:t> этого времени найдены фрагменты и археологически целые формы </a:t>
                      </a:r>
                      <a:r>
                        <a:rPr lang="en-US" sz="1400" dirty="0"/>
                        <a:t>ESB</a:t>
                      </a:r>
                      <a:r>
                        <a:rPr lang="ru-RU" sz="1400" dirty="0"/>
                        <a:t> и</a:t>
                      </a:r>
                      <a:r>
                        <a:rPr lang="en-US" sz="1400" dirty="0"/>
                        <a:t> ESC</a:t>
                      </a:r>
                      <a:r>
                        <a:rPr lang="ru-RU" sz="1400" dirty="0"/>
                        <a:t> времени правления Августов (64 </a:t>
                      </a:r>
                      <a:r>
                        <a:rPr lang="ru-RU" sz="1400" dirty="0" err="1"/>
                        <a:t>г.до</a:t>
                      </a:r>
                      <a:r>
                        <a:rPr lang="ru-RU" sz="1400" dirty="0"/>
                        <a:t> н.э. – 14 </a:t>
                      </a:r>
                      <a:r>
                        <a:rPr lang="ru-RU" sz="1400" dirty="0" err="1"/>
                        <a:t>г.н.э</a:t>
                      </a:r>
                      <a:r>
                        <a:rPr lang="ru-RU" sz="1400" dirty="0"/>
                        <a:t>.). В Крыму эти формы сосудов по публикациям не известны.</a:t>
                      </a:r>
                    </a:p>
                    <a:p>
                      <a:pPr algn="ctr"/>
                      <a:r>
                        <a:rPr lang="ru-RU" sz="1400" dirty="0"/>
                        <a:t>Гипотеза: переселенцы из Малой Азии. Основание: имена «Друз» и «</a:t>
                      </a:r>
                      <a:r>
                        <a:rPr lang="ru-RU" sz="1400" dirty="0" err="1"/>
                        <a:t>Друзила</a:t>
                      </a:r>
                      <a:r>
                        <a:rPr lang="ru-RU" sz="1400" dirty="0"/>
                        <a:t>» на краснолаковой посуде времени правления Августов. Раскопки 2023 г. </a:t>
                      </a:r>
                      <a:r>
                        <a:rPr lang="ru-RU" sz="1400" dirty="0" err="1"/>
                        <a:t>Г.Е.Беспалого</a:t>
                      </a:r>
                      <a:r>
                        <a:rPr lang="ru-RU" sz="14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Малоазийские центры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805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в.н.э</a:t>
                      </a:r>
                      <a:r>
                        <a:rPr lang="ru-RU" sz="1400" dirty="0"/>
                        <a:t>. - </a:t>
                      </a:r>
                      <a:r>
                        <a:rPr lang="en-US" sz="1400" dirty="0"/>
                        <a:t> </a:t>
                      </a:r>
                      <a:r>
                        <a:rPr lang="ru-RU" sz="1400" dirty="0"/>
                        <a:t>первая половина </a:t>
                      </a:r>
                      <a:r>
                        <a:rPr lang="en-US" sz="1400" dirty="0"/>
                        <a:t>II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в.н.э</a:t>
                      </a:r>
                      <a:r>
                        <a:rPr lang="ru-RU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Пантикапей, </a:t>
                      </a:r>
                      <a:r>
                        <a:rPr lang="ru-RU" sz="1400" dirty="0" err="1"/>
                        <a:t>Гогиппия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Гермонаса</a:t>
                      </a:r>
                      <a:r>
                        <a:rPr lang="ru-RU" sz="1400" dirty="0"/>
                        <a:t>, Фанагория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Горгиппия, </a:t>
                      </a:r>
                      <a:r>
                        <a:rPr lang="ru-RU" sz="1400" dirty="0" err="1"/>
                        <a:t>Гераклея</a:t>
                      </a:r>
                      <a:r>
                        <a:rPr lang="ru-RU" sz="1400" dirty="0"/>
                        <a:t> Понтийская, </a:t>
                      </a:r>
                      <a:r>
                        <a:rPr lang="ru-RU" sz="1400" dirty="0" err="1"/>
                        <a:t>Питана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Траллес</a:t>
                      </a:r>
                      <a:r>
                        <a:rPr lang="ru-RU" sz="1400" dirty="0"/>
                        <a:t>, понтийские центры, </a:t>
                      </a:r>
                      <a:r>
                        <a:rPr lang="ru-RU" sz="1400" dirty="0" err="1"/>
                        <a:t>Сагалассос</a:t>
                      </a:r>
                      <a:r>
                        <a:rPr lang="ru-RU" sz="1400" dirty="0"/>
                        <a:t>, мастерские в Африке, </a:t>
                      </a:r>
                      <a:r>
                        <a:rPr lang="ru-RU" sz="1400" dirty="0" err="1"/>
                        <a:t>Книде</a:t>
                      </a:r>
                      <a:r>
                        <a:rPr lang="ru-RU" sz="1400" dirty="0"/>
                        <a:t>, Косе и Кипре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099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Вторая половина </a:t>
                      </a:r>
                      <a:r>
                        <a:rPr lang="en-US" sz="1400" dirty="0"/>
                        <a:t>II</a:t>
                      </a:r>
                      <a:r>
                        <a:rPr lang="ru-RU" sz="1400" dirty="0"/>
                        <a:t> – первая половина </a:t>
                      </a:r>
                      <a:r>
                        <a:rPr lang="en-US" sz="1400" dirty="0"/>
                        <a:t>III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в.н.э</a:t>
                      </a:r>
                      <a:r>
                        <a:rPr lang="ru-RU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Пантикапей, </a:t>
                      </a:r>
                      <a:r>
                        <a:rPr lang="ru-RU" sz="1400" dirty="0" err="1"/>
                        <a:t>Гогиппия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Горгиппия, </a:t>
                      </a:r>
                      <a:r>
                        <a:rPr lang="ru-RU" sz="1400" dirty="0" err="1"/>
                        <a:t>Гераклея</a:t>
                      </a:r>
                      <a:r>
                        <a:rPr lang="ru-RU" sz="1400" dirty="0"/>
                        <a:t> Понтийская, </a:t>
                      </a:r>
                      <a:r>
                        <a:rPr lang="ru-RU" sz="1400" dirty="0" err="1"/>
                        <a:t>Питана</a:t>
                      </a:r>
                      <a:r>
                        <a:rPr lang="ru-RU" sz="1400" dirty="0"/>
                        <a:t>, понтийские центры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66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IV-V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вв.н.э</a:t>
                      </a:r>
                      <a:r>
                        <a:rPr lang="ru-RU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 Присутствие в культурном слое и погребениях множественных элитарных вещей германской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085981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FCC10E-A70D-BE11-4FD4-39567C8D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433" y="6167679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70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0C5E012-7AE1-3013-19E2-E9512170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48540"/>
            <a:ext cx="10058400" cy="1609344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CFA9BA-2237-8660-2DD8-44481796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978" y="6122708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7F90D-2AED-02A8-0701-BEE99B18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/>
          <a:lstStyle/>
          <a:p>
            <a:pPr algn="ctr"/>
            <a:r>
              <a:rPr lang="ru-RU" b="1" dirty="0"/>
              <a:t>Поговорим о терминах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07167-875B-3276-BF38-9470E793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03603"/>
            <a:ext cx="10058400" cy="444564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Плиний Старший в «Естественной истории»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в.н.э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впервые говорит об элитарной тонкостенной столовой посуде, производившейся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о.Самос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Ареццо,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Сагунто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Пергаме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Траллесе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начале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 этих городах археологами были открыты производственные центры краснолаковой керамики.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vasa Samia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термины появляется впервые в работе Исидора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Сивильского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его труде «Этимология»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в.н.э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Исидор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Сивильский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первым детально описал  столовую посуду с красным покрытием из Ареццо (Италия)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о.Самос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«vasa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 термин, определяющий поверхность сосудов -  «насыщенно красный и блестящий, но без добавления лака» появляется в работе «Строение мира с его причинами». Автор - итальянский художник и энциклопедист XIII в.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д’Ареццо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Restoro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d'Arezzo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Повторная интерпретация термина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«vasa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повторная интерпретация термина происходит в конце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Термин начинают связывать, не с местом производства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о.Самос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   с латинским глаголом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samio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начищать до блеска, т.е. «вазы с блестящей поверхностью».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краснолаковая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керамика»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впервые определение появляется в музейных каталогах и путеводителях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«terra sigillata»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научный оборот, в качестве определения римской столовой посуды, его ввел итальянский художник и энциклопедист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Франческо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Ро́ссиа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Rossi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BE0FD7-0C9A-3362-4116-DE815AF93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47" y="5849245"/>
            <a:ext cx="1553505" cy="923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756CB2-A06B-8D51-C7E1-1CA977E75412}"/>
              </a:ext>
            </a:extLst>
          </p:cNvPr>
          <p:cNvSpPr txBox="1"/>
          <p:nvPr/>
        </p:nvSpPr>
        <p:spPr>
          <a:xfrm>
            <a:off x="6620181" y="5941474"/>
            <a:ext cx="2358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Канфар. Форма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XB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по типологии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Дж.Хейса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I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в.н.э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Pontic sigillata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Место хранения: АМЗ «Танаис».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3977C1-B301-BA48-25F7-B122AF2B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476" y="6159070"/>
            <a:ext cx="61574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03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BDEA2-1B98-3E61-5995-3B980649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918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Типолого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-хронологические системы использованные при работе с материалом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79D388-C799-8900-A621-EEA96A203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4" y="2063379"/>
            <a:ext cx="1984071" cy="28481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670E1-49A9-6E20-DB22-33AB040B622B}"/>
              </a:ext>
            </a:extLst>
          </p:cNvPr>
          <p:cNvSpPr txBox="1"/>
          <p:nvPr/>
        </p:nvSpPr>
        <p:spPr>
          <a:xfrm>
            <a:off x="0" y="4990528"/>
            <a:ext cx="3035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J.Hayes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dirty="0" err="1"/>
              <a:t>Дж.Хейс</a:t>
            </a:r>
            <a:r>
              <a:rPr lang="ru-RU" sz="1200" dirty="0"/>
              <a:t>. </a:t>
            </a:r>
          </a:p>
          <a:p>
            <a:pPr algn="ctr"/>
            <a:r>
              <a:rPr lang="ru-RU" sz="1200" dirty="0"/>
              <a:t>Типологии всех видов восточной сигиллаты. </a:t>
            </a:r>
          </a:p>
          <a:p>
            <a:pPr algn="ctr"/>
            <a:r>
              <a:rPr lang="ru-RU" sz="1200" dirty="0"/>
              <a:t>Работы 1972, 1987, 2001 гг.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33D5C1-5EC3-2018-17C3-3028FC6B9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79" y="2180076"/>
            <a:ext cx="2536386" cy="2896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604C1-21ED-669F-3D33-CA652F95E905}"/>
              </a:ext>
            </a:extLst>
          </p:cNvPr>
          <p:cNvSpPr txBox="1"/>
          <p:nvPr/>
        </p:nvSpPr>
        <p:spPr>
          <a:xfrm>
            <a:off x="2480992" y="5076628"/>
            <a:ext cx="280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Mary Kenyon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dirty="0" err="1"/>
              <a:t>Кетрин</a:t>
            </a:r>
            <a:r>
              <a:rPr lang="ru-RU" sz="1200" dirty="0"/>
              <a:t> Кеньон</a:t>
            </a:r>
          </a:p>
          <a:p>
            <a:pPr algn="ctr"/>
            <a:r>
              <a:rPr lang="ru-RU" sz="1200" dirty="0"/>
              <a:t>Типологическое разделение </a:t>
            </a:r>
          </a:p>
          <a:p>
            <a:pPr algn="ctr"/>
            <a:r>
              <a:rPr lang="ru-RU" sz="1200" dirty="0"/>
              <a:t>восточной сигиллаты на </a:t>
            </a:r>
            <a:r>
              <a:rPr lang="en-US" sz="1200" dirty="0"/>
              <a:t>ESA, ESB, ESC</a:t>
            </a:r>
            <a:endParaRPr lang="ru-RU" sz="1200" dirty="0"/>
          </a:p>
          <a:p>
            <a:pPr algn="ctr"/>
            <a:r>
              <a:rPr lang="ru-RU" sz="1200" dirty="0"/>
              <a:t>Работа 1962 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452FE7-6BE9-7D93-94BE-27A07ED3D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351" y="1869717"/>
            <a:ext cx="2410180" cy="3499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F4859C-4530-97BB-E7F0-665D7F0BEB52}"/>
              </a:ext>
            </a:extLst>
          </p:cNvPr>
          <p:cNvSpPr txBox="1"/>
          <p:nvPr/>
        </p:nvSpPr>
        <p:spPr>
          <a:xfrm>
            <a:off x="5119473" y="5330893"/>
            <a:ext cx="314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Кшиштоф </a:t>
            </a:r>
            <a:r>
              <a:rPr lang="ru-RU" sz="1200" dirty="0" err="1"/>
              <a:t>Домжальский</a:t>
            </a:r>
            <a:endParaRPr lang="ru-RU" sz="1200" dirty="0"/>
          </a:p>
          <a:p>
            <a:pPr algn="ctr"/>
            <a:r>
              <a:rPr lang="ru-RU" sz="1200" dirty="0"/>
              <a:t>Типология позднеантичной понтийской краснолаковой посуды.</a:t>
            </a:r>
          </a:p>
          <a:p>
            <a:pPr algn="ctr"/>
            <a:r>
              <a:rPr lang="ru-RU" sz="1200" dirty="0"/>
              <a:t>Работа 2021 г.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1CBA6D-A8AE-DAC7-AAFC-FC69BA1B48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79" t="6084"/>
          <a:stretch/>
        </p:blipFill>
        <p:spPr>
          <a:xfrm>
            <a:off x="8102730" y="1975096"/>
            <a:ext cx="2540341" cy="29078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687B1D-FEE5-1E48-13BA-164480420687}"/>
              </a:ext>
            </a:extLst>
          </p:cNvPr>
          <p:cNvSpPr txBox="1"/>
          <p:nvPr/>
        </p:nvSpPr>
        <p:spPr>
          <a:xfrm>
            <a:off x="8138090" y="5076628"/>
            <a:ext cx="276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Типология понтийской сигиллаты </a:t>
            </a:r>
            <a:r>
              <a:rPr lang="en-US" sz="1200" dirty="0"/>
              <a:t>I-III</a:t>
            </a:r>
            <a:r>
              <a:rPr lang="ru-RU" sz="1200" dirty="0"/>
              <a:t> </a:t>
            </a:r>
            <a:r>
              <a:rPr lang="ru-RU" sz="1200" dirty="0" err="1"/>
              <a:t>вв.н.э</a:t>
            </a:r>
            <a:r>
              <a:rPr lang="ru-RU" sz="1200" dirty="0"/>
              <a:t>.</a:t>
            </a:r>
          </a:p>
          <a:p>
            <a:pPr algn="ctr"/>
            <a:r>
              <a:rPr lang="ru-RU" sz="1200" dirty="0"/>
              <a:t>Работа 2002 г.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2640BC-F697-4958-3B1E-C3D25D547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4466" y="6161890"/>
            <a:ext cx="615749" cy="6096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D338A0-D4A4-0F3E-CA47-D7DB3E3D9082}"/>
              </a:ext>
            </a:extLst>
          </p:cNvPr>
          <p:cNvSpPr txBox="1"/>
          <p:nvPr/>
        </p:nvSpPr>
        <p:spPr>
          <a:xfrm>
            <a:off x="7495136" y="6072035"/>
            <a:ext cx="314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Изображения взяты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153007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D227F-4284-8D49-5748-D3ACFC0C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637" y="445957"/>
            <a:ext cx="4022361" cy="798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Танаис – второе торжище варваров после </a:t>
            </a:r>
            <a:r>
              <a:rPr lang="ru-RU" sz="2400" b="1" dirty="0" err="1"/>
              <a:t>пантикапея</a:t>
            </a:r>
            <a:r>
              <a:rPr lang="ru-RU" sz="2400" b="1" dirty="0"/>
              <a:t>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A727D49-40D2-B63E-8DFE-E7A3E472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8" y="609728"/>
            <a:ext cx="7029636" cy="510527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5487676-A9BE-6A0A-1E7C-1137CFE10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6994" y="1482357"/>
            <a:ext cx="3587645" cy="4448331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Танаис</a:t>
            </a:r>
            <a:r>
              <a:rPr lang="ru-RU" sz="1600" dirty="0"/>
              <a:t> — античный эмпорий (первая четверть III в. до н. э. — середина V в. н. э.), находящийся на правом берегу реки Мёртвый Донец, самом длинном из рукавов дельты Дона — западная окраина </a:t>
            </a:r>
            <a:r>
              <a:rPr lang="ru-RU" sz="1600" dirty="0" err="1"/>
              <a:t>Недвиговского</a:t>
            </a:r>
            <a:r>
              <a:rPr lang="ru-RU" sz="1600" dirty="0"/>
              <a:t> сельского поселения (</a:t>
            </a:r>
            <a:r>
              <a:rPr lang="ru-RU" sz="1600" dirty="0" err="1"/>
              <a:t>Недвиговка</a:t>
            </a:r>
            <a:r>
              <a:rPr lang="ru-RU" sz="1600" dirty="0"/>
              <a:t>) в 36 км от города </a:t>
            </a:r>
            <a:r>
              <a:rPr lang="ru-RU" sz="1600" dirty="0" err="1"/>
              <a:t>Ростова</a:t>
            </a:r>
            <a:r>
              <a:rPr lang="ru-RU" sz="1600" dirty="0"/>
              <a:t>-на-Дону. </a:t>
            </a:r>
          </a:p>
          <a:p>
            <a:pPr algn="just"/>
            <a:r>
              <a:rPr lang="ru-RU" sz="1600" dirty="0"/>
              <a:t>Основан греками-выходцами из Боспорского царства.</a:t>
            </a:r>
          </a:p>
          <a:p>
            <a:pPr algn="just"/>
            <a:r>
              <a:rPr lang="ru-RU" sz="1600" dirty="0"/>
              <a:t>В ранний период существования города, основная его часть — укрепленная Цитадель находилась на второй береговой ступени реки Танаис. Ее размеры равнялись 280×270 м. Общая протяженность города по берегу во II-I вв. н. э. составляла 600-700 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356AA-9762-FC61-96BF-0F74AB7DA4E7}"/>
              </a:ext>
            </a:extLst>
          </p:cNvPr>
          <p:cNvSpPr txBox="1"/>
          <p:nvPr/>
        </p:nvSpPr>
        <p:spPr>
          <a:xfrm>
            <a:off x="434715" y="5771218"/>
            <a:ext cx="7136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взята из работы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«Археология СССР. Античные государства Северного Причерноморья».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Наука. М. 1984.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73019B-82B8-FB31-CC65-DAC287531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500" l="5446" r="92574">
                        <a14:foregroundMark x1="29703" y1="44000" x2="29703" y2="44000"/>
                        <a14:foregroundMark x1="23762" y1="46500" x2="23762" y2="46500"/>
                        <a14:foregroundMark x1="27228" y1="46500" x2="27228" y2="46500"/>
                        <a14:foregroundMark x1="74752" y1="48000" x2="74752" y2="48000"/>
                        <a14:foregroundMark x1="80693" y1="48000" x2="80693" y2="48000"/>
                        <a14:foregroundMark x1="80693" y1="49000" x2="80693" y2="49000"/>
                        <a14:foregroundMark x1="80693" y1="49000" x2="80693" y2="49000"/>
                        <a14:foregroundMark x1="22277" y1="17000" x2="22277" y2="17000"/>
                        <a14:foregroundMark x1="22277" y1="17000" x2="22277" y2="17000"/>
                        <a14:foregroundMark x1="22277" y1="17000" x2="22277" y2="17000"/>
                        <a14:foregroundMark x1="22277" y1="17000" x2="22277" y2="17000"/>
                        <a14:foregroundMark x1="22277" y1="12000" x2="68317" y2="6500"/>
                        <a14:foregroundMark x1="68317" y1="6500" x2="93069" y2="39000"/>
                        <a14:foregroundMark x1="93069" y1="39000" x2="79703" y2="78500"/>
                        <a14:foregroundMark x1="79703" y1="78500" x2="30198" y2="91500"/>
                        <a14:foregroundMark x1="30198" y1="91500" x2="9406" y2="49000"/>
                        <a14:foregroundMark x1="9406" y1="49000" x2="24752" y2="12000"/>
                        <a14:foregroundMark x1="15347" y1="76000" x2="3465" y2="38000"/>
                        <a14:foregroundMark x1="3465" y1="38000" x2="34653" y2="11000"/>
                        <a14:foregroundMark x1="34653" y1="11000" x2="77228" y2="15000"/>
                        <a14:foregroundMark x1="77228" y1="15000" x2="96040" y2="61500"/>
                        <a14:foregroundMark x1="96040" y1="61500" x2="64851" y2="92000"/>
                        <a14:foregroundMark x1="64851" y1="92000" x2="20297" y2="86500"/>
                        <a14:foregroundMark x1="20297" y1="86500" x2="8911" y2="75000"/>
                        <a14:foregroundMark x1="8911" y1="29500" x2="45050" y2="4500"/>
                        <a14:foregroundMark x1="45050" y1="4500" x2="83168" y2="19000"/>
                        <a14:foregroundMark x1="83168" y1="19000" x2="96040" y2="60000"/>
                        <a14:foregroundMark x1="96040" y1="60000" x2="70792" y2="90500"/>
                        <a14:foregroundMark x1="70792" y1="90500" x2="31683" y2="95500"/>
                        <a14:foregroundMark x1="31683" y1="95500" x2="5446" y2="59000"/>
                        <a14:foregroundMark x1="5446" y1="59000" x2="15347" y2="32000"/>
                        <a14:foregroundMark x1="33168" y1="9500" x2="72772" y2="9500"/>
                        <a14:foregroundMark x1="72772" y1="9500" x2="94059" y2="47000"/>
                        <a14:foregroundMark x1="94059" y1="47000" x2="67327" y2="28000"/>
                        <a14:foregroundMark x1="21287" y1="48000" x2="34653" y2="30500"/>
                        <a14:foregroundMark x1="24752" y1="34500" x2="28713" y2="30500"/>
                        <a14:foregroundMark x1="32178" y1="6000" x2="73762" y2="6500"/>
                        <a14:foregroundMark x1="73762" y1="6500" x2="73762" y2="8500"/>
                        <a14:foregroundMark x1="37129" y1="2500" x2="71287" y2="7500"/>
                        <a14:foregroundMark x1="34653" y1="98500" x2="69802" y2="9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8890" y="6107216"/>
            <a:ext cx="61574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9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C92C8-47C4-AF12-C7D4-688E1325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464695"/>
            <a:ext cx="3200400" cy="6783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/>
              <a:t>Основные принципы формирования аналитической выборки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C3BE08-FCC0-4666-F452-A8E134A8E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4570" y="1319135"/>
            <a:ext cx="3917430" cy="4953399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Общее число материалов, запрошенных в музее-заповеднике «Танаис», составило: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18 239 ед.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Из них были отобраны целы и археологически целые предметы из трех категорий материала: </a:t>
            </a:r>
            <a:r>
              <a:rPr lang="ru-RU" dirty="0" err="1"/>
              <a:t>краснолаковая</a:t>
            </a:r>
            <a:r>
              <a:rPr lang="ru-RU" dirty="0"/>
              <a:t> керамика, амфорная тара и понтийская столовая посуда. Выборка составила: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8531 предмет.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Из этого числа, после сверки учетных обозначений АМЗ «Танаис» с данными полевых отчетов и полевыми шифрами, в основную статистико-аналитическую группу был включен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2831 предмет</a:t>
            </a:r>
            <a:r>
              <a:rPr lang="ru-RU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Лабораторной аналитике подверглась </a:t>
            </a:r>
          </a:p>
          <a:p>
            <a:pPr algn="just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162 ед. </a:t>
            </a:r>
            <a:r>
              <a:rPr lang="ru-RU" dirty="0"/>
              <a:t>из числа отобранных предметов.</a:t>
            </a: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63BD1AE0-DD3B-E3B7-6BB4-1BC95FCAE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67864"/>
              </p:ext>
            </p:extLst>
          </p:nvPr>
        </p:nvGraphicFramePr>
        <p:xfrm>
          <a:off x="164891" y="360614"/>
          <a:ext cx="7959776" cy="6136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944">
                  <a:extLst>
                    <a:ext uri="{9D8B030D-6E8A-4147-A177-3AD203B41FA5}">
                      <a16:colId xmlns:a16="http://schemas.microsoft.com/office/drawing/2014/main" val="1591883352"/>
                    </a:ext>
                  </a:extLst>
                </a:gridCol>
                <a:gridCol w="1989944">
                  <a:extLst>
                    <a:ext uri="{9D8B030D-6E8A-4147-A177-3AD203B41FA5}">
                      <a16:colId xmlns:a16="http://schemas.microsoft.com/office/drawing/2014/main" val="1380673180"/>
                    </a:ext>
                  </a:extLst>
                </a:gridCol>
                <a:gridCol w="1989944">
                  <a:extLst>
                    <a:ext uri="{9D8B030D-6E8A-4147-A177-3AD203B41FA5}">
                      <a16:colId xmlns:a16="http://schemas.microsoft.com/office/drawing/2014/main" val="3169515739"/>
                    </a:ext>
                  </a:extLst>
                </a:gridCol>
                <a:gridCol w="1989944">
                  <a:extLst>
                    <a:ext uri="{9D8B030D-6E8A-4147-A177-3AD203B41FA5}">
                      <a16:colId xmlns:a16="http://schemas.microsoft.com/office/drawing/2014/main" val="2460913458"/>
                    </a:ext>
                  </a:extLst>
                </a:gridCol>
              </a:tblGrid>
              <a:tr h="154657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Категория материала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Общее число обработанных предметов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Предметы составившие статистико-аналитическую выборку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Лабораторно исследованные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86529"/>
                  </a:ext>
                </a:extLst>
              </a:tr>
              <a:tr h="765659"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Критерии отбора: </a:t>
                      </a:r>
                      <a:r>
                        <a:rPr lang="ru-RU" dirty="0"/>
                        <a:t>совпадение музейных и полевых учетных обозначений, целостность предмета, отсутствие споро-грибкового заражения.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95562"/>
                  </a:ext>
                </a:extLst>
              </a:tr>
              <a:tr h="67662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Краснолаковая керамика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6843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1456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118 ед.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9191"/>
                  </a:ext>
                </a:extLst>
              </a:tr>
              <a:tr h="39201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Амфорная тара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1654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1341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/>
                        <a:t>Коричневоглинянные</a:t>
                      </a:r>
                      <a:r>
                        <a:rPr lang="ru-RU" sz="1400" dirty="0"/>
                        <a:t> амфоры и амфоры-кувшины </a:t>
                      </a:r>
                    </a:p>
                    <a:p>
                      <a:pPr algn="ctr"/>
                      <a:r>
                        <a:rPr lang="ru-RU" sz="1400" dirty="0"/>
                        <a:t>(проект 24-00-048 Научный фонд НИУ ВШЭ)</a:t>
                      </a:r>
                    </a:p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ед.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919168"/>
                  </a:ext>
                </a:extLst>
              </a:tr>
              <a:tr h="67662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Понтийская столовая посуда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 ед.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762070"/>
                  </a:ext>
                </a:extLst>
              </a:tr>
              <a:tr h="676626">
                <a:tc>
                  <a:txBody>
                    <a:bodyPr/>
                    <a:lstStyle/>
                    <a:p>
                      <a:pPr algn="ctr"/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 8531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2831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162 ед.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49356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45CF0E-C527-AC92-8D83-E0A44EDF6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944" y="6143842"/>
            <a:ext cx="615749" cy="609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DF6228-B991-24E2-0CBC-E5CDC6E15256}"/>
              </a:ext>
            </a:extLst>
          </p:cNvPr>
          <p:cNvSpPr txBox="1"/>
          <p:nvPr/>
        </p:nvSpPr>
        <p:spPr>
          <a:xfrm>
            <a:off x="8799226" y="6272534"/>
            <a:ext cx="2008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Герасимова В.В.©</a:t>
            </a:r>
          </a:p>
        </p:txBody>
      </p:sp>
    </p:spTree>
    <p:extLst>
      <p:ext uri="{BB962C8B-B14F-4D97-AF65-F5344CB8AC3E}">
        <p14:creationId xmlns:p14="http://schemas.microsoft.com/office/powerpoint/2010/main" val="3891433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789343-4A1B-AA9F-C7BD-BBD79CE4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5232"/>
            <a:ext cx="10058400" cy="71458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отбора материала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42475B-FB2E-4FA7-EBE4-E8EED4D6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112" y="6143416"/>
            <a:ext cx="615749" cy="609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2C54CC1-C52E-E8C1-3AF7-E89F67F50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7" y="1102193"/>
            <a:ext cx="4016811" cy="30126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B091B4-0E52-93C8-6CD9-BB1E3100F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47" y="1199213"/>
            <a:ext cx="4016811" cy="30126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A30B47-C495-FCDB-CF8E-30D6B7C2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83" y="4197246"/>
            <a:ext cx="3407764" cy="25558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063B3B-0CDE-7026-3E13-EF6D2C9F055D}"/>
              </a:ext>
            </a:extLst>
          </p:cNvPr>
          <p:cNvSpPr txBox="1"/>
          <p:nvPr/>
        </p:nvSpPr>
        <p:spPr>
          <a:xfrm>
            <a:off x="243139" y="5294142"/>
            <a:ext cx="3407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Фотографии: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Герасимова В.В.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Предметы на фотографиях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храняться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АМЗ «Танаис»</a:t>
            </a:r>
          </a:p>
        </p:txBody>
      </p:sp>
    </p:spTree>
    <p:extLst>
      <p:ext uri="{BB962C8B-B14F-4D97-AF65-F5344CB8AC3E}">
        <p14:creationId xmlns:p14="http://schemas.microsoft.com/office/powerpoint/2010/main" val="166275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471D7EE2-D512-6886-59F1-931E150D84A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47326187"/>
              </p:ext>
            </p:extLst>
          </p:nvPr>
        </p:nvGraphicFramePr>
        <p:xfrm>
          <a:off x="294807" y="375145"/>
          <a:ext cx="11602386" cy="6319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736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EB81A-F4B5-96F2-4CE8-591CA818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9799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Статистико-типологический анализ материала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BC7C3-C26B-5408-D9B8-6817AFEC3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515" y="6137195"/>
            <a:ext cx="615749" cy="6096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E70C48-FA23-0E82-05EA-279F65DEB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6" y="1614399"/>
            <a:ext cx="11172668" cy="4177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13531-7236-D68B-5593-ABD41798DD42}"/>
              </a:ext>
            </a:extLst>
          </p:cNvPr>
          <p:cNvSpPr txBox="1"/>
          <p:nvPr/>
        </p:nvSpPr>
        <p:spPr>
          <a:xfrm>
            <a:off x="2758190" y="5875585"/>
            <a:ext cx="6130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Статистико-типологическая таблица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Exel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возможностью автоматического подсчета материала по категориям. 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Герасимова В.В.©</a:t>
            </a:r>
          </a:p>
        </p:txBody>
      </p:sp>
    </p:spTree>
    <p:extLst>
      <p:ext uri="{BB962C8B-B14F-4D97-AF65-F5344CB8AC3E}">
        <p14:creationId xmlns:p14="http://schemas.microsoft.com/office/powerpoint/2010/main" val="100185612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731</TotalTime>
  <Words>2240</Words>
  <Application>Microsoft Office PowerPoint</Application>
  <PresentationFormat>Широкоэкранный</PresentationFormat>
  <Paragraphs>158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Calibri</vt:lpstr>
      <vt:lpstr>Calibri Light</vt:lpstr>
      <vt:lpstr>Cambria</vt:lpstr>
      <vt:lpstr>Rockwell</vt:lpstr>
      <vt:lpstr>Rockwell Condensed</vt:lpstr>
      <vt:lpstr>Times New Roman</vt:lpstr>
      <vt:lpstr>Wingdings</vt:lpstr>
      <vt:lpstr>Ретро</vt:lpstr>
      <vt:lpstr>Дерево</vt:lpstr>
      <vt:lpstr>Эталонная коллекция краснолаковых сосудов музея-заповедника «Танаис».  Опыт археометрического и естественнонаучного анализа.</vt:lpstr>
      <vt:lpstr>Презентация PowerPoint</vt:lpstr>
      <vt:lpstr>Поговорим о терминах</vt:lpstr>
      <vt:lpstr>Типолого-хронологические системы использованные при работе с материалом</vt:lpstr>
      <vt:lpstr>Танаис – второе торжище варваров после пантикапея.</vt:lpstr>
      <vt:lpstr>Основные принципы формирования аналитической выборки</vt:lpstr>
      <vt:lpstr>Процесс отбора материала</vt:lpstr>
      <vt:lpstr>Презентация PowerPoint</vt:lpstr>
      <vt:lpstr>Статистико-типологический анализ материала</vt:lpstr>
      <vt:lpstr>Презентация PowerPoint</vt:lpstr>
      <vt:lpstr>Основные исследуемые археологические объекты на территории  городища</vt:lpstr>
      <vt:lpstr>Подвал 3, постройка 4. геолого-археологический анализ</vt:lpstr>
      <vt:lpstr>Презентация PowerPoint</vt:lpstr>
      <vt:lpstr>Презентация PowerPoint</vt:lpstr>
      <vt:lpstr>Подвал АГ</vt:lpstr>
      <vt:lpstr>Подвал МБ</vt:lpstr>
      <vt:lpstr>Презентация PowerPoint</vt:lpstr>
      <vt:lpstr>Новые, Редкие и формы - подражания понтийской сигиллаты в Танаисе I-III вв.н.э.</vt:lpstr>
      <vt:lpstr>Презентация PowerPoint</vt:lpstr>
      <vt:lpstr>Новые формы понтийской сигиллаты, найденные в танаисе</vt:lpstr>
      <vt:lpstr>Редкие формы Çandarli I в.н.э.   в Танаисе</vt:lpstr>
      <vt:lpstr>Система путей поступления краснолаковой посуды в Танаис I вв.до н.э. – IV в.н.э.</vt:lpstr>
      <vt:lpstr>Спасибо за внимание.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Виктория</dc:creator>
  <cp:lastModifiedBy>Виктория</cp:lastModifiedBy>
  <cp:revision>12</cp:revision>
  <dcterms:created xsi:type="dcterms:W3CDTF">2024-12-20T15:19:57Z</dcterms:created>
  <dcterms:modified xsi:type="dcterms:W3CDTF">2024-12-21T03:34:18Z</dcterms:modified>
</cp:coreProperties>
</file>