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3" r:id="rId6"/>
    <p:sldId id="278" r:id="rId7"/>
    <p:sldId id="260" r:id="rId8"/>
    <p:sldId id="261" r:id="rId9"/>
    <p:sldId id="275" r:id="rId10"/>
    <p:sldId id="262" r:id="rId11"/>
    <p:sldId id="276" r:id="rId12"/>
    <p:sldId id="277" r:id="rId13"/>
    <p:sldId id="279" r:id="rId14"/>
    <p:sldId id="273" r:id="rId15"/>
    <p:sldId id="272" r:id="rId16"/>
    <p:sldId id="281" r:id="rId17"/>
    <p:sldId id="271" r:id="rId18"/>
    <p:sldId id="265" r:id="rId19"/>
    <p:sldId id="266" r:id="rId20"/>
    <p:sldId id="267" r:id="rId21"/>
    <p:sldId id="268" r:id="rId22"/>
    <p:sldId id="269" r:id="rId23"/>
    <p:sldId id="282" r:id="rId24"/>
    <p:sldId id="280" r:id="rId25"/>
    <p:sldId id="283" r:id="rId26"/>
    <p:sldId id="284" r:id="rId27"/>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snapToGrid="0">
      <p:cViewPr>
        <p:scale>
          <a:sx n="129" d="100"/>
          <a:sy n="129" d="100"/>
        </p:scale>
        <p:origin x="14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E4F1-7FF4-C220-527A-B3D7DBBE17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RU"/>
          </a:p>
        </p:txBody>
      </p:sp>
      <p:sp>
        <p:nvSpPr>
          <p:cNvPr id="3" name="Subtitle 2">
            <a:extLst>
              <a:ext uri="{FF2B5EF4-FFF2-40B4-BE49-F238E27FC236}">
                <a16:creationId xmlns:a16="http://schemas.microsoft.com/office/drawing/2014/main" id="{A19AFDEB-4029-639B-578C-3A375F056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FC3FD5C0-2A54-BA08-39F7-5C1B6B150A86}"/>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AB5C79E5-220B-3EAB-3C0A-C0083E7766DF}"/>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5D04ED3E-0A1E-6D06-4134-295C1AFF6D28}"/>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412821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58AA-F9B8-D666-EBEF-6FBEEDA27310}"/>
              </a:ext>
            </a:extLst>
          </p:cNvPr>
          <p:cNvSpPr>
            <a:spLocks noGrp="1"/>
          </p:cNvSpPr>
          <p:nvPr>
            <p:ph type="title"/>
          </p:nvPr>
        </p:nvSpPr>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6BB283B2-F9A6-68B0-CA51-3EE17D42D1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C31477B1-CDDF-0F13-559B-BB129A3574DD}"/>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7B89FBA0-FF2D-6109-6EE0-E66564C44F5E}"/>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B2017B0C-D973-BA6C-9B9A-A310DD2BAE6A}"/>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123897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E2989-361E-AB51-45DE-6152B6954F1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9E7AEE92-7AD7-2722-1C84-559B41E224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B4032F8C-D8FC-C066-930D-576C8FBD45BC}"/>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E7D71A3B-C876-2462-EC45-DB2B791CF4D2}"/>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B5F00400-0906-26D5-4D6F-88617753A652}"/>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2720680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47AC-0E5A-3767-4E42-6B721EC0151C}"/>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9CF6ED70-4E4D-1980-FAF5-C90017BD4C3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C8F7AC24-557E-8A4B-9ADB-10F0FBEF5B5D}"/>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9E561D2D-D17C-07C3-FD3B-64DE34EECE00}"/>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9DB0347B-1CB5-300D-5ED4-28EE7064CD2B}"/>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5540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A047-A100-C06F-7C9A-E0753587769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RU"/>
          </a:p>
        </p:txBody>
      </p:sp>
      <p:sp>
        <p:nvSpPr>
          <p:cNvPr id="3" name="Text Placeholder 2">
            <a:extLst>
              <a:ext uri="{FF2B5EF4-FFF2-40B4-BE49-F238E27FC236}">
                <a16:creationId xmlns:a16="http://schemas.microsoft.com/office/drawing/2014/main" id="{4FE9E884-1496-BBE2-4825-6434405CA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B5EECF-965F-B597-3CAE-9C94CCAEF8F4}"/>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8C73A850-FE3E-5162-DC6D-D71158904877}"/>
              </a:ext>
            </a:extLst>
          </p:cNvPr>
          <p:cNvSpPr>
            <a:spLocks noGrp="1"/>
          </p:cNvSpPr>
          <p:nvPr>
            <p:ph type="ftr" sz="quarter" idx="11"/>
          </p:nvPr>
        </p:nvSpPr>
        <p:spPr/>
        <p:txBody>
          <a:bodyPr/>
          <a:lstStyle/>
          <a:p>
            <a:endParaRPr lang="en-RU"/>
          </a:p>
        </p:txBody>
      </p:sp>
      <p:sp>
        <p:nvSpPr>
          <p:cNvPr id="6" name="Slide Number Placeholder 5">
            <a:extLst>
              <a:ext uri="{FF2B5EF4-FFF2-40B4-BE49-F238E27FC236}">
                <a16:creationId xmlns:a16="http://schemas.microsoft.com/office/drawing/2014/main" id="{81A73772-6DD4-3913-E017-EA53ECD9EF8E}"/>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114285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48DE-DF70-5AEA-5B13-482AD9EA6F72}"/>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E16E65FE-27D5-30DB-BB6B-02F02759882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FF4B14E9-67B3-425A-89B2-9057CAFD84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Date Placeholder 4">
            <a:extLst>
              <a:ext uri="{FF2B5EF4-FFF2-40B4-BE49-F238E27FC236}">
                <a16:creationId xmlns:a16="http://schemas.microsoft.com/office/drawing/2014/main" id="{D099B93F-E1F2-A5B7-8172-F00D3F523758}"/>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6" name="Footer Placeholder 5">
            <a:extLst>
              <a:ext uri="{FF2B5EF4-FFF2-40B4-BE49-F238E27FC236}">
                <a16:creationId xmlns:a16="http://schemas.microsoft.com/office/drawing/2014/main" id="{FE1CA96D-A881-E446-80A7-6C167DD264F6}"/>
              </a:ext>
            </a:extLst>
          </p:cNvPr>
          <p:cNvSpPr>
            <a:spLocks noGrp="1"/>
          </p:cNvSpPr>
          <p:nvPr>
            <p:ph type="ftr" sz="quarter" idx="11"/>
          </p:nvPr>
        </p:nvSpPr>
        <p:spPr/>
        <p:txBody>
          <a:bodyPr/>
          <a:lstStyle/>
          <a:p>
            <a:endParaRPr lang="en-RU"/>
          </a:p>
        </p:txBody>
      </p:sp>
      <p:sp>
        <p:nvSpPr>
          <p:cNvPr id="7" name="Slide Number Placeholder 6">
            <a:extLst>
              <a:ext uri="{FF2B5EF4-FFF2-40B4-BE49-F238E27FC236}">
                <a16:creationId xmlns:a16="http://schemas.microsoft.com/office/drawing/2014/main" id="{98BEFCD1-3508-C8B2-A4EF-801ACC149CB8}"/>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65942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EE44-369B-55C4-771A-8E22CC9E8E71}"/>
              </a:ext>
            </a:extLst>
          </p:cNvPr>
          <p:cNvSpPr>
            <a:spLocks noGrp="1"/>
          </p:cNvSpPr>
          <p:nvPr>
            <p:ph type="title"/>
          </p:nvPr>
        </p:nvSpPr>
        <p:spPr>
          <a:xfrm>
            <a:off x="839788" y="365125"/>
            <a:ext cx="10515600"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8F7AA720-6CAD-260D-2EE2-F034002878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02ED54-1A73-CF2E-7D17-29DD394915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13962225-FB32-8070-9B0E-E7156949B0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65CB07D-916D-C4DF-0B2E-EDD6444A53E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AAAB865E-2C1E-AA0B-A760-7CA45042DF53}"/>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8" name="Footer Placeholder 7">
            <a:extLst>
              <a:ext uri="{FF2B5EF4-FFF2-40B4-BE49-F238E27FC236}">
                <a16:creationId xmlns:a16="http://schemas.microsoft.com/office/drawing/2014/main" id="{F32A2DA7-7E4D-88DF-7D11-96991D084793}"/>
              </a:ext>
            </a:extLst>
          </p:cNvPr>
          <p:cNvSpPr>
            <a:spLocks noGrp="1"/>
          </p:cNvSpPr>
          <p:nvPr>
            <p:ph type="ftr" sz="quarter" idx="11"/>
          </p:nvPr>
        </p:nvSpPr>
        <p:spPr/>
        <p:txBody>
          <a:bodyPr/>
          <a:lstStyle/>
          <a:p>
            <a:endParaRPr lang="en-RU"/>
          </a:p>
        </p:txBody>
      </p:sp>
      <p:sp>
        <p:nvSpPr>
          <p:cNvPr id="9" name="Slide Number Placeholder 8">
            <a:extLst>
              <a:ext uri="{FF2B5EF4-FFF2-40B4-BE49-F238E27FC236}">
                <a16:creationId xmlns:a16="http://schemas.microsoft.com/office/drawing/2014/main" id="{B714E196-77F7-062C-AED2-70DC6195D745}"/>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409422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03D2-9726-3B93-EF39-7405226294CF}"/>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6E32F6BC-FAE2-E41B-48F1-B421E3886E0B}"/>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4" name="Footer Placeholder 3">
            <a:extLst>
              <a:ext uri="{FF2B5EF4-FFF2-40B4-BE49-F238E27FC236}">
                <a16:creationId xmlns:a16="http://schemas.microsoft.com/office/drawing/2014/main" id="{407E83BC-DAD9-D47F-7B0C-45C34DE02070}"/>
              </a:ext>
            </a:extLst>
          </p:cNvPr>
          <p:cNvSpPr>
            <a:spLocks noGrp="1"/>
          </p:cNvSpPr>
          <p:nvPr>
            <p:ph type="ftr" sz="quarter" idx="11"/>
          </p:nvPr>
        </p:nvSpPr>
        <p:spPr/>
        <p:txBody>
          <a:bodyPr/>
          <a:lstStyle/>
          <a:p>
            <a:endParaRPr lang="en-RU"/>
          </a:p>
        </p:txBody>
      </p:sp>
      <p:sp>
        <p:nvSpPr>
          <p:cNvPr id="5" name="Slide Number Placeholder 4">
            <a:extLst>
              <a:ext uri="{FF2B5EF4-FFF2-40B4-BE49-F238E27FC236}">
                <a16:creationId xmlns:a16="http://schemas.microsoft.com/office/drawing/2014/main" id="{CB9C8211-D773-BE59-28F6-F99851A4894A}"/>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126666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02AA0-7825-D105-2960-64E023AA989D}"/>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3" name="Footer Placeholder 2">
            <a:extLst>
              <a:ext uri="{FF2B5EF4-FFF2-40B4-BE49-F238E27FC236}">
                <a16:creationId xmlns:a16="http://schemas.microsoft.com/office/drawing/2014/main" id="{68B0D723-822F-535D-ABB8-1EF862270036}"/>
              </a:ext>
            </a:extLst>
          </p:cNvPr>
          <p:cNvSpPr>
            <a:spLocks noGrp="1"/>
          </p:cNvSpPr>
          <p:nvPr>
            <p:ph type="ftr" sz="quarter" idx="11"/>
          </p:nvPr>
        </p:nvSpPr>
        <p:spPr/>
        <p:txBody>
          <a:bodyPr/>
          <a:lstStyle/>
          <a:p>
            <a:endParaRPr lang="en-RU"/>
          </a:p>
        </p:txBody>
      </p:sp>
      <p:sp>
        <p:nvSpPr>
          <p:cNvPr id="4" name="Slide Number Placeholder 3">
            <a:extLst>
              <a:ext uri="{FF2B5EF4-FFF2-40B4-BE49-F238E27FC236}">
                <a16:creationId xmlns:a16="http://schemas.microsoft.com/office/drawing/2014/main" id="{83B891F0-F26F-2BFD-CA58-621DD1FA26D1}"/>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213364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EF4D-C890-4B10-93C9-13E56010E0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Content Placeholder 2">
            <a:extLst>
              <a:ext uri="{FF2B5EF4-FFF2-40B4-BE49-F238E27FC236}">
                <a16:creationId xmlns:a16="http://schemas.microsoft.com/office/drawing/2014/main" id="{19A75862-C83B-F32E-C245-D83D1D4FE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EE68579A-464A-A35B-EDDC-7A240C152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5CA7CE-FB53-9770-84AB-7C224014672A}"/>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6" name="Footer Placeholder 5">
            <a:extLst>
              <a:ext uri="{FF2B5EF4-FFF2-40B4-BE49-F238E27FC236}">
                <a16:creationId xmlns:a16="http://schemas.microsoft.com/office/drawing/2014/main" id="{05A2B123-82D0-A515-FC66-7B05CD06E41D}"/>
              </a:ext>
            </a:extLst>
          </p:cNvPr>
          <p:cNvSpPr>
            <a:spLocks noGrp="1"/>
          </p:cNvSpPr>
          <p:nvPr>
            <p:ph type="ftr" sz="quarter" idx="11"/>
          </p:nvPr>
        </p:nvSpPr>
        <p:spPr/>
        <p:txBody>
          <a:bodyPr/>
          <a:lstStyle/>
          <a:p>
            <a:endParaRPr lang="en-RU"/>
          </a:p>
        </p:txBody>
      </p:sp>
      <p:sp>
        <p:nvSpPr>
          <p:cNvPr id="7" name="Slide Number Placeholder 6">
            <a:extLst>
              <a:ext uri="{FF2B5EF4-FFF2-40B4-BE49-F238E27FC236}">
                <a16:creationId xmlns:a16="http://schemas.microsoft.com/office/drawing/2014/main" id="{926A0735-F711-1524-F22D-5F0ECFF38882}"/>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4517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2C6F-F0D8-254D-2EAA-CA09EB159D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15FE79A4-7E26-070A-F9DC-E9458B5E29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a:p>
        </p:txBody>
      </p:sp>
      <p:sp>
        <p:nvSpPr>
          <p:cNvPr id="4" name="Text Placeholder 3">
            <a:extLst>
              <a:ext uri="{FF2B5EF4-FFF2-40B4-BE49-F238E27FC236}">
                <a16:creationId xmlns:a16="http://schemas.microsoft.com/office/drawing/2014/main" id="{AB2CBB1D-E53D-27EA-853D-0EBBC8EB1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F267D3-C720-7EF6-07BF-115E0D6334BA}"/>
              </a:ext>
            </a:extLst>
          </p:cNvPr>
          <p:cNvSpPr>
            <a:spLocks noGrp="1"/>
          </p:cNvSpPr>
          <p:nvPr>
            <p:ph type="dt" sz="half" idx="10"/>
          </p:nvPr>
        </p:nvSpPr>
        <p:spPr/>
        <p:txBody>
          <a:bodyPr/>
          <a:lstStyle/>
          <a:p>
            <a:fld id="{937C173F-9365-5D43-A2AE-BB0C1F328848}" type="datetimeFigureOut">
              <a:rPr lang="en-RU" smtClean="0"/>
              <a:t>21.10.2024</a:t>
            </a:fld>
            <a:endParaRPr lang="en-RU"/>
          </a:p>
        </p:txBody>
      </p:sp>
      <p:sp>
        <p:nvSpPr>
          <p:cNvPr id="6" name="Footer Placeholder 5">
            <a:extLst>
              <a:ext uri="{FF2B5EF4-FFF2-40B4-BE49-F238E27FC236}">
                <a16:creationId xmlns:a16="http://schemas.microsoft.com/office/drawing/2014/main" id="{BC567897-D094-0047-BA69-DDA0F9B5AAE8}"/>
              </a:ext>
            </a:extLst>
          </p:cNvPr>
          <p:cNvSpPr>
            <a:spLocks noGrp="1"/>
          </p:cNvSpPr>
          <p:nvPr>
            <p:ph type="ftr" sz="quarter" idx="11"/>
          </p:nvPr>
        </p:nvSpPr>
        <p:spPr/>
        <p:txBody>
          <a:bodyPr/>
          <a:lstStyle/>
          <a:p>
            <a:endParaRPr lang="en-RU"/>
          </a:p>
        </p:txBody>
      </p:sp>
      <p:sp>
        <p:nvSpPr>
          <p:cNvPr id="7" name="Slide Number Placeholder 6">
            <a:extLst>
              <a:ext uri="{FF2B5EF4-FFF2-40B4-BE49-F238E27FC236}">
                <a16:creationId xmlns:a16="http://schemas.microsoft.com/office/drawing/2014/main" id="{FCE58FE8-6AB6-1B24-7A90-8DF63727811C}"/>
              </a:ext>
            </a:extLst>
          </p:cNvPr>
          <p:cNvSpPr>
            <a:spLocks noGrp="1"/>
          </p:cNvSpPr>
          <p:nvPr>
            <p:ph type="sldNum" sz="quarter" idx="12"/>
          </p:nvPr>
        </p:nvSpPr>
        <p:spPr/>
        <p:txBody>
          <a:bodyPr/>
          <a:lstStyle/>
          <a:p>
            <a:fld id="{BA85FA96-1DFD-D746-851D-2F5A4BA14458}" type="slidenum">
              <a:rPr lang="en-RU" smtClean="0"/>
              <a:t>‹#›</a:t>
            </a:fld>
            <a:endParaRPr lang="en-RU"/>
          </a:p>
        </p:txBody>
      </p:sp>
    </p:spTree>
    <p:extLst>
      <p:ext uri="{BB962C8B-B14F-4D97-AF65-F5344CB8AC3E}">
        <p14:creationId xmlns:p14="http://schemas.microsoft.com/office/powerpoint/2010/main" val="160886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ED06E-C567-8020-4AA6-54FF5DFBF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3" name="Text Placeholder 2">
            <a:extLst>
              <a:ext uri="{FF2B5EF4-FFF2-40B4-BE49-F238E27FC236}">
                <a16:creationId xmlns:a16="http://schemas.microsoft.com/office/drawing/2014/main" id="{9B386C8B-DCCC-0780-3E8F-48607C572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401A5970-A9D9-CC8A-86C5-42579EB566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7C173F-9365-5D43-A2AE-BB0C1F328848}" type="datetimeFigureOut">
              <a:rPr lang="en-RU" smtClean="0"/>
              <a:t>21.10.2024</a:t>
            </a:fld>
            <a:endParaRPr lang="en-RU"/>
          </a:p>
        </p:txBody>
      </p:sp>
      <p:sp>
        <p:nvSpPr>
          <p:cNvPr id="5" name="Footer Placeholder 4">
            <a:extLst>
              <a:ext uri="{FF2B5EF4-FFF2-40B4-BE49-F238E27FC236}">
                <a16:creationId xmlns:a16="http://schemas.microsoft.com/office/drawing/2014/main" id="{2438A883-2CAB-F716-12DF-CA4DCC33C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RU"/>
          </a:p>
        </p:txBody>
      </p:sp>
      <p:sp>
        <p:nvSpPr>
          <p:cNvPr id="6" name="Slide Number Placeholder 5">
            <a:extLst>
              <a:ext uri="{FF2B5EF4-FFF2-40B4-BE49-F238E27FC236}">
                <a16:creationId xmlns:a16="http://schemas.microsoft.com/office/drawing/2014/main" id="{931E3AF7-1D79-9C3A-AD2D-427330C17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5FA96-1DFD-D746-851D-2F5A4BA14458}" type="slidenum">
              <a:rPr lang="en-RU" smtClean="0"/>
              <a:t>‹#›</a:t>
            </a:fld>
            <a:endParaRPr lang="en-RU"/>
          </a:p>
        </p:txBody>
      </p:sp>
    </p:spTree>
    <p:extLst>
      <p:ext uri="{BB962C8B-B14F-4D97-AF65-F5344CB8AC3E}">
        <p14:creationId xmlns:p14="http://schemas.microsoft.com/office/powerpoint/2010/main" val="1736955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3CA6-6A1C-BEE2-BB7A-0FA5151C1B15}"/>
              </a:ext>
            </a:extLst>
          </p:cNvPr>
          <p:cNvSpPr>
            <a:spLocks noGrp="1"/>
          </p:cNvSpPr>
          <p:nvPr>
            <p:ph type="ctrTitle"/>
          </p:nvPr>
        </p:nvSpPr>
        <p:spPr/>
        <p:txBody>
          <a:bodyPr/>
          <a:lstStyle/>
          <a:p>
            <a:r>
              <a:rPr lang="ru-RU" sz="3600" b="1" kern="100" dirty="0">
                <a:effectLst/>
                <a:latin typeface="Times New Roman" panose="02020603050405020304" pitchFamily="18" charset="0"/>
                <a:ea typeface="Calibri" panose="020F0502020204030204" pitchFamily="34" charset="0"/>
                <a:cs typeface="Arial" panose="020B0604020202020204" pitchFamily="34" charset="0"/>
              </a:rPr>
              <a:t>Уподобление серафимов херувимам в Септуагинте (Иса 6:1-6)</a:t>
            </a:r>
            <a:br>
              <a:rPr lang="en-RU" sz="1800" kern="100" dirty="0">
                <a:effectLst/>
                <a:latin typeface="Calibri" panose="020F0502020204030204" pitchFamily="34" charset="0"/>
                <a:ea typeface="Calibri" panose="020F0502020204030204" pitchFamily="34" charset="0"/>
                <a:cs typeface="Arial" panose="020B0604020202020204" pitchFamily="34" charset="0"/>
              </a:rPr>
            </a:br>
            <a:endParaRPr lang="en-RU" dirty="0"/>
          </a:p>
        </p:txBody>
      </p:sp>
      <p:sp>
        <p:nvSpPr>
          <p:cNvPr id="3" name="Subtitle 2">
            <a:extLst>
              <a:ext uri="{FF2B5EF4-FFF2-40B4-BE49-F238E27FC236}">
                <a16:creationId xmlns:a16="http://schemas.microsoft.com/office/drawing/2014/main" id="{3C7839AC-3686-1863-3106-F5953EEBC135}"/>
              </a:ext>
            </a:extLst>
          </p:cNvPr>
          <p:cNvSpPr>
            <a:spLocks noGrp="1"/>
          </p:cNvSpPr>
          <p:nvPr>
            <p:ph type="subTitle" idx="1"/>
          </p:nvPr>
        </p:nvSpPr>
        <p:spPr/>
        <p:txBody>
          <a:bodyPr/>
          <a:lstStyle/>
          <a:p>
            <a:pPr indent="457200">
              <a:lnSpc>
                <a:spcPct val="115000"/>
              </a:lnSpc>
            </a:pP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Мария </a:t>
            </a:r>
            <a:r>
              <a:rPr lang="ru-RU" sz="3600" kern="100" dirty="0" err="1">
                <a:effectLst/>
                <a:latin typeface="Times New Roman" panose="02020603050405020304" pitchFamily="18" charset="0"/>
                <a:ea typeface="Calibri" panose="020F0502020204030204" pitchFamily="34" charset="0"/>
                <a:cs typeface="Times New Roman" panose="02020603050405020304" pitchFamily="18" charset="0"/>
              </a:rPr>
              <a:t>Юровицкая</a:t>
            </a: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15000"/>
              </a:lnSpc>
            </a:pP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ИКВИА ВШЭ</a:t>
            </a:r>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dirty="0"/>
          </a:p>
        </p:txBody>
      </p:sp>
    </p:spTree>
    <p:extLst>
      <p:ext uri="{BB962C8B-B14F-4D97-AF65-F5344CB8AC3E}">
        <p14:creationId xmlns:p14="http://schemas.microsoft.com/office/powerpoint/2010/main" val="268443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276D4-E48B-43B8-71E9-0E8AAC385F6B}"/>
              </a:ext>
            </a:extLst>
          </p:cNvPr>
          <p:cNvPicPr>
            <a:picLocks noChangeAspect="1"/>
          </p:cNvPicPr>
          <p:nvPr/>
        </p:nvPicPr>
        <p:blipFill>
          <a:blip r:embed="rId2"/>
          <a:stretch>
            <a:fillRect/>
          </a:stretch>
        </p:blipFill>
        <p:spPr>
          <a:xfrm>
            <a:off x="2209800" y="398383"/>
            <a:ext cx="7721278" cy="6021368"/>
          </a:xfrm>
          <a:prstGeom prst="rect">
            <a:avLst/>
          </a:prstGeom>
        </p:spPr>
      </p:pic>
    </p:spTree>
    <p:extLst>
      <p:ext uri="{BB962C8B-B14F-4D97-AF65-F5344CB8AC3E}">
        <p14:creationId xmlns:p14="http://schemas.microsoft.com/office/powerpoint/2010/main" val="212463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800D9-A9AE-DA2E-FF18-63CD7C948525}"/>
              </a:ext>
            </a:extLst>
          </p:cNvPr>
          <p:cNvSpPr txBox="1"/>
          <p:nvPr/>
        </p:nvSpPr>
        <p:spPr>
          <a:xfrm>
            <a:off x="1605516" y="1105786"/>
            <a:ext cx="184731" cy="369332"/>
          </a:xfrm>
          <a:prstGeom prst="rect">
            <a:avLst/>
          </a:prstGeom>
          <a:noFill/>
        </p:spPr>
        <p:txBody>
          <a:bodyPr wrap="none" rtlCol="0">
            <a:spAutoFit/>
          </a:bodyPr>
          <a:lstStyle/>
          <a:p>
            <a:endParaRPr lang="en-RU" dirty="0"/>
          </a:p>
        </p:txBody>
      </p:sp>
      <p:sp>
        <p:nvSpPr>
          <p:cNvPr id="4" name="TextBox 3">
            <a:extLst>
              <a:ext uri="{FF2B5EF4-FFF2-40B4-BE49-F238E27FC236}">
                <a16:creationId xmlns:a16="http://schemas.microsoft.com/office/drawing/2014/main" id="{13415E92-DB0E-5FA4-F519-758375AAE890}"/>
              </a:ext>
            </a:extLst>
          </p:cNvPr>
          <p:cNvSpPr txBox="1"/>
          <p:nvPr/>
        </p:nvSpPr>
        <p:spPr>
          <a:xfrm>
            <a:off x="1265273" y="265816"/>
            <a:ext cx="10005239" cy="6001643"/>
          </a:xfrm>
          <a:prstGeom prst="rect">
            <a:avLst/>
          </a:prstGeom>
          <a:noFill/>
        </p:spPr>
        <p:txBody>
          <a:bodyPr wrap="square">
            <a:spAutoFit/>
          </a:bodyPr>
          <a:lstStyle/>
          <a:p>
            <a:pPr rtl="1"/>
            <a:r>
              <a:rPr lang="ru-RU" sz="2400" dirty="0">
                <a:effectLst/>
                <a:latin typeface="Times New Roman" panose="02020603050405020304" pitchFamily="18" charset="0"/>
                <a:cs typeface="Times New Roman" panose="02020603050405020304" pitchFamily="18" charset="0"/>
              </a:rPr>
              <a:t>Иса </a:t>
            </a:r>
            <a:r>
              <a:rPr lang="en-GB" sz="2400" dirty="0">
                <a:effectLst/>
                <a:latin typeface="Times New Roman" panose="02020603050405020304" pitchFamily="18" charset="0"/>
                <a:cs typeface="Times New Roman" panose="02020603050405020304" pitchFamily="18" charset="0"/>
              </a:rPr>
              <a:t>6:1-</a:t>
            </a:r>
            <a:r>
              <a:rPr lang="ru-RU" sz="2400" dirty="0">
                <a:effectLst/>
                <a:latin typeface="Times New Roman" panose="02020603050405020304" pitchFamily="18" charset="0"/>
                <a:cs typeface="Times New Roman" panose="02020603050405020304" pitchFamily="18" charset="0"/>
              </a:rPr>
              <a:t>6</a:t>
            </a:r>
            <a:r>
              <a:rPr lang="en-GB" sz="2400" dirty="0">
                <a:effectLst/>
                <a:latin typeface="Times New Roman" panose="02020603050405020304" pitchFamily="18" charset="0"/>
                <a:cs typeface="Times New Roman" panose="02020603050405020304" pitchFamily="18" charset="0"/>
              </a:rPr>
              <a:t> </a:t>
            </a:r>
            <a:r>
              <a:rPr lang="he-IL" sz="2400" dirty="0">
                <a:effectLst/>
                <a:latin typeface="Times New Roman" panose="02020603050405020304" pitchFamily="18" charset="0"/>
                <a:cs typeface="Times New Roman" panose="02020603050405020304" pitchFamily="18" charset="0"/>
              </a:rPr>
              <a:t> </a:t>
            </a:r>
            <a:endParaRPr lang="ru-RU" sz="2400" dirty="0">
              <a:effectLst/>
              <a:latin typeface="Times New Roman" panose="02020603050405020304" pitchFamily="18" charset="0"/>
              <a:cs typeface="Times New Roman" panose="02020603050405020304" pitchFamily="18" charset="0"/>
            </a:endParaRPr>
          </a:p>
          <a:p>
            <a:pPr algn="r" rtl="1"/>
            <a:r>
              <a:rPr lang="he-IL" sz="2400" dirty="0" err="1">
                <a:effectLst/>
                <a:latin typeface="Times New Roman" panose="02020603050405020304" pitchFamily="18" charset="0"/>
                <a:cs typeface="Times New Roman" panose="02020603050405020304" pitchFamily="18" charset="0"/>
              </a:rPr>
              <a:t>בִּשְׁנַת־מוֹת</a:t>
            </a:r>
            <a:r>
              <a:rPr lang="he-IL" sz="2400" dirty="0">
                <a:effectLst/>
                <a:latin typeface="Times New Roman" panose="02020603050405020304" pitchFamily="18" charset="0"/>
                <a:cs typeface="Times New Roman" panose="02020603050405020304" pitchFamily="18" charset="0"/>
              </a:rPr>
              <a:t>֙ הַמֶּ֣לֶךְ </a:t>
            </a:r>
            <a:r>
              <a:rPr lang="he-IL" sz="2400" dirty="0" err="1">
                <a:effectLst/>
                <a:latin typeface="Times New Roman" panose="02020603050405020304" pitchFamily="18" charset="0"/>
                <a:cs typeface="Times New Roman" panose="02020603050405020304" pitchFamily="18" charset="0"/>
              </a:rPr>
              <a:t>עֻזִּיָּ֔הו</a:t>
            </a:r>
            <a:r>
              <a:rPr lang="he-IL" sz="2400" dirty="0">
                <a:effectLst/>
                <a:latin typeface="Times New Roman" panose="02020603050405020304" pitchFamily="18" charset="0"/>
                <a:cs typeface="Times New Roman" panose="02020603050405020304" pitchFamily="18" charset="0"/>
              </a:rPr>
              <a:t>ּ וָאֶרְאֶ֧ה </a:t>
            </a:r>
            <a:r>
              <a:rPr lang="he-IL" sz="2400" dirty="0" err="1">
                <a:effectLst/>
                <a:latin typeface="Times New Roman" panose="02020603050405020304" pitchFamily="18" charset="0"/>
                <a:cs typeface="Times New Roman" panose="02020603050405020304" pitchFamily="18" charset="0"/>
              </a:rPr>
              <a:t>אֶת־אֲדֹנָ֛י</a:t>
            </a:r>
            <a:r>
              <a:rPr lang="he-IL" sz="2400" dirty="0">
                <a:effectLst/>
                <a:latin typeface="Times New Roman" panose="02020603050405020304" pitchFamily="18" charset="0"/>
                <a:cs typeface="Times New Roman" panose="02020603050405020304" pitchFamily="18" charset="0"/>
              </a:rPr>
              <a:t> יֹשֵׁ֥ב </a:t>
            </a:r>
            <a:r>
              <a:rPr lang="he-IL" sz="2400" dirty="0" err="1">
                <a:effectLst/>
                <a:latin typeface="Times New Roman" panose="02020603050405020304" pitchFamily="18" charset="0"/>
                <a:cs typeface="Times New Roman" panose="02020603050405020304" pitchFamily="18" charset="0"/>
              </a:rPr>
              <a:t>עַל־כִּסֵּ֖א</a:t>
            </a:r>
            <a:r>
              <a:rPr lang="he-IL" sz="2400" dirty="0">
                <a:effectLst/>
                <a:latin typeface="Times New Roman" panose="02020603050405020304" pitchFamily="18" charset="0"/>
                <a:cs typeface="Times New Roman" panose="02020603050405020304" pitchFamily="18" charset="0"/>
              </a:rPr>
              <a:t> רָ֣ם וְנִשָּׂ֑א וְשׁוּלָ֖יו מְלֵאִ֥ים </a:t>
            </a:r>
            <a:r>
              <a:rPr lang="he-IL" sz="2400" dirty="0" err="1">
                <a:effectLst/>
                <a:latin typeface="Times New Roman" panose="02020603050405020304" pitchFamily="18" charset="0"/>
                <a:cs typeface="Times New Roman" panose="02020603050405020304" pitchFamily="18" charset="0"/>
              </a:rPr>
              <a:t>אֶת־הַהֵיכָֽל</a:t>
            </a:r>
            <a:r>
              <a:rPr lang="he-IL" sz="2400" dirty="0">
                <a:effectLst/>
                <a:latin typeface="Times New Roman" panose="02020603050405020304" pitchFamily="18" charset="0"/>
                <a:cs typeface="Times New Roman" panose="02020603050405020304" pitchFamily="18" charset="0"/>
              </a:rPr>
              <a:t>׃ </a:t>
            </a:r>
          </a:p>
          <a:p>
            <a:pPr algn="r" rtl="1"/>
            <a:r>
              <a:rPr lang="he-IL" sz="2400" baseline="30000" dirty="0">
                <a:effectLst/>
                <a:latin typeface="Times New Roman" panose="02020603050405020304" pitchFamily="18" charset="0"/>
                <a:cs typeface="Times New Roman" panose="02020603050405020304" pitchFamily="18" charset="0"/>
              </a:rPr>
              <a:t> 2 </a:t>
            </a:r>
            <a:r>
              <a:rPr lang="he-IL" sz="2400" dirty="0">
                <a:effectLst/>
                <a:latin typeface="Times New Roman" panose="02020603050405020304" pitchFamily="18" charset="0"/>
                <a:cs typeface="Times New Roman" panose="02020603050405020304" pitchFamily="18" charset="0"/>
              </a:rPr>
              <a:t>שְׂרָפִ֙ים עֹמְדִ֤ים׀ מִמַּ֙עַל֙ ל֔וֹ שֵׁ֧שׁ כְּנָפַ֛יִם שֵׁ֥שׁ כְּנָפַ֖יִם לְאֶחָ֑ד בִּשְׁתַּ֣יִם׀ יְכַסֶּ֣ה פָנָ֗יו וּבִשְׁתַּ֛יִם יְכַסֶּ֥ה רַגְלָ֖יו וּבִשְׁתַּ֥יִם יְעוֹפֵֽף׃</a:t>
            </a:r>
          </a:p>
          <a:p>
            <a:pPr algn="r" rtl="1"/>
            <a:r>
              <a:rPr lang="he-IL" sz="2400" baseline="30000" dirty="0">
                <a:effectLst/>
                <a:latin typeface="Times New Roman" panose="02020603050405020304" pitchFamily="18" charset="0"/>
                <a:cs typeface="Times New Roman" panose="02020603050405020304" pitchFamily="18" charset="0"/>
              </a:rPr>
              <a:t> 3 </a:t>
            </a:r>
            <a:r>
              <a:rPr lang="he-IL" sz="2400" dirty="0">
                <a:effectLst/>
                <a:latin typeface="Times New Roman" panose="02020603050405020304" pitchFamily="18" charset="0"/>
                <a:cs typeface="Times New Roman" panose="02020603050405020304" pitchFamily="18" charset="0"/>
              </a:rPr>
              <a:t>וְקָרָ֙א זֶ֤ה אֶל־זֶה֙ וְאָמַ֔ר קָד֧וֹשׁ׀ קָד֛וֹשׁ קָד֖וֹשׁ יְהוָ֣ה צְבָא֑וֹת מְלֹ֥א </a:t>
            </a:r>
            <a:r>
              <a:rPr lang="he-IL" sz="2400" dirty="0" err="1">
                <a:effectLst/>
                <a:latin typeface="Times New Roman" panose="02020603050405020304" pitchFamily="18" charset="0"/>
                <a:cs typeface="Times New Roman" panose="02020603050405020304" pitchFamily="18" charset="0"/>
              </a:rPr>
              <a:t>כָל־הָאָ֖רֶץ</a:t>
            </a:r>
            <a:r>
              <a:rPr lang="he-IL" sz="2400" dirty="0">
                <a:effectLst/>
                <a:latin typeface="Times New Roman" panose="02020603050405020304" pitchFamily="18" charset="0"/>
                <a:cs typeface="Times New Roman" panose="02020603050405020304" pitchFamily="18" charset="0"/>
              </a:rPr>
              <a:t> כְּבוֹדֽוֹ׃</a:t>
            </a:r>
          </a:p>
          <a:p>
            <a:pPr algn="r" rtl="1"/>
            <a:r>
              <a:rPr lang="he-IL" sz="2400" baseline="30000" dirty="0">
                <a:effectLst/>
                <a:latin typeface="Times New Roman" panose="02020603050405020304" pitchFamily="18" charset="0"/>
                <a:cs typeface="Times New Roman" panose="02020603050405020304" pitchFamily="18" charset="0"/>
              </a:rPr>
              <a:t> 4 </a:t>
            </a:r>
            <a:r>
              <a:rPr lang="he-IL" sz="2400" dirty="0" err="1">
                <a:effectLst/>
                <a:latin typeface="Times New Roman" panose="02020603050405020304" pitchFamily="18" charset="0"/>
                <a:cs typeface="Times New Roman" panose="02020603050405020304" pitchFamily="18" charset="0"/>
              </a:rPr>
              <a:t>וַיָּנֻ֙עו</a:t>
            </a:r>
            <a:r>
              <a:rPr lang="he-IL" sz="2400" dirty="0">
                <a:effectLst/>
                <a:latin typeface="Times New Roman" panose="02020603050405020304" pitchFamily="18" charset="0"/>
                <a:cs typeface="Times New Roman" panose="02020603050405020304" pitchFamily="18" charset="0"/>
              </a:rPr>
              <a:t>ּ֙ אַמּ֣וֹת הַסִּפִּ֔ים מִקּ֖וֹל הַקּוֹרֵ֑א וְהַבַּ֖יִת יִמָּלֵ֥א עָשָֽׁן׃</a:t>
            </a:r>
            <a:r>
              <a:rPr lang="he-IL" sz="2400" baseline="30000" dirty="0">
                <a:effectLst/>
                <a:latin typeface="Times New Roman" panose="02020603050405020304" pitchFamily="18" charset="0"/>
                <a:cs typeface="Times New Roman" panose="02020603050405020304" pitchFamily="18" charset="0"/>
              </a:rPr>
              <a:t> </a:t>
            </a:r>
            <a:endParaRPr lang="ru-RU" sz="2400" baseline="30000" dirty="0">
              <a:latin typeface="Times New Roman" panose="02020603050405020304" pitchFamily="18" charset="0"/>
              <a:cs typeface="Times New Roman" panose="02020603050405020304" pitchFamily="18" charset="0"/>
            </a:endParaRPr>
          </a:p>
          <a:p>
            <a:pPr algn="r" rtl="1"/>
            <a:r>
              <a:rPr lang="he-IL" sz="2400" baseline="30000" dirty="0">
                <a:effectLst/>
                <a:latin typeface="Times New Roman" panose="02020603050405020304" pitchFamily="18" charset="0"/>
                <a:cs typeface="Times New Roman" panose="02020603050405020304" pitchFamily="18" charset="0"/>
              </a:rPr>
              <a:t> 6 </a:t>
            </a:r>
            <a:r>
              <a:rPr lang="he-IL" sz="2400" dirty="0">
                <a:effectLst/>
                <a:latin typeface="Times New Roman" panose="02020603050405020304" pitchFamily="18" charset="0"/>
                <a:cs typeface="Times New Roman" panose="02020603050405020304" pitchFamily="18" charset="0"/>
              </a:rPr>
              <a:t>וַיָּ֣עָף אֵלַ֗י אֶחָד֙ </a:t>
            </a:r>
            <a:r>
              <a:rPr lang="he-IL" sz="2400" dirty="0" err="1">
                <a:effectLst/>
                <a:latin typeface="Times New Roman" panose="02020603050405020304" pitchFamily="18" charset="0"/>
                <a:cs typeface="Times New Roman" panose="02020603050405020304" pitchFamily="18" charset="0"/>
              </a:rPr>
              <a:t>מִן־הַשְּׂרָפִ֔ים</a:t>
            </a:r>
            <a:r>
              <a:rPr lang="he-IL" sz="2400" dirty="0">
                <a:effectLst/>
                <a:latin typeface="Times New Roman" panose="02020603050405020304" pitchFamily="18" charset="0"/>
                <a:cs typeface="Times New Roman" panose="02020603050405020304" pitchFamily="18" charset="0"/>
              </a:rPr>
              <a:t> וּבְיָד֖וֹ רִצְפָּ֑ה </a:t>
            </a:r>
            <a:r>
              <a:rPr lang="he-IL" sz="2400" dirty="0" err="1">
                <a:effectLst/>
                <a:latin typeface="Times New Roman" panose="02020603050405020304" pitchFamily="18" charset="0"/>
                <a:cs typeface="Times New Roman" panose="02020603050405020304" pitchFamily="18" charset="0"/>
              </a:rPr>
              <a:t>בְּמֶ֙לְקַחַ֔יִם</a:t>
            </a:r>
            <a:r>
              <a:rPr lang="he-IL" sz="2400" dirty="0">
                <a:effectLst/>
                <a:latin typeface="Times New Roman" panose="02020603050405020304" pitchFamily="18" charset="0"/>
                <a:cs typeface="Times New Roman" panose="02020603050405020304" pitchFamily="18" charset="0"/>
              </a:rPr>
              <a:t> לָקַ֖ח מֵעַ֥ל הַמִּזְבֵּֽחַ׃</a:t>
            </a:r>
            <a:endParaRPr lang="ru-RU" sz="2400" dirty="0">
              <a:effectLst/>
              <a:latin typeface="Times New Roman" panose="02020603050405020304" pitchFamily="18" charset="0"/>
              <a:cs typeface="Times New Roman" panose="02020603050405020304" pitchFamily="18" charset="0"/>
            </a:endParaRPr>
          </a:p>
          <a:p>
            <a:pPr rtl="1"/>
            <a:r>
              <a:rPr lang="ru-RU" sz="2400" dirty="0">
                <a:effectLst/>
                <a:latin typeface="Times New Roman" panose="02020603050405020304" pitchFamily="18" charset="0"/>
                <a:cs typeface="Times New Roman" panose="02020603050405020304" pitchFamily="18" charset="0"/>
              </a:rPr>
              <a:t>В год смерти царя </a:t>
            </a:r>
            <a:r>
              <a:rPr lang="ru-RU" sz="2400" dirty="0" err="1">
                <a:effectLst/>
                <a:latin typeface="Times New Roman" panose="02020603050405020304" pitchFamily="18" charset="0"/>
                <a:cs typeface="Times New Roman" panose="02020603050405020304" pitchFamily="18" charset="0"/>
              </a:rPr>
              <a:t>Озии</a:t>
            </a:r>
            <a:r>
              <a:rPr lang="ru-RU" sz="2400" dirty="0">
                <a:effectLst/>
                <a:latin typeface="Times New Roman" panose="02020603050405020304" pitchFamily="18" charset="0"/>
                <a:cs typeface="Times New Roman" panose="02020603050405020304" pitchFamily="18" charset="0"/>
              </a:rPr>
              <a:t> я видел Господа — Он сидел </a:t>
            </a:r>
            <a:r>
              <a:rPr lang="ru-RU" sz="2400" dirty="0">
                <a:effectLst/>
                <a:highlight>
                  <a:srgbClr val="FFFF00"/>
                </a:highlight>
                <a:latin typeface="Times New Roman" panose="02020603050405020304" pitchFamily="18" charset="0"/>
                <a:cs typeface="Times New Roman" panose="02020603050405020304" pitchFamily="18" charset="0"/>
              </a:rPr>
              <a:t>на высоком, вознесенном троне</a:t>
            </a:r>
            <a:r>
              <a:rPr lang="ru-RU" sz="2400" dirty="0">
                <a:effectLst/>
                <a:latin typeface="Times New Roman" panose="02020603050405020304" pitchFamily="18" charset="0"/>
                <a:cs typeface="Times New Roman" panose="02020603050405020304" pitchFamily="18" charset="0"/>
              </a:rPr>
              <a:t>. Края Его ризы распростерлись по всему храму.</a:t>
            </a:r>
          </a:p>
          <a:p>
            <a:r>
              <a:rPr lang="ru-RU" sz="2400" dirty="0">
                <a:effectLst/>
                <a:latin typeface="Times New Roman" panose="02020603050405020304" pitchFamily="18" charset="0"/>
                <a:cs typeface="Times New Roman" panose="02020603050405020304" pitchFamily="18" charset="0"/>
              </a:rPr>
              <a:t> </a:t>
            </a:r>
            <a:r>
              <a:rPr lang="ru-RU" sz="2400" baseline="30000" dirty="0">
                <a:effectLst/>
                <a:latin typeface="Times New Roman" panose="02020603050405020304" pitchFamily="18" charset="0"/>
                <a:cs typeface="Times New Roman" panose="02020603050405020304" pitchFamily="18" charset="0"/>
              </a:rPr>
              <a:t>2</a:t>
            </a:r>
            <a:r>
              <a:rPr lang="ru-RU" sz="2400" dirty="0">
                <a:effectLst/>
                <a:latin typeface="Times New Roman" panose="02020603050405020304" pitchFamily="18" charset="0"/>
                <a:cs typeface="Times New Roman" panose="02020603050405020304" pitchFamily="18" charset="0"/>
              </a:rPr>
              <a:t> Находились </a:t>
            </a:r>
            <a:r>
              <a:rPr lang="ru-RU" sz="2400" dirty="0">
                <a:effectLst/>
                <a:highlight>
                  <a:srgbClr val="FFFF00"/>
                </a:highlight>
                <a:latin typeface="Times New Roman" panose="02020603050405020304" pitchFamily="18" charset="0"/>
                <a:cs typeface="Times New Roman" panose="02020603050405020304" pitchFamily="18" charset="0"/>
              </a:rPr>
              <a:t>над Ним </a:t>
            </a:r>
            <a:r>
              <a:rPr lang="ru-RU" sz="2400" dirty="0" err="1">
                <a:effectLst/>
                <a:latin typeface="Times New Roman" panose="02020603050405020304" pitchFamily="18" charset="0"/>
                <a:cs typeface="Times New Roman" panose="02020603050405020304" pitchFamily="18" charset="0"/>
              </a:rPr>
              <a:t>сарафы</a:t>
            </a:r>
            <a:r>
              <a:rPr lang="ru-RU" sz="2400" dirty="0">
                <a:effectLst/>
                <a:latin typeface="Times New Roman" panose="02020603050405020304" pitchFamily="18" charset="0"/>
                <a:cs typeface="Times New Roman" panose="02020603050405020304" pitchFamily="18" charset="0"/>
              </a:rPr>
              <a:t>, у которых было по шесть крыльев: двумя каждый прикрывал </a:t>
            </a:r>
            <a:r>
              <a:rPr lang="ru-RU" sz="2400" dirty="0">
                <a:effectLst/>
                <a:highlight>
                  <a:srgbClr val="FFFF00"/>
                </a:highlight>
                <a:latin typeface="Times New Roman" panose="02020603050405020304" pitchFamily="18" charset="0"/>
                <a:cs typeface="Times New Roman" panose="02020603050405020304" pitchFamily="18" charset="0"/>
              </a:rPr>
              <a:t>свое лицо</a:t>
            </a:r>
            <a:r>
              <a:rPr lang="ru-RU" sz="2400" dirty="0">
                <a:effectLst/>
                <a:latin typeface="Times New Roman" panose="02020603050405020304" pitchFamily="18" charset="0"/>
                <a:cs typeface="Times New Roman" panose="02020603050405020304" pitchFamily="18" charset="0"/>
              </a:rPr>
              <a:t>, двумя— </a:t>
            </a:r>
            <a:r>
              <a:rPr lang="ru-RU" sz="2400" dirty="0">
                <a:effectLst/>
                <a:highlight>
                  <a:srgbClr val="FFFF00"/>
                </a:highlight>
                <a:latin typeface="Times New Roman" panose="02020603050405020304" pitchFamily="18" charset="0"/>
                <a:cs typeface="Times New Roman" panose="02020603050405020304" pitchFamily="18" charset="0"/>
              </a:rPr>
              <a:t>ноги</a:t>
            </a:r>
            <a:r>
              <a:rPr lang="ru-RU" sz="2400" dirty="0">
                <a:effectLst/>
                <a:latin typeface="Times New Roman" panose="02020603050405020304" pitchFamily="18" charset="0"/>
                <a:cs typeface="Times New Roman" panose="02020603050405020304" pitchFamily="18" charset="0"/>
              </a:rPr>
              <a:t>, а на двух крыльях летал.</a:t>
            </a:r>
          </a:p>
          <a:p>
            <a:r>
              <a:rPr lang="ru-RU" sz="2400" dirty="0">
                <a:effectLst/>
                <a:latin typeface="Times New Roman" panose="02020603050405020304" pitchFamily="18" charset="0"/>
                <a:cs typeface="Times New Roman" panose="02020603050405020304" pitchFamily="18" charset="0"/>
              </a:rPr>
              <a:t> </a:t>
            </a:r>
            <a:r>
              <a:rPr lang="ru-RU" sz="2400" baseline="30000" dirty="0">
                <a:effectLst/>
                <a:latin typeface="Times New Roman" panose="02020603050405020304" pitchFamily="18" charset="0"/>
                <a:cs typeface="Times New Roman" panose="02020603050405020304" pitchFamily="18" charset="0"/>
              </a:rPr>
              <a:t>3</a:t>
            </a:r>
            <a:r>
              <a:rPr lang="ru-RU" sz="2400" dirty="0">
                <a:effectLst/>
                <a:latin typeface="Times New Roman" panose="02020603050405020304" pitchFamily="18" charset="0"/>
                <a:cs typeface="Times New Roman" panose="02020603050405020304" pitchFamily="18" charset="0"/>
              </a:rPr>
              <a:t> И взывали они друг к другу:— Свят, свят, свят Господь Воинств! Вся земля полна славы Его!</a:t>
            </a:r>
            <a:endParaRPr lang="ru-RU" sz="2400" dirty="0">
              <a:latin typeface="Times New Roman" panose="02020603050405020304" pitchFamily="18" charset="0"/>
              <a:cs typeface="Times New Roman" panose="02020603050405020304" pitchFamily="18" charset="0"/>
            </a:endParaRPr>
          </a:p>
          <a:p>
            <a:r>
              <a:rPr lang="ru-RU" sz="2400" baseline="30000" dirty="0">
                <a:effectLst/>
                <a:latin typeface="Times New Roman" panose="02020603050405020304" pitchFamily="18" charset="0"/>
                <a:cs typeface="Times New Roman" panose="02020603050405020304" pitchFamily="18" charset="0"/>
              </a:rPr>
              <a:t>4</a:t>
            </a:r>
            <a:r>
              <a:rPr lang="ru-RU" sz="2400" dirty="0">
                <a:effectLst/>
                <a:latin typeface="Times New Roman" panose="02020603050405020304" pitchFamily="18" charset="0"/>
                <a:cs typeface="Times New Roman" panose="02020603050405020304" pitchFamily="18" charset="0"/>
              </a:rPr>
              <a:t> От их голоса сотрясались основания врат. Храм был полон дыма.</a:t>
            </a:r>
          </a:p>
          <a:p>
            <a:r>
              <a:rPr lang="ru-RU" sz="2400" dirty="0">
                <a:effectLst/>
                <a:latin typeface="Times New Roman" panose="02020603050405020304" pitchFamily="18" charset="0"/>
                <a:cs typeface="Times New Roman" panose="02020603050405020304" pitchFamily="18" charset="0"/>
              </a:rPr>
              <a:t>… </a:t>
            </a:r>
            <a:r>
              <a:rPr lang="ru-RU" sz="2400" baseline="30000" dirty="0">
                <a:effectLst/>
                <a:latin typeface="Times New Roman" panose="02020603050405020304" pitchFamily="18" charset="0"/>
                <a:cs typeface="Times New Roman" panose="02020603050405020304" pitchFamily="18" charset="0"/>
              </a:rPr>
              <a:t>6</a:t>
            </a:r>
            <a:r>
              <a:rPr lang="ru-RU" sz="2400" dirty="0">
                <a:effectLst/>
                <a:latin typeface="Times New Roman" panose="02020603050405020304" pitchFamily="18" charset="0"/>
                <a:cs typeface="Times New Roman" panose="02020603050405020304" pitchFamily="18" charset="0"/>
              </a:rPr>
              <a:t> Один из серафимов </a:t>
            </a:r>
            <a:r>
              <a:rPr lang="ru-RU" sz="2400" dirty="0">
                <a:effectLst/>
                <a:highlight>
                  <a:srgbClr val="FFFF00"/>
                </a:highlight>
                <a:latin typeface="Times New Roman" panose="02020603050405020304" pitchFamily="18" charset="0"/>
                <a:cs typeface="Times New Roman" panose="02020603050405020304" pitchFamily="18" charset="0"/>
              </a:rPr>
              <a:t>подлетел</a:t>
            </a:r>
            <a:r>
              <a:rPr lang="ru-RU" sz="2400" dirty="0">
                <a:effectLst/>
                <a:latin typeface="Times New Roman" panose="02020603050405020304" pitchFamily="18" charset="0"/>
                <a:cs typeface="Times New Roman" panose="02020603050405020304" pitchFamily="18" charset="0"/>
              </a:rPr>
              <a:t> ко мне, держа щипцами горящий уголь— он взял его с жертвенника.</a:t>
            </a:r>
          </a:p>
        </p:txBody>
      </p:sp>
    </p:spTree>
    <p:extLst>
      <p:ext uri="{BB962C8B-B14F-4D97-AF65-F5344CB8AC3E}">
        <p14:creationId xmlns:p14="http://schemas.microsoft.com/office/powerpoint/2010/main" val="263463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3800D9-A9AE-DA2E-FF18-63CD7C948525}"/>
              </a:ext>
            </a:extLst>
          </p:cNvPr>
          <p:cNvSpPr txBox="1"/>
          <p:nvPr/>
        </p:nvSpPr>
        <p:spPr>
          <a:xfrm>
            <a:off x="1605516" y="1105786"/>
            <a:ext cx="184731" cy="369332"/>
          </a:xfrm>
          <a:prstGeom prst="rect">
            <a:avLst/>
          </a:prstGeom>
          <a:noFill/>
        </p:spPr>
        <p:txBody>
          <a:bodyPr wrap="none" rtlCol="0">
            <a:spAutoFit/>
          </a:bodyPr>
          <a:lstStyle/>
          <a:p>
            <a:endParaRPr lang="en-RU" dirty="0"/>
          </a:p>
        </p:txBody>
      </p:sp>
      <p:sp>
        <p:nvSpPr>
          <p:cNvPr id="4" name="TextBox 3">
            <a:extLst>
              <a:ext uri="{FF2B5EF4-FFF2-40B4-BE49-F238E27FC236}">
                <a16:creationId xmlns:a16="http://schemas.microsoft.com/office/drawing/2014/main" id="{13415E92-DB0E-5FA4-F519-758375AAE890}"/>
              </a:ext>
            </a:extLst>
          </p:cNvPr>
          <p:cNvSpPr txBox="1"/>
          <p:nvPr/>
        </p:nvSpPr>
        <p:spPr>
          <a:xfrm>
            <a:off x="1265273" y="265816"/>
            <a:ext cx="10005239" cy="3970318"/>
          </a:xfrm>
          <a:prstGeom prst="rect">
            <a:avLst/>
          </a:prstGeom>
          <a:noFill/>
        </p:spPr>
        <p:txBody>
          <a:bodyPr wrap="square">
            <a:spAutoFit/>
          </a:bodyPr>
          <a:lstStyle/>
          <a:p>
            <a:pPr rtl="1"/>
            <a:r>
              <a:rPr lang="ru-RU" sz="2800" dirty="0">
                <a:latin typeface="Times New Roman" panose="02020603050405020304" pitchFamily="18" charset="0"/>
                <a:cs typeface="Times New Roman" panose="02020603050405020304" pitchFamily="18" charset="0"/>
              </a:rPr>
              <a:t>Херувимы в Библии</a:t>
            </a:r>
          </a:p>
          <a:p>
            <a:pPr rtl="1"/>
            <a:endParaRPr lang="ru-RU" sz="2800" dirty="0">
              <a:latin typeface="Times New Roman" panose="02020603050405020304" pitchFamily="18" charset="0"/>
              <a:cs typeface="Times New Roman" panose="02020603050405020304" pitchFamily="18" charset="0"/>
            </a:endParaRPr>
          </a:p>
          <a:p>
            <a:pPr rtl="1"/>
            <a:r>
              <a:rPr lang="ru-RU" sz="2800" dirty="0">
                <a:latin typeface="Times New Roman" panose="02020603050405020304" pitchFamily="18" charset="0"/>
                <a:cs typeface="Times New Roman" panose="02020603050405020304" pitchFamily="18" charset="0"/>
              </a:rPr>
              <a:t>1. охраняют вход в Эдем (Быт 3:24)</a:t>
            </a:r>
          </a:p>
          <a:p>
            <a:pPr rtl="1"/>
            <a:r>
              <a:rPr lang="ru-RU" sz="2800" dirty="0">
                <a:latin typeface="Times New Roman" panose="02020603050405020304" pitchFamily="18" charset="0"/>
                <a:cs typeface="Times New Roman" panose="02020603050405020304" pitchFamily="18" charset="0"/>
              </a:rPr>
              <a:t>2. Бог сидит на них как на троне или летает на них по небу</a:t>
            </a:r>
          </a:p>
          <a:p>
            <a:pPr rtl="1"/>
            <a:r>
              <a:rPr lang="el-GR" sz="2800" b="0" i="0" dirty="0" err="1">
                <a:solidFill>
                  <a:srgbClr val="222222"/>
                </a:solidFill>
                <a:effectLst/>
                <a:latin typeface="Times New Roman" panose="02020603050405020304" pitchFamily="18" charset="0"/>
                <a:cs typeface="Times New Roman" panose="02020603050405020304" pitchFamily="18" charset="0"/>
              </a:rPr>
              <a:t>ὁ</a:t>
            </a:r>
            <a:r>
              <a:rPr lang="el-GR" sz="2800" b="0" i="0" dirty="0">
                <a:solidFill>
                  <a:srgbClr val="222222"/>
                </a:solidFill>
                <a:effectLst/>
                <a:latin typeface="Times New Roman" panose="02020603050405020304" pitchFamily="18" charset="0"/>
                <a:cs typeface="Times New Roman" panose="02020603050405020304" pitchFamily="18" charset="0"/>
              </a:rPr>
              <a:t> </a:t>
            </a:r>
            <a:r>
              <a:rPr lang="el-GR" sz="2800" b="0" i="0" dirty="0" err="1">
                <a:solidFill>
                  <a:srgbClr val="222222"/>
                </a:solidFill>
                <a:effectLst/>
                <a:latin typeface="Times New Roman" panose="02020603050405020304" pitchFamily="18" charset="0"/>
                <a:cs typeface="Times New Roman" panose="02020603050405020304" pitchFamily="18" charset="0"/>
              </a:rPr>
              <a:t>καθήμενος</a:t>
            </a:r>
            <a:r>
              <a:rPr lang="el-GR" sz="2800" b="0" i="0" dirty="0">
                <a:solidFill>
                  <a:srgbClr val="222222"/>
                </a:solidFill>
                <a:effectLst/>
                <a:latin typeface="Times New Roman" panose="02020603050405020304" pitchFamily="18" charset="0"/>
                <a:cs typeface="Times New Roman" panose="02020603050405020304" pitchFamily="18" charset="0"/>
              </a:rPr>
              <a:t> </a:t>
            </a:r>
            <a:r>
              <a:rPr lang="el-GR" sz="2800" b="0" i="0" dirty="0" err="1">
                <a:solidFill>
                  <a:srgbClr val="222222"/>
                </a:solidFill>
                <a:effectLst/>
                <a:latin typeface="Times New Roman" panose="02020603050405020304" pitchFamily="18" charset="0"/>
                <a:cs typeface="Times New Roman" panose="02020603050405020304" pitchFamily="18" charset="0"/>
              </a:rPr>
              <a:t>ἐπὶ</a:t>
            </a:r>
            <a:r>
              <a:rPr lang="el-GR" sz="2800" b="0" i="0" dirty="0">
                <a:solidFill>
                  <a:srgbClr val="222222"/>
                </a:solidFill>
                <a:effectLst/>
                <a:latin typeface="Times New Roman" panose="02020603050405020304" pitchFamily="18" charset="0"/>
                <a:cs typeface="Times New Roman" panose="02020603050405020304" pitchFamily="18" charset="0"/>
              </a:rPr>
              <a:t> </a:t>
            </a:r>
            <a:r>
              <a:rPr lang="el-GR" sz="2800" b="0" i="0" dirty="0" err="1">
                <a:solidFill>
                  <a:srgbClr val="222222"/>
                </a:solidFill>
                <a:effectLst/>
                <a:latin typeface="Times New Roman" panose="02020603050405020304" pitchFamily="18" charset="0"/>
                <a:cs typeface="Times New Roman" panose="02020603050405020304" pitchFamily="18" charset="0"/>
              </a:rPr>
              <a:t>τῶν</a:t>
            </a:r>
            <a:r>
              <a:rPr lang="el-GR" sz="2800" b="0" i="0" dirty="0">
                <a:solidFill>
                  <a:srgbClr val="222222"/>
                </a:solidFill>
                <a:effectLst/>
                <a:latin typeface="Times New Roman" panose="02020603050405020304" pitchFamily="18" charset="0"/>
                <a:cs typeface="Times New Roman" panose="02020603050405020304" pitchFamily="18" charset="0"/>
              </a:rPr>
              <a:t> </a:t>
            </a:r>
            <a:r>
              <a:rPr lang="el-GR" sz="2800" b="0" i="0" dirty="0" err="1">
                <a:solidFill>
                  <a:srgbClr val="222222"/>
                </a:solidFill>
                <a:effectLst/>
                <a:latin typeface="Times New Roman" panose="02020603050405020304" pitchFamily="18" charset="0"/>
                <a:cs typeface="Times New Roman" panose="02020603050405020304" pitchFamily="18" charset="0"/>
              </a:rPr>
              <a:t>χερουβιν</a:t>
            </a:r>
            <a:endParaRPr lang="ru-RU" sz="2800" dirty="0">
              <a:latin typeface="Times New Roman" panose="02020603050405020304" pitchFamily="18" charset="0"/>
              <a:cs typeface="Times New Roman" panose="02020603050405020304" pitchFamily="18" charset="0"/>
            </a:endParaRPr>
          </a:p>
          <a:p>
            <a:pPr rtl="1"/>
            <a:r>
              <a:rPr lang="he-IL" sz="2800" b="0" i="0" dirty="0">
                <a:solidFill>
                  <a:srgbClr val="222222"/>
                </a:solidFill>
                <a:effectLst/>
                <a:latin typeface="Times New Roman" panose="02020603050405020304" pitchFamily="18" charset="0"/>
                <a:cs typeface="Times New Roman" panose="02020603050405020304" pitchFamily="18" charset="0"/>
              </a:rPr>
              <a:t>יֹשֵׁב הַכְּרוּבִים </a:t>
            </a:r>
            <a:endParaRPr lang="ru-RU" sz="2800" dirty="0">
              <a:latin typeface="Times New Roman" panose="02020603050405020304" pitchFamily="18" charset="0"/>
              <a:cs typeface="Times New Roman" panose="02020603050405020304" pitchFamily="18" charset="0"/>
            </a:endParaRPr>
          </a:p>
          <a:p>
            <a:pPr rtl="1"/>
            <a:r>
              <a:rPr lang="ru-RU" sz="2800" dirty="0">
                <a:latin typeface="Times New Roman" panose="02020603050405020304" pitchFamily="18" charset="0"/>
                <a:cs typeface="Times New Roman" panose="02020603050405020304" pitchFamily="18" charset="0"/>
              </a:rPr>
              <a:t>3. Два херувима на крышке ковчега Завета, хранящемся в Храме. Бог пребывает в пространстве между ними (</a:t>
            </a:r>
            <a:r>
              <a:rPr lang="ru-RU" sz="2800" dirty="0" err="1">
                <a:latin typeface="Times New Roman" panose="02020603050405020304" pitchFamily="18" charset="0"/>
                <a:cs typeface="Times New Roman" panose="02020603050405020304" pitchFamily="18" charset="0"/>
              </a:rPr>
              <a:t>Исх</a:t>
            </a:r>
            <a:r>
              <a:rPr lang="ru-RU" sz="2800" dirty="0">
                <a:latin typeface="Times New Roman" panose="02020603050405020304" pitchFamily="18" charset="0"/>
                <a:cs typeface="Times New Roman" panose="02020603050405020304" pitchFamily="18" charset="0"/>
              </a:rPr>
              <a:t> 25-26)</a:t>
            </a:r>
            <a:endParaRPr lang="en-GB" sz="2800" dirty="0">
              <a:latin typeface="Times New Roman" panose="02020603050405020304" pitchFamily="18" charset="0"/>
              <a:cs typeface="Times New Roman" panose="02020603050405020304" pitchFamily="18" charset="0"/>
            </a:endParaRPr>
          </a:p>
          <a:p>
            <a:pPr rtl="1"/>
            <a:r>
              <a:rPr lang="en-GB" sz="2800" dirty="0">
                <a:latin typeface="Times New Roman" panose="02020603050405020304" pitchFamily="18" charset="0"/>
                <a:cs typeface="Times New Roman" panose="02020603050405020304" pitchFamily="18" charset="0"/>
              </a:rPr>
              <a:t>4. </a:t>
            </a:r>
            <a:r>
              <a:rPr lang="ru-RU" sz="2800" dirty="0">
                <a:latin typeface="Times New Roman" panose="02020603050405020304" pitchFamily="18" charset="0"/>
                <a:cs typeface="Times New Roman" panose="02020603050405020304" pitchFamily="18" charset="0"/>
              </a:rPr>
              <a:t>Херувимы в видении </a:t>
            </a:r>
            <a:r>
              <a:rPr lang="ru-RU" sz="2800" dirty="0" err="1">
                <a:latin typeface="Times New Roman" panose="02020603050405020304" pitchFamily="18" charset="0"/>
                <a:cs typeface="Times New Roman" panose="02020603050405020304" pitchFamily="18" charset="0"/>
              </a:rPr>
              <a:t>Иезекииля</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22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CB14A-0311-4793-4712-F47C0C646C00}"/>
              </a:ext>
            </a:extLst>
          </p:cNvPr>
          <p:cNvPicPr>
            <a:picLocks noChangeAspect="1"/>
          </p:cNvPicPr>
          <p:nvPr/>
        </p:nvPicPr>
        <p:blipFill>
          <a:blip r:embed="rId2"/>
          <a:stretch>
            <a:fillRect/>
          </a:stretch>
        </p:blipFill>
        <p:spPr>
          <a:xfrm>
            <a:off x="936558" y="956442"/>
            <a:ext cx="4507802" cy="5489792"/>
          </a:xfrm>
          <a:prstGeom prst="rect">
            <a:avLst/>
          </a:prstGeom>
        </p:spPr>
      </p:pic>
      <p:sp>
        <p:nvSpPr>
          <p:cNvPr id="3" name="TextBox 2">
            <a:extLst>
              <a:ext uri="{FF2B5EF4-FFF2-40B4-BE49-F238E27FC236}">
                <a16:creationId xmlns:a16="http://schemas.microsoft.com/office/drawing/2014/main" id="{7FA362A3-608E-9723-A6C4-00DE79389B68}"/>
              </a:ext>
            </a:extLst>
          </p:cNvPr>
          <p:cNvSpPr txBox="1"/>
          <p:nvPr/>
        </p:nvSpPr>
        <p:spPr>
          <a:xfrm>
            <a:off x="8671034" y="3783724"/>
            <a:ext cx="184731" cy="369332"/>
          </a:xfrm>
          <a:prstGeom prst="rect">
            <a:avLst/>
          </a:prstGeom>
          <a:noFill/>
        </p:spPr>
        <p:txBody>
          <a:bodyPr wrap="none" rtlCol="0">
            <a:spAutoFit/>
          </a:bodyPr>
          <a:lstStyle/>
          <a:p>
            <a:endParaRPr lang="en-RU" dirty="0"/>
          </a:p>
        </p:txBody>
      </p:sp>
      <p:sp>
        <p:nvSpPr>
          <p:cNvPr id="4" name="TextBox 3">
            <a:extLst>
              <a:ext uri="{FF2B5EF4-FFF2-40B4-BE49-F238E27FC236}">
                <a16:creationId xmlns:a16="http://schemas.microsoft.com/office/drawing/2014/main" id="{B5F69D89-B5D5-6A0D-8F65-B8D6E6AA0F33}"/>
              </a:ext>
            </a:extLst>
          </p:cNvPr>
          <p:cNvSpPr txBox="1"/>
          <p:nvPr/>
        </p:nvSpPr>
        <p:spPr>
          <a:xfrm>
            <a:off x="5444360" y="1229709"/>
            <a:ext cx="5349764" cy="646331"/>
          </a:xfrm>
          <a:prstGeom prst="rect">
            <a:avLst/>
          </a:prstGeom>
          <a:noFill/>
        </p:spPr>
        <p:txBody>
          <a:bodyPr wrap="square" rtlCol="0">
            <a:spAutoFit/>
          </a:bodyPr>
          <a:lstStyle/>
          <a:p>
            <a:r>
              <a:rPr lang="en-GB" dirty="0">
                <a:effectLst/>
                <a:latin typeface="Times New Roman" panose="02020603050405020304" pitchFamily="18" charset="0"/>
                <a:cs typeface="Times New Roman" panose="02020603050405020304" pitchFamily="18" charset="0"/>
              </a:rPr>
              <a:t>Albright, William F. “What Were the Cherubim?” </a:t>
            </a:r>
            <a:r>
              <a:rPr lang="en-GB" i="1" dirty="0">
                <a:effectLst/>
                <a:latin typeface="Times New Roman" panose="02020603050405020304" pitchFamily="18" charset="0"/>
                <a:cs typeface="Times New Roman" panose="02020603050405020304" pitchFamily="18" charset="0"/>
              </a:rPr>
              <a:t>The Biblical Archaeologist</a:t>
            </a:r>
            <a:r>
              <a:rPr lang="en-GB" dirty="0">
                <a:effectLst/>
                <a:latin typeface="Times New Roman" panose="02020603050405020304" pitchFamily="18" charset="0"/>
                <a:cs typeface="Times New Roman" panose="02020603050405020304" pitchFamily="18" charset="0"/>
              </a:rPr>
              <a:t> 1, no. 1 (February 1938): 1–3. </a:t>
            </a:r>
            <a:endParaRPr lang="en-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81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2FF8C2D-D695-5329-665E-6AEE2CCACC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sp>
        <p:nvSpPr>
          <p:cNvPr id="4" name="AutoShape 4">
            <a:extLst>
              <a:ext uri="{FF2B5EF4-FFF2-40B4-BE49-F238E27FC236}">
                <a16:creationId xmlns:a16="http://schemas.microsoft.com/office/drawing/2014/main" id="{AB818132-10B6-5410-4A2B-D7A70D391F1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RU"/>
          </a:p>
        </p:txBody>
      </p:sp>
      <p:pic>
        <p:nvPicPr>
          <p:cNvPr id="5" name="Picture 4">
            <a:extLst>
              <a:ext uri="{FF2B5EF4-FFF2-40B4-BE49-F238E27FC236}">
                <a16:creationId xmlns:a16="http://schemas.microsoft.com/office/drawing/2014/main" id="{AD16EA64-C1DD-8639-9A56-338B7EEA4A6B}"/>
              </a:ext>
            </a:extLst>
          </p:cNvPr>
          <p:cNvPicPr>
            <a:picLocks noChangeAspect="1"/>
          </p:cNvPicPr>
          <p:nvPr/>
        </p:nvPicPr>
        <p:blipFill>
          <a:blip r:embed="rId2"/>
          <a:stretch>
            <a:fillRect/>
          </a:stretch>
        </p:blipFill>
        <p:spPr>
          <a:xfrm>
            <a:off x="2209800" y="396804"/>
            <a:ext cx="5151699" cy="4019597"/>
          </a:xfrm>
          <a:prstGeom prst="rect">
            <a:avLst/>
          </a:prstGeom>
        </p:spPr>
      </p:pic>
      <p:pic>
        <p:nvPicPr>
          <p:cNvPr id="7" name="Picture 6">
            <a:extLst>
              <a:ext uri="{FF2B5EF4-FFF2-40B4-BE49-F238E27FC236}">
                <a16:creationId xmlns:a16="http://schemas.microsoft.com/office/drawing/2014/main" id="{6DD13818-D034-E46D-4026-A1A4CE9AEE38}"/>
              </a:ext>
            </a:extLst>
          </p:cNvPr>
          <p:cNvPicPr>
            <a:picLocks noChangeAspect="1"/>
          </p:cNvPicPr>
          <p:nvPr/>
        </p:nvPicPr>
        <p:blipFill>
          <a:blip r:embed="rId3"/>
          <a:stretch>
            <a:fillRect/>
          </a:stretch>
        </p:blipFill>
        <p:spPr>
          <a:xfrm>
            <a:off x="7361499" y="2215443"/>
            <a:ext cx="3309650" cy="4401916"/>
          </a:xfrm>
          <a:prstGeom prst="rect">
            <a:avLst/>
          </a:prstGeom>
        </p:spPr>
      </p:pic>
      <p:pic>
        <p:nvPicPr>
          <p:cNvPr id="8" name="Picture 7">
            <a:extLst>
              <a:ext uri="{FF2B5EF4-FFF2-40B4-BE49-F238E27FC236}">
                <a16:creationId xmlns:a16="http://schemas.microsoft.com/office/drawing/2014/main" id="{FF2201C7-10DB-0824-FB07-E0EBB98E4B8D}"/>
              </a:ext>
            </a:extLst>
          </p:cNvPr>
          <p:cNvPicPr>
            <a:picLocks noChangeAspect="1"/>
          </p:cNvPicPr>
          <p:nvPr/>
        </p:nvPicPr>
        <p:blipFill>
          <a:blip r:embed="rId4"/>
          <a:stretch>
            <a:fillRect/>
          </a:stretch>
        </p:blipFill>
        <p:spPr>
          <a:xfrm>
            <a:off x="304800" y="2514118"/>
            <a:ext cx="5486400" cy="4191000"/>
          </a:xfrm>
          <a:prstGeom prst="rect">
            <a:avLst/>
          </a:prstGeom>
        </p:spPr>
      </p:pic>
    </p:spTree>
    <p:extLst>
      <p:ext uri="{BB962C8B-B14F-4D97-AF65-F5344CB8AC3E}">
        <p14:creationId xmlns:p14="http://schemas.microsoft.com/office/powerpoint/2010/main" val="4059891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1E17D-278D-6C22-2725-24C004ED7FD8}"/>
              </a:ext>
            </a:extLst>
          </p:cNvPr>
          <p:cNvPicPr>
            <a:picLocks noChangeAspect="1"/>
          </p:cNvPicPr>
          <p:nvPr/>
        </p:nvPicPr>
        <p:blipFill>
          <a:blip r:embed="rId2"/>
          <a:stretch>
            <a:fillRect/>
          </a:stretch>
        </p:blipFill>
        <p:spPr>
          <a:xfrm>
            <a:off x="617192" y="0"/>
            <a:ext cx="5478808" cy="6858000"/>
          </a:xfrm>
          <a:prstGeom prst="rect">
            <a:avLst/>
          </a:prstGeom>
        </p:spPr>
      </p:pic>
      <p:pic>
        <p:nvPicPr>
          <p:cNvPr id="2" name="Picture 1">
            <a:extLst>
              <a:ext uri="{FF2B5EF4-FFF2-40B4-BE49-F238E27FC236}">
                <a16:creationId xmlns:a16="http://schemas.microsoft.com/office/drawing/2014/main" id="{D0119838-5443-50D9-29C7-DE1889ED46EE}"/>
              </a:ext>
            </a:extLst>
          </p:cNvPr>
          <p:cNvPicPr>
            <a:picLocks noChangeAspect="1"/>
          </p:cNvPicPr>
          <p:nvPr/>
        </p:nvPicPr>
        <p:blipFill>
          <a:blip r:embed="rId3"/>
          <a:stretch>
            <a:fillRect/>
          </a:stretch>
        </p:blipFill>
        <p:spPr>
          <a:xfrm>
            <a:off x="6468390" y="185195"/>
            <a:ext cx="4606189" cy="6672805"/>
          </a:xfrm>
          <a:prstGeom prst="rect">
            <a:avLst/>
          </a:prstGeom>
        </p:spPr>
      </p:pic>
    </p:spTree>
    <p:extLst>
      <p:ext uri="{BB962C8B-B14F-4D97-AF65-F5344CB8AC3E}">
        <p14:creationId xmlns:p14="http://schemas.microsoft.com/office/powerpoint/2010/main" val="2093355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3AC47-79C8-6915-993C-414259E2FC3F}"/>
              </a:ext>
            </a:extLst>
          </p:cNvPr>
          <p:cNvSpPr txBox="1"/>
          <p:nvPr/>
        </p:nvSpPr>
        <p:spPr>
          <a:xfrm>
            <a:off x="1057619" y="594911"/>
            <a:ext cx="10091451" cy="6370975"/>
          </a:xfrm>
          <a:prstGeom prst="rect">
            <a:avLst/>
          </a:prstGeom>
          <a:noFill/>
        </p:spPr>
        <p:txBody>
          <a:bodyPr wrap="square">
            <a:spAutoFit/>
          </a:bodyPr>
          <a:lstStyle/>
          <a:p>
            <a:r>
              <a:rPr lang="ru-RU" sz="2400" dirty="0">
                <a:effectLst/>
                <a:latin typeface="Times New Roman" panose="02020603050405020304" pitchFamily="18" charset="0"/>
                <a:cs typeface="Times New Roman" panose="02020603050405020304" pitchFamily="18" charset="0"/>
              </a:rPr>
              <a:t>Иса </a:t>
            </a:r>
            <a:r>
              <a:rPr lang="en-GB" sz="2400" dirty="0">
                <a:effectLst/>
                <a:latin typeface="Times New Roman" panose="02020603050405020304" pitchFamily="18" charset="0"/>
                <a:cs typeface="Times New Roman" panose="02020603050405020304" pitchFamily="18" charset="0"/>
              </a:rPr>
              <a:t>6:1-6</a:t>
            </a:r>
            <a:endParaRPr lang="ru-RU" sz="2400" dirty="0">
              <a:effectLst/>
              <a:latin typeface="Times New Roman" panose="02020603050405020304" pitchFamily="18" charset="0"/>
              <a:cs typeface="Times New Roman" panose="02020603050405020304" pitchFamily="18" charset="0"/>
            </a:endParaRPr>
          </a:p>
          <a:p>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ἐγένετο</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ἐνιαυτοῦ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οὗ</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ἀπέθανεν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Οζιας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βασιλεύς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εἶδον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κύριον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καθήμενον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θρόνου</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ὑψηλοῦ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ἐπηρμένου</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πλήρης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οἶκος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τῆς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δόξης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αὐτοῦ</a:t>
            </a:r>
            <a:endParaRPr lang="el-GR" sz="2400" dirty="0">
              <a:effectLst/>
              <a:latin typeface="Times New Roman" panose="02020603050405020304" pitchFamily="18" charset="0"/>
              <a:cs typeface="Times New Roman" panose="02020603050405020304" pitchFamily="18" charset="0"/>
            </a:endParaRPr>
          </a:p>
          <a:p>
            <a:r>
              <a:rPr lang="el-GR" sz="2400" dirty="0">
                <a:effectLst/>
                <a:latin typeface="Times New Roman" panose="02020603050405020304" pitchFamily="18" charset="0"/>
                <a:cs typeface="Times New Roman" panose="02020603050405020304" pitchFamily="18" charset="0"/>
              </a:rPr>
              <a:t> </a:t>
            </a:r>
            <a:r>
              <a:rPr lang="el-GR" sz="2400" baseline="30000" dirty="0">
                <a:effectLst/>
                <a:latin typeface="Times New Roman" panose="02020603050405020304" pitchFamily="18" charset="0"/>
                <a:cs typeface="Times New Roman" panose="02020603050405020304" pitchFamily="18" charset="0"/>
              </a:rPr>
              <a:t>2 </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Σεραφιν</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εἱστήκεισαν</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κύκλῳ</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αὐτοῦ</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ἓξ</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πτέρυγες</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τῷ</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ἑνὶ</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ἓξ</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πτέρυγες</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τῷ</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ἑνί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ταῖς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μὲν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δυσὶν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κατεκάλυπτον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πρόσωπον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ταῖς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δυσὶν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κατεκάλυπτον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τοὺς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πόδας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ταῖς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δυσὶν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ἐπέταντο</a:t>
            </a:r>
            <a:endParaRPr lang="el-GR" sz="2400" dirty="0">
              <a:effectLst/>
              <a:latin typeface="Times New Roman" panose="02020603050405020304" pitchFamily="18" charset="0"/>
              <a:cs typeface="Times New Roman" panose="02020603050405020304" pitchFamily="18" charset="0"/>
            </a:endParaRPr>
          </a:p>
          <a:p>
            <a:r>
              <a:rPr lang="el-GR" sz="2400" dirty="0">
                <a:effectLst/>
                <a:latin typeface="Times New Roman" panose="02020603050405020304" pitchFamily="18" charset="0"/>
                <a:cs typeface="Times New Roman" panose="02020603050405020304" pitchFamily="18" charset="0"/>
              </a:rPr>
              <a:t> </a:t>
            </a:r>
            <a:r>
              <a:rPr lang="el-GR" sz="2400" baseline="30000" dirty="0">
                <a:effectLst/>
                <a:latin typeface="Times New Roman" panose="02020603050405020304" pitchFamily="18" charset="0"/>
                <a:cs typeface="Times New Roman" panose="02020603050405020304" pitchFamily="18" charset="0"/>
              </a:rPr>
              <a:t>3 </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ἐκέκραγον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ἕτερος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πρὸς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ἕτερον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ἔλεγον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ἅγιος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ἅγιος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ἅγιος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κύριος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σαβαωθ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πλήρης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πᾶσα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ἡ</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γῆ</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τῆς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δόξης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αὐτοῦ</a:t>
            </a:r>
            <a:endParaRPr lang="el-GR" sz="2400" dirty="0">
              <a:effectLst/>
              <a:latin typeface="Times New Roman" panose="02020603050405020304" pitchFamily="18" charset="0"/>
              <a:cs typeface="Times New Roman" panose="02020603050405020304" pitchFamily="18" charset="0"/>
            </a:endParaRPr>
          </a:p>
          <a:p>
            <a:r>
              <a:rPr lang="el-GR" sz="2400" dirty="0">
                <a:effectLst/>
                <a:latin typeface="Times New Roman" panose="02020603050405020304" pitchFamily="18" charset="0"/>
                <a:cs typeface="Times New Roman" panose="02020603050405020304" pitchFamily="18" charset="0"/>
              </a:rPr>
              <a:t> </a:t>
            </a:r>
            <a:r>
              <a:rPr lang="el-GR" sz="2400" baseline="30000" dirty="0">
                <a:effectLst/>
                <a:latin typeface="Times New Roman" panose="02020603050405020304" pitchFamily="18" charset="0"/>
                <a:cs typeface="Times New Roman" panose="02020603050405020304" pitchFamily="18" charset="0"/>
              </a:rPr>
              <a:t>4 </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ἐπήρθη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ὑπέρθυρον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ἀπὸ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τῆς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φωνῆς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ἧς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ἐκέκραγον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οἶκος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ἐπλήσθη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καπνοῦ</a:t>
            </a:r>
            <a:endParaRPr lang="el-GR" sz="2400" dirty="0">
              <a:effectLst/>
              <a:latin typeface="Times New Roman" panose="02020603050405020304" pitchFamily="18" charset="0"/>
              <a:cs typeface="Times New Roman" panose="02020603050405020304" pitchFamily="18" charset="0"/>
            </a:endParaRPr>
          </a:p>
          <a:p>
            <a:r>
              <a:rPr lang="el-GR" sz="2400" dirty="0">
                <a:effectLst/>
                <a:latin typeface="Times New Roman" panose="02020603050405020304" pitchFamily="18" charset="0"/>
                <a:cs typeface="Times New Roman" panose="02020603050405020304" pitchFamily="18" charset="0"/>
              </a:rPr>
              <a:t> </a:t>
            </a:r>
            <a:r>
              <a:rPr lang="el-GR" sz="2400" baseline="30000" dirty="0">
                <a:effectLst/>
                <a:latin typeface="Times New Roman" panose="02020603050405020304" pitchFamily="18" charset="0"/>
                <a:cs typeface="Times New Roman" panose="02020603050405020304" pitchFamily="18" charset="0"/>
              </a:rPr>
              <a:t>5 </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εἶπα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τάλας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ὅτι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κατανένυγμαι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ὅτι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ἄνθρωπος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ὢν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ἀκάθαρτα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χείλη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ἔχων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μέσῳ</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λαοῦ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ἀκάθαρτα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χείλη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ἔχοντος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ἐγὼ</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οἰκῶ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βασιλέα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κύριον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σαβαωθ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εἶδον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τοῖς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ὀφθαλμοῖς</a:t>
            </a:r>
            <a:r>
              <a:rPr lang="el-GR" sz="2400" dirty="0">
                <a:effectLst/>
                <a:latin typeface="Times New Roman" panose="02020603050405020304" pitchFamily="18" charset="0"/>
                <a:cs typeface="Times New Roman" panose="02020603050405020304" pitchFamily="18" charset="0"/>
              </a:rPr>
              <a:t> μου</a:t>
            </a:r>
          </a:p>
          <a:p>
            <a:r>
              <a:rPr lang="el-GR" sz="2400" dirty="0">
                <a:effectLst/>
                <a:latin typeface="Times New Roman" panose="02020603050405020304" pitchFamily="18" charset="0"/>
                <a:cs typeface="Times New Roman" panose="02020603050405020304" pitchFamily="18" charset="0"/>
              </a:rPr>
              <a:t> </a:t>
            </a:r>
            <a:r>
              <a:rPr lang="el-GR" sz="2400" baseline="30000" dirty="0">
                <a:effectLst/>
                <a:latin typeface="Times New Roman" panose="02020603050405020304" pitchFamily="18" charset="0"/>
                <a:cs typeface="Times New Roman" panose="02020603050405020304" pitchFamily="18" charset="0"/>
              </a:rPr>
              <a:t>6 </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καὶ</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ἀπεστάλη</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πρός</a:t>
            </a:r>
            <a:r>
              <a:rPr lang="el-GR" sz="2400" dirty="0">
                <a:effectLst/>
                <a:latin typeface="Times New Roman" panose="02020603050405020304" pitchFamily="18" charset="0"/>
                <a:cs typeface="Times New Roman" panose="02020603050405020304" pitchFamily="18" charset="0"/>
              </a:rPr>
              <a:t> με </a:t>
            </a:r>
            <a:r>
              <a:rPr lang="el-GR" sz="2400" dirty="0" err="1">
                <a:effectLst/>
                <a:latin typeface="Times New Roman" panose="02020603050405020304" pitchFamily="18" charset="0"/>
                <a:cs typeface="Times New Roman" panose="02020603050405020304" pitchFamily="18" charset="0"/>
              </a:rPr>
              <a:t>ἓν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τῶν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σεραφιν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τῇ</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χειρὶ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εἶχεν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ἄνθρακα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ὃν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τῇ</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λαβίδι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ἔλαβεν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ἀπὸ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θυσιαστηρίου</a:t>
            </a:r>
            <a:endParaRPr lang="ru-RU" sz="2400" dirty="0">
              <a:effectLst/>
              <a:latin typeface="Times New Roman" panose="02020603050405020304" pitchFamily="18" charset="0"/>
              <a:cs typeface="Times New Roman" panose="02020603050405020304" pitchFamily="18" charset="0"/>
            </a:endParaRPr>
          </a:p>
          <a:p>
            <a:endParaRPr lang="el-GR"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39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423686" y="1145894"/>
            <a:ext cx="9410218" cy="3939348"/>
          </a:xfrm>
          <a:prstGeom prst="rect">
            <a:avLst/>
          </a:prstGeom>
          <a:noFill/>
        </p:spPr>
        <p:txBody>
          <a:bodyPr wrap="square" rtlCol="0">
            <a:spAutoFit/>
          </a:bodyPr>
          <a:lstStyle/>
          <a:p>
            <a:pPr indent="457200" algn="just">
              <a:lnSpc>
                <a:spcPct val="115000"/>
              </a:lnSpc>
              <a:spcBef>
                <a:spcPts val="1600"/>
              </a:spcBef>
              <a:spcAft>
                <a:spcPts val="400"/>
              </a:spcAft>
            </a:pPr>
            <a:r>
              <a:rPr lang="en-RU" sz="2400" b="1" dirty="0">
                <a:solidFill>
                  <a:srgbClr val="000000"/>
                </a:solidFill>
                <a:effectLst/>
                <a:latin typeface="Times New Roman" panose="02020603050405020304" pitchFamily="18" charset="0"/>
                <a:ea typeface="Arial" panose="020B0604020202020204" pitchFamily="34" charset="0"/>
                <a:cs typeface="+mj-cs"/>
              </a:rPr>
              <a:t>Исайя 6:2</a:t>
            </a:r>
            <a:endParaRPr lang="en-RU" sz="2400" kern="100" dirty="0">
              <a:effectLst/>
              <a:latin typeface="Calibri" panose="020F0502020204030204" pitchFamily="34" charset="0"/>
              <a:ea typeface="Calibri" panose="020F0502020204030204" pitchFamily="34" charset="0"/>
              <a:cs typeface="+mj-cs"/>
            </a:endParaRPr>
          </a:p>
          <a:p>
            <a:pPr indent="457200" algn="just" rtl="1">
              <a:lnSpc>
                <a:spcPct val="115000"/>
              </a:lnSpc>
            </a:pPr>
            <a:r>
              <a:rPr lang="he-IL" sz="2400" kern="100" dirty="0">
                <a:solidFill>
                  <a:srgbClr val="000000"/>
                </a:solidFill>
                <a:effectLst/>
                <a:latin typeface="Calibri" panose="020F0502020204030204" pitchFamily="34" charset="0"/>
                <a:ea typeface="Calibri" panose="020F0502020204030204" pitchFamily="34" charset="0"/>
                <a:cs typeface="+mj-cs"/>
              </a:rPr>
              <a:t>שְׂרָפִים עֹמְדִים מִמַּעַל לוֹ שֵׁשׁ כְּנָפַיִם שֵׁשׁ כְּנָפַיִם לְאֶחָד בִּשְׁתַּיִם יְכַסֶּה פָנָיו וּבִשְׁתַּיִם יְכַסֶּה רַגְלָיו וּבִשְׁתַּיִם יְעוֹפֵף׃</a:t>
            </a:r>
            <a:endParaRPr lang="en-RU" sz="2400" kern="100" dirty="0">
              <a:effectLst/>
              <a:latin typeface="Calibri" panose="020F0502020204030204" pitchFamily="34" charset="0"/>
              <a:ea typeface="Calibri" panose="020F0502020204030204" pitchFamily="34" charset="0"/>
              <a:cs typeface="+mj-cs"/>
            </a:endParaRPr>
          </a:p>
          <a:p>
            <a:pPr indent="457200" algn="just">
              <a:lnSpc>
                <a:spcPct val="115000"/>
              </a:lnSpc>
            </a:pPr>
            <a:r>
              <a:rPr lang="en-RU" sz="2400" kern="100" dirty="0">
                <a:solidFill>
                  <a:srgbClr val="222222"/>
                </a:solidFill>
                <a:effectLst/>
                <a:latin typeface="Times New Roman" panose="02020603050405020304" pitchFamily="18" charset="0"/>
                <a:ea typeface="Calibri" panose="020F0502020204030204" pitchFamily="34" charset="0"/>
                <a:cs typeface="+mj-cs"/>
              </a:rPr>
              <a:t>Серафимы </a:t>
            </a:r>
            <a:r>
              <a:rPr lang="ru-RU" sz="2400" kern="100" dirty="0">
                <a:solidFill>
                  <a:srgbClr val="222222"/>
                </a:solidFill>
                <a:effectLst/>
                <a:latin typeface="Times New Roman" panose="02020603050405020304" pitchFamily="18" charset="0"/>
                <a:ea typeface="Calibri" panose="020F0502020204030204" pitchFamily="34" charset="0"/>
                <a:cs typeface="+mj-cs"/>
              </a:rPr>
              <a:t>с</a:t>
            </a:r>
            <a:r>
              <a:rPr lang="en-RU" sz="2400" kern="100" dirty="0">
                <a:solidFill>
                  <a:srgbClr val="222222"/>
                </a:solidFill>
                <a:effectLst/>
                <a:latin typeface="Times New Roman" panose="02020603050405020304" pitchFamily="18" charset="0"/>
                <a:ea typeface="Calibri" panose="020F0502020204030204" pitchFamily="34" charset="0"/>
                <a:cs typeface="+mj-cs"/>
              </a:rPr>
              <a:t>тояли над Ним; по шесть крыльев у каждого: двумя закрывал</a:t>
            </a:r>
            <a:r>
              <a:rPr lang="ru-RU" sz="2400" kern="100" dirty="0">
                <a:solidFill>
                  <a:srgbClr val="222222"/>
                </a:solidFill>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лицо свое, и двумя закрывал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ноги свои, и двумя летал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a:t>
            </a:r>
            <a:endParaRPr lang="ru-RU" sz="2400" kern="100" dirty="0">
              <a:solidFill>
                <a:srgbClr val="222222"/>
              </a:solidFill>
              <a:effectLst/>
              <a:latin typeface="Times New Roman" panose="02020603050405020304" pitchFamily="18" charset="0"/>
              <a:ea typeface="Calibri" panose="020F0502020204030204" pitchFamily="34" charset="0"/>
              <a:cs typeface="+mj-cs"/>
            </a:endParaRPr>
          </a:p>
          <a:p>
            <a:pPr indent="457200" algn="just">
              <a:lnSpc>
                <a:spcPct val="115000"/>
              </a:lnSpc>
            </a:pPr>
            <a:endParaRPr lang="en-RU" sz="2400" b="1" dirty="0">
              <a:solidFill>
                <a:srgbClr val="434343"/>
              </a:solidFill>
              <a:effectLst/>
              <a:latin typeface="Arial" panose="020B0604020202020204" pitchFamily="34" charset="0"/>
              <a:ea typeface="Arial" panose="020B0604020202020204" pitchFamily="34" charset="0"/>
              <a:cs typeface="+mj-cs"/>
            </a:endParaRPr>
          </a:p>
          <a:p>
            <a:pPr indent="457200" algn="just">
              <a:lnSpc>
                <a:spcPct val="115000"/>
              </a:lnSpc>
            </a:pPr>
            <a:r>
              <a:rPr lang="en-RU" sz="2400" kern="100" dirty="0">
                <a:solidFill>
                  <a:srgbClr val="000000"/>
                </a:solidFill>
                <a:effectLst/>
                <a:latin typeface="Times New Roman" panose="02020603050405020304" pitchFamily="18" charset="0"/>
                <a:ea typeface="Calibri" panose="020F0502020204030204" pitchFamily="34" charset="0"/>
                <a:cs typeface="+mj-cs"/>
              </a:rPr>
              <a:t>καὶ </a:t>
            </a:r>
            <a:r>
              <a:rPr lang="en-RU" sz="2400" kern="100" dirty="0">
                <a:solidFill>
                  <a:srgbClr val="000000"/>
                </a:solidFill>
                <a:effectLst/>
                <a:highlight>
                  <a:srgbClr val="FFFF00"/>
                </a:highlight>
                <a:latin typeface="Times New Roman" panose="02020603050405020304" pitchFamily="18" charset="0"/>
                <a:ea typeface="Calibri" panose="020F0502020204030204" pitchFamily="34" charset="0"/>
                <a:cs typeface="+mj-cs"/>
              </a:rPr>
              <a:t>σεραφιν</a:t>
            </a:r>
            <a:r>
              <a:rPr lang="en-RU" sz="2400" kern="100" dirty="0">
                <a:solidFill>
                  <a:srgbClr val="000000"/>
                </a:solidFill>
                <a:effectLst/>
                <a:latin typeface="Times New Roman" panose="02020603050405020304" pitchFamily="18" charset="0"/>
                <a:ea typeface="Calibri" panose="020F0502020204030204" pitchFamily="34" charset="0"/>
                <a:cs typeface="+mj-cs"/>
              </a:rPr>
              <a:t> εἱστήκεισαν </a:t>
            </a:r>
            <a:r>
              <a:rPr lang="en-RU" sz="2400" kern="100" dirty="0">
                <a:solidFill>
                  <a:srgbClr val="000000"/>
                </a:solidFill>
                <a:effectLst/>
                <a:highlight>
                  <a:srgbClr val="FFFF00"/>
                </a:highlight>
                <a:latin typeface="Times New Roman" panose="02020603050405020304" pitchFamily="18" charset="0"/>
                <a:ea typeface="Calibri" panose="020F0502020204030204" pitchFamily="34" charset="0"/>
                <a:cs typeface="+mj-cs"/>
              </a:rPr>
              <a:t>κύκλῳ αὐτοῦ</a:t>
            </a:r>
            <a:r>
              <a:rPr lang="en-RU" sz="2400" kern="100" dirty="0">
                <a:solidFill>
                  <a:srgbClr val="000000"/>
                </a:solidFill>
                <a:effectLst/>
                <a:latin typeface="Times New Roman" panose="02020603050405020304" pitchFamily="18" charset="0"/>
                <a:ea typeface="Calibri" panose="020F0502020204030204" pitchFamily="34" charset="0"/>
                <a:cs typeface="+mj-cs"/>
              </a:rPr>
              <a:t>, ἓξ πτέρυγες </a:t>
            </a:r>
            <a:r>
              <a:rPr lang="en-RU" sz="2400" kern="100" dirty="0">
                <a:solidFill>
                  <a:srgbClr val="000000"/>
                </a:solidFill>
                <a:effectLst/>
                <a:highlight>
                  <a:srgbClr val="FFFF00"/>
                </a:highlight>
                <a:latin typeface="Times New Roman" panose="02020603050405020304" pitchFamily="18" charset="0"/>
                <a:ea typeface="Calibri" panose="020F0502020204030204" pitchFamily="34" charset="0"/>
                <a:cs typeface="+mj-cs"/>
              </a:rPr>
              <a:t>τῷ ἑνὶ </a:t>
            </a:r>
            <a:r>
              <a:rPr lang="en-RU" sz="2400" kern="100" dirty="0">
                <a:solidFill>
                  <a:srgbClr val="000000"/>
                </a:solidFill>
                <a:effectLst/>
                <a:latin typeface="Times New Roman" panose="02020603050405020304" pitchFamily="18" charset="0"/>
                <a:ea typeface="Calibri" panose="020F0502020204030204" pitchFamily="34" charset="0"/>
                <a:cs typeface="+mj-cs"/>
              </a:rPr>
              <a:t>καὶ ἓξ πτέρυγες τῷ ἑνί, καὶ ταῖς μὲν δυσὶ κατεκάλυπτον τὸ πρόσωπον καὶ ταῖς δυσὶ κατεκάλυπτον τοὺς πόδας καὶ ταῖς δυσὶν ἐπέταντο.</a:t>
            </a:r>
            <a:endParaRPr lang="en-RU" sz="2400" kern="100" dirty="0">
              <a:effectLst/>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17486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423686" y="1145894"/>
            <a:ext cx="9410218" cy="4482061"/>
          </a:xfrm>
          <a:prstGeom prst="rect">
            <a:avLst/>
          </a:prstGeom>
          <a:noFill/>
        </p:spPr>
        <p:txBody>
          <a:bodyPr wrap="square" rtlCol="0">
            <a:spAutoFit/>
          </a:bodyPr>
          <a:lstStyle/>
          <a:p>
            <a:pPr indent="457200" algn="just">
              <a:lnSpc>
                <a:spcPct val="115000"/>
              </a:lnSpc>
              <a:spcBef>
                <a:spcPts val="1600"/>
              </a:spcBef>
              <a:spcAft>
                <a:spcPts val="400"/>
              </a:spcAft>
            </a:pP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Σεραφιν – транслитерация по форме с арамейским окончанием</a:t>
            </a:r>
            <a:r>
              <a:rPr lang="en-RU" sz="2400" dirty="0">
                <a:effectLst/>
                <a:latin typeface="Times New Roman" panose="02020603050405020304" pitchFamily="18" charset="0"/>
                <a:cs typeface="Times New Roman" panose="02020603050405020304" pitchFamily="18" charset="0"/>
              </a:rPr>
              <a:t> </a:t>
            </a:r>
          </a:p>
          <a:p>
            <a:pPr indent="457200" algn="just">
              <a:lnSpc>
                <a:spcPct val="115000"/>
              </a:lnSpc>
              <a:spcBef>
                <a:spcPts val="1600"/>
              </a:spcBef>
              <a:spcAft>
                <a:spcPts val="400"/>
              </a:spcAft>
            </a:pPr>
            <a:r>
              <a:rPr lang="ru-RU" sz="2400" kern="100" dirty="0">
                <a:effectLst/>
                <a:latin typeface="Times New Roman" panose="02020603050405020304" pitchFamily="18" charset="0"/>
                <a:ea typeface="Calibri" panose="020F0502020204030204" pitchFamily="34" charset="0"/>
                <a:cs typeface="Times New Roman" panose="02020603050405020304" pitchFamily="18" charset="0"/>
              </a:rPr>
              <a:t>Иса 14</a:t>
            </a:r>
            <a:r>
              <a:rPr lang="ru-RU" sz="2400" kern="100" dirty="0">
                <a:latin typeface="Times New Roman" panose="02020603050405020304" pitchFamily="18" charset="0"/>
                <a:ea typeface="Calibri" panose="020F0502020204030204" pitchFamily="34" charset="0"/>
                <a:cs typeface="Times New Roman" panose="02020603050405020304" pitchFamily="18" charset="0"/>
              </a:rPr>
              <a:t>:29 </a:t>
            </a:r>
            <a:r>
              <a:rPr lang="he-IL" sz="2400" kern="0" dirty="0">
                <a:effectLst/>
                <a:latin typeface="Times New Roman" panose="02020603050405020304" pitchFamily="18" charset="0"/>
                <a:ea typeface="Calibri" panose="020F0502020204030204" pitchFamily="34" charset="0"/>
                <a:cs typeface="+mj-cs"/>
              </a:rPr>
              <a:t>וּפִרְי֖וֹ שָׂרָ֥ף מְעוֹפֵֽף</a:t>
            </a:r>
            <a:r>
              <a:rPr lang="ru-RU" sz="2400" kern="100" dirty="0">
                <a:latin typeface="Times New Roman" panose="02020603050405020304" pitchFamily="18" charset="0"/>
                <a:ea typeface="Calibri" panose="020F0502020204030204" pitchFamily="34" charset="0"/>
                <a:cs typeface="Times New Roman" panose="02020603050405020304" pitchFamily="18" charset="0"/>
              </a:rPr>
              <a:t> =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τὰ</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ἔκγονα</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αὐτῶν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ἐξελεύσονται</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ὄφεις</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πετόμενοι</a:t>
            </a: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 «змеи летающие»</a:t>
            </a:r>
            <a:endParaRPr lang="en-RU"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Bef>
                <a:spcPts val="1600"/>
              </a:spcBef>
              <a:spcAft>
                <a:spcPts val="400"/>
              </a:spcAft>
            </a:pP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Иса 30:6 </a:t>
            </a:r>
            <a:r>
              <a:rPr lang="he-IL" sz="2400" kern="0" dirty="0">
                <a:effectLst/>
                <a:latin typeface="Calibri" panose="020F0502020204030204" pitchFamily="34" charset="0"/>
                <a:ea typeface="Calibri" panose="020F0502020204030204" pitchFamily="34" charset="0"/>
                <a:cs typeface="+mj-cs"/>
              </a:rPr>
              <a:t>וְשָׂרָ֣ף מְעוֹפֵ֔ף</a:t>
            </a: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 =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ἔκγονα</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ἀσπίδων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πετομένων</a:t>
            </a: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 «змей летающих»</a:t>
            </a:r>
          </a:p>
          <a:p>
            <a:pPr indent="457200" algn="just">
              <a:lnSpc>
                <a:spcPct val="115000"/>
              </a:lnSpc>
              <a:spcBef>
                <a:spcPts val="1600"/>
              </a:spcBef>
              <a:spcAft>
                <a:spcPts val="400"/>
              </a:spcAft>
            </a:pP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Втор 8:15 </a:t>
            </a:r>
            <a:r>
              <a:rPr lang="he-I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נָחָשׁ שָׂרָף</a:t>
            </a: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ὄφις δάκνων </a:t>
            </a: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змея кусающая»</a:t>
            </a:r>
            <a:endPar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Bef>
                <a:spcPts val="1600"/>
              </a:spcBef>
              <a:spcAft>
                <a:spcPts val="400"/>
              </a:spcAft>
            </a:pP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Числ 21:6-8 </a:t>
            </a:r>
            <a:r>
              <a:rPr lang="he-I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הַנְּחָשִׁים הַשְּׂרָפִים</a:t>
            </a: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τοὺς ὄφεις τοὺς θανατοῦντας «змей умертвляющих»</a:t>
            </a:r>
            <a:r>
              <a:rPr lang="en-RU" sz="2400" dirty="0">
                <a:effectLst/>
                <a:latin typeface="Times New Roman" panose="02020603050405020304" pitchFamily="18" charset="0"/>
                <a:cs typeface="Times New Roman" panose="02020603050405020304" pitchFamily="18" charset="0"/>
              </a:rPr>
              <a:t> </a:t>
            </a:r>
            <a:endParaRPr lang="en-RU"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763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423686" y="1145894"/>
            <a:ext cx="9410218" cy="3179588"/>
          </a:xfrm>
          <a:prstGeom prst="rect">
            <a:avLst/>
          </a:prstGeom>
          <a:noFill/>
        </p:spPr>
        <p:txBody>
          <a:bodyPr wrap="square" rtlCol="0">
            <a:spAutoFit/>
          </a:bodyPr>
          <a:lstStyle/>
          <a:p>
            <a:pPr indent="457200" algn="just">
              <a:lnSpc>
                <a:spcPct val="115000"/>
              </a:lnSpc>
              <a:spcBef>
                <a:spcPts val="1600"/>
              </a:spcBef>
              <a:spcAft>
                <a:spcPts val="400"/>
              </a:spcAft>
            </a:pPr>
            <a:r>
              <a:rPr lang="en-RU"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Исайя 6:6</a:t>
            </a:r>
            <a:endParaRPr lang="ru-RU" sz="28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457200" algn="just" rtl="1">
              <a:lnSpc>
                <a:spcPct val="115000"/>
              </a:lnSpc>
            </a:pPr>
            <a:r>
              <a:rPr lang="he-IL"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וַיָּעָף אֵלַי אֶחָד </a:t>
            </a:r>
            <a:r>
              <a:rPr lang="he-IL"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מִן־הַשְּׂרָפִים</a:t>
            </a:r>
            <a:r>
              <a:rPr lang="he-IL"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וּבְיָדוֹ רִצְפָּה </a:t>
            </a:r>
            <a:r>
              <a:rPr lang="he-IL"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בְּמֶלְקַחַיִם</a:t>
            </a:r>
            <a:r>
              <a:rPr lang="he-IL"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לָקַח מֵעַל הַמִּזְבֵּחַ׃</a:t>
            </a:r>
            <a:endParaRPr lang="en-RU"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en-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И п</a:t>
            </a:r>
            <a:r>
              <a:rPr lang="ru-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од</a:t>
            </a:r>
            <a:r>
              <a:rPr lang="en-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летел ко мне один из </a:t>
            </a:r>
            <a:r>
              <a:rPr lang="ru-RU" sz="2800" kern="100" dirty="0" err="1">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сераф</a:t>
            </a:r>
            <a:r>
              <a:rPr lang="en-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имов, и в руке у него </a:t>
            </a:r>
            <a:r>
              <a:rPr lang="ru-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у</a:t>
            </a:r>
            <a:r>
              <a:rPr lang="en-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голь, </a:t>
            </a:r>
            <a:r>
              <a:rPr lang="ru-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который </a:t>
            </a:r>
            <a:r>
              <a:rPr lang="en-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он взял щипцами с жертвенник</a:t>
            </a:r>
            <a:r>
              <a:rPr lang="ru-RU" sz="28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а</a:t>
            </a:r>
            <a:endParaRPr lang="en-RU" sz="2800" b="1" dirty="0">
              <a:solidFill>
                <a:srgbClr val="434343"/>
              </a:solidFill>
              <a:effectLst/>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pPr>
            <a:r>
              <a:rPr lang="en-RU"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καὶ </a:t>
            </a:r>
            <a:r>
              <a:rPr lang="en-RU" sz="2800" kern="1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ἀπεστάλη πρός </a:t>
            </a:r>
            <a:r>
              <a:rPr lang="en-RU"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με ἓν τῶν σεραφιν, καὶ ἐν τῇ χειρὶ εἶχεν ἄνθρακα, ὃν τῇ λαβίδι ἔλαβεν ἀπὸ τοῦ θυσιαστηρίου,</a:t>
            </a:r>
            <a:endParaRPr lang="en-RU"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404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03123" y="463463"/>
            <a:ext cx="9854688" cy="6013954"/>
          </a:xfrm>
          <a:prstGeom prst="rect">
            <a:avLst/>
          </a:prstGeom>
          <a:noFill/>
        </p:spPr>
        <p:txBody>
          <a:bodyPr wrap="square" rtlCol="0">
            <a:spAutoFit/>
          </a:bodyPr>
          <a:lstStyle/>
          <a:p>
            <a:pPr indent="457200" algn="just">
              <a:lnSpc>
                <a:spcPct val="115000"/>
              </a:lnSpc>
            </a:pPr>
            <a:r>
              <a:rPr lang="en-GB" sz="2600" kern="100" dirty="0" err="1">
                <a:effectLst/>
                <a:latin typeface="Times New Roman" panose="02020603050405020304" pitchFamily="18" charset="0"/>
                <a:ea typeface="Calibri" panose="020F0502020204030204" pitchFamily="34" charset="0"/>
                <a:cs typeface="Times New Roman" panose="02020603050405020304" pitchFamily="18" charset="0"/>
              </a:rPr>
              <a:t>Orig</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600" kern="100" dirty="0" err="1">
                <a:effectLst/>
                <a:latin typeface="Times New Roman" panose="02020603050405020304" pitchFamily="18" charset="0"/>
                <a:ea typeface="Calibri" panose="020F0502020204030204" pitchFamily="34" charset="0"/>
                <a:cs typeface="Times New Roman" panose="02020603050405020304" pitchFamily="18" charset="0"/>
              </a:rPr>
              <a:t>Princ</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1.3.4</a:t>
            </a:r>
            <a:endParaRPr lang="en-RU" sz="2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pPr>
            <a:r>
              <a:rPr lang="en-RU" sz="26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Ἔλεγε δὲ ὁ Ἑβραῖος τὰ ἐν τῷ Ἡσαίᾳ δύο Σεραφὶμ ἑξαπτέρυγα, κεκραγότα ἕτερον πρὸς τὸ ἕτερον καὶ λέγοντα· „ἅγιος ἅγιος ἅγιος κύριος Σαβαώθ“ τὸν μονογενῆ εἶναι τοῦ θεοῦ καὶ τὸ πνεῦμα τὸ ἅγιον. ἡμεῖς δὲ οἰόμεθα ὅτι καὶ τὸ ἐν τῇ ᾠδῇ Ἀμβακούμ· „ἐν μέσῳ δύο ζῴων γνωσθήσῃ“ περὶ Χριστοῦ καὶ ἁγίου πνεύματος εἴρηται.</a:t>
            </a:r>
            <a:endParaRPr lang="ru-RU" sz="2600" kern="1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pP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Также и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еврей (еврейский учитель)</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говорил, что дв</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а</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шестикрыл</a:t>
            </a:r>
            <a:r>
              <a:rPr lang="ru-RU" sz="2600" kern="100" dirty="0" err="1">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ых</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серафима, которые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в книге </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Исайи (Ис 6:3) взывали друг к другу и говорили: «свят, свят, свят Господь Саваоф»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 это</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единородн</a:t>
            </a:r>
            <a:r>
              <a:rPr lang="ru-RU" sz="2600" kern="100" dirty="0" err="1">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ый</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Сын Божи</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й</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и Свято</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й</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Дух.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И </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мы думаем, что и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слова в</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песни Аввакума: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Между </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двух животных Ты будешь познан» (Авв 3:2), </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сказаны о </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Христ</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е</a:t>
            </a:r>
            <a:r>
              <a:rPr lang="en-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 и Святом Дух</a:t>
            </a:r>
            <a:r>
              <a:rPr lang="ru-RU" sz="2600" kern="100" dirty="0">
                <a:solidFill>
                  <a:srgbClr val="222222"/>
                </a:solidFill>
                <a:effectLst/>
                <a:latin typeface="Times New Roman" panose="02020603050405020304" pitchFamily="18" charset="0"/>
                <a:ea typeface="Calibri" panose="020F0502020204030204" pitchFamily="34" charset="0"/>
                <a:cs typeface="Arial" panose="020B0604020202020204" pitchFamily="34" charset="0"/>
              </a:rPr>
              <a:t>е</a:t>
            </a:r>
            <a:endParaRPr lang="en-RU" sz="26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829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516284" y="1145895"/>
            <a:ext cx="9317620" cy="4883388"/>
          </a:xfrm>
          <a:prstGeom prst="rect">
            <a:avLst/>
          </a:prstGeom>
          <a:noFill/>
        </p:spPr>
        <p:txBody>
          <a:bodyPr wrap="square" rtlCol="0">
            <a:spAutoFit/>
          </a:bodyPr>
          <a:lstStyle/>
          <a:p>
            <a:pPr indent="457200" algn="just">
              <a:lnSpc>
                <a:spcPct val="115000"/>
              </a:lnSpc>
              <a:spcBef>
                <a:spcPts val="1600"/>
              </a:spcBef>
              <a:spcAft>
                <a:spcPts val="400"/>
              </a:spcAft>
            </a:pPr>
            <a:r>
              <a:rPr lang="en-RU" sz="2400" kern="100" dirty="0">
                <a:solidFill>
                  <a:srgbClr val="000000"/>
                </a:solidFill>
                <a:effectLst/>
                <a:latin typeface="Times New Roman" panose="02020603050405020304" pitchFamily="18" charset="0"/>
                <a:ea typeface="Calibri" panose="020F0502020204030204" pitchFamily="34" charset="0"/>
                <a:cs typeface="+mj-cs"/>
              </a:rPr>
              <a:t>ἀπεστάλη – еврейский глагол в активном залоге </a:t>
            </a:r>
            <a:r>
              <a:rPr lang="he-IL" sz="2400" kern="100" dirty="0">
                <a:solidFill>
                  <a:srgbClr val="000000"/>
                </a:solidFill>
                <a:effectLst/>
                <a:latin typeface="Times New Roman" panose="02020603050405020304" pitchFamily="18" charset="0"/>
                <a:ea typeface="Calibri" panose="020F0502020204030204" pitchFamily="34" charset="0"/>
                <a:cs typeface="+mj-cs"/>
              </a:rPr>
              <a:t>וַיָּעָף</a:t>
            </a:r>
            <a:r>
              <a:rPr lang="en-RU" sz="2400" kern="100" dirty="0">
                <a:solidFill>
                  <a:srgbClr val="000000"/>
                </a:solidFill>
                <a:effectLst/>
                <a:latin typeface="Times New Roman" panose="02020603050405020304" pitchFamily="18" charset="0"/>
                <a:ea typeface="Calibri" panose="020F0502020204030204" pitchFamily="34" charset="0"/>
                <a:cs typeface="+mj-cs"/>
              </a:rPr>
              <a:t> «подлетел» заменяется в Септуагинте на пассивный «был послан».</a:t>
            </a:r>
            <a:endParaRPr lang="ru-RU" sz="2400" kern="100" dirty="0">
              <a:solidFill>
                <a:srgbClr val="000000"/>
              </a:solidFill>
              <a:effectLst/>
              <a:latin typeface="Times New Roman" panose="02020603050405020304" pitchFamily="18" charset="0"/>
              <a:ea typeface="Calibri" panose="020F0502020204030204" pitchFamily="34" charset="0"/>
              <a:cs typeface="+mj-cs"/>
            </a:endParaRPr>
          </a:p>
          <a:p>
            <a:pPr indent="457200" algn="just">
              <a:lnSpc>
                <a:spcPct val="115000"/>
              </a:lnSpc>
              <a:spcBef>
                <a:spcPts val="1600"/>
              </a:spcBef>
              <a:spcAft>
                <a:spcPts val="400"/>
              </a:spcAft>
            </a:pPr>
            <a:r>
              <a:rPr lang="ru-RU" sz="2400" kern="100" dirty="0">
                <a:solidFill>
                  <a:srgbClr val="000000"/>
                </a:solidFill>
                <a:latin typeface="Times New Roman" panose="02020603050405020304" pitchFamily="18" charset="0"/>
                <a:ea typeface="Calibri" panose="020F0502020204030204" pitchFamily="34" charset="0"/>
                <a:cs typeface="+mj-cs"/>
              </a:rPr>
              <a:t>Серафимы – ангелы?</a:t>
            </a:r>
          </a:p>
          <a:p>
            <a:pPr indent="457200" algn="just">
              <a:lnSpc>
                <a:spcPct val="115000"/>
              </a:lnSpc>
              <a:spcBef>
                <a:spcPts val="1600"/>
              </a:spcBef>
              <a:spcAft>
                <a:spcPts val="400"/>
              </a:spcAft>
            </a:pPr>
            <a:r>
              <a:rPr lang="ru-RU" sz="2400" kern="100" dirty="0">
                <a:solidFill>
                  <a:srgbClr val="000000"/>
                </a:solidFill>
                <a:latin typeface="Times New Roman" panose="02020603050405020304" pitchFamily="18" charset="0"/>
                <a:ea typeface="Calibri" panose="020F0502020204030204" pitchFamily="34" charset="0"/>
                <a:cs typeface="+mj-cs"/>
              </a:rPr>
              <a:t>Божественный пассив</a:t>
            </a:r>
          </a:p>
          <a:p>
            <a:pPr indent="457200" algn="just">
              <a:lnSpc>
                <a:spcPct val="115000"/>
              </a:lnSpc>
              <a:spcBef>
                <a:spcPts val="1600"/>
              </a:spcBef>
              <a:spcAft>
                <a:spcPts val="400"/>
              </a:spcAft>
            </a:pPr>
            <a:r>
              <a:rPr lang="ru-RU" sz="2400" kern="100" dirty="0">
                <a:solidFill>
                  <a:srgbClr val="000000"/>
                </a:solidFill>
                <a:latin typeface="Times New Roman" panose="02020603050405020304" pitchFamily="18" charset="0"/>
                <a:ea typeface="Calibri" panose="020F0502020204030204" pitchFamily="34" charset="0"/>
                <a:cs typeface="+mj-cs"/>
              </a:rPr>
              <a:t>Притч 17:11</a:t>
            </a:r>
          </a:p>
          <a:p>
            <a:pPr algn="r" rtl="1"/>
            <a:r>
              <a:rPr lang="en-GB" sz="2400" baseline="30000" dirty="0">
                <a:effectLst/>
                <a:latin typeface="Arial" panose="020B0604020202020204" pitchFamily="34" charset="0"/>
                <a:cs typeface="+mj-cs"/>
              </a:rPr>
              <a:t>  </a:t>
            </a:r>
            <a:r>
              <a:rPr lang="he-IL" sz="2400" dirty="0" err="1">
                <a:effectLst/>
                <a:latin typeface="Helvetica" pitchFamily="2" charset="0"/>
                <a:cs typeface="+mj-cs"/>
              </a:rPr>
              <a:t>אַךְ־מְרִ֥י</a:t>
            </a:r>
            <a:r>
              <a:rPr lang="he-IL" sz="2400" dirty="0">
                <a:effectLst/>
                <a:latin typeface="Helvetica" pitchFamily="2" charset="0"/>
                <a:cs typeface="+mj-cs"/>
              </a:rPr>
              <a:t> </a:t>
            </a:r>
            <a:r>
              <a:rPr lang="he-IL" sz="2400" dirty="0" err="1">
                <a:effectLst/>
                <a:latin typeface="Helvetica" pitchFamily="2" charset="0"/>
                <a:cs typeface="+mj-cs"/>
              </a:rPr>
              <a:t>יְבַקֶּשׁ־רָ֑ע</a:t>
            </a:r>
            <a:r>
              <a:rPr lang="he-IL" sz="2400" dirty="0">
                <a:effectLst/>
                <a:latin typeface="Helvetica" pitchFamily="2" charset="0"/>
                <a:cs typeface="+mj-cs"/>
              </a:rPr>
              <a:t> וּמַלְאָ֥ךְ אַ֜כְזָרִ֗י </a:t>
            </a:r>
            <a:r>
              <a:rPr lang="he-IL" sz="2400" dirty="0" err="1">
                <a:effectLst/>
                <a:highlight>
                  <a:srgbClr val="FFFF00"/>
                </a:highlight>
                <a:latin typeface="Helvetica" pitchFamily="2" charset="0"/>
                <a:cs typeface="+mj-cs"/>
              </a:rPr>
              <a:t>יְשֻׁלַּח־בּֽו</a:t>
            </a:r>
            <a:r>
              <a:rPr lang="he-IL" sz="2400" dirty="0">
                <a:effectLst/>
                <a:latin typeface="Helvetica" pitchFamily="2" charset="0"/>
                <a:cs typeface="+mj-cs"/>
              </a:rPr>
              <a:t>ֹ׃</a:t>
            </a:r>
          </a:p>
          <a:p>
            <a:r>
              <a:rPr lang="ru-RU" sz="2400" dirty="0">
                <a:effectLst/>
                <a:latin typeface="Times New Roman" panose="02020603050405020304" pitchFamily="18" charset="0"/>
                <a:cs typeface="Times New Roman" panose="02020603050405020304" pitchFamily="18" charset="0"/>
              </a:rPr>
              <a:t>Злодей только к смуте стремится, и ангел неумолимый будет послан к нему.</a:t>
            </a:r>
          </a:p>
          <a:p>
            <a:r>
              <a:rPr lang="el-GR" sz="2400" dirty="0" err="1">
                <a:effectLst/>
                <a:latin typeface="Times New Roman" panose="02020603050405020304" pitchFamily="18" charset="0"/>
                <a:cs typeface="Times New Roman" panose="02020603050405020304" pitchFamily="18" charset="0"/>
              </a:rPr>
              <a:t>ἀντιλογίας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ἐγείρει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πᾶς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κακός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δὲ</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κύριος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ἄγγελον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ἀνελεήμονα</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ἐκπέμψει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αὐτῷ</a:t>
            </a:r>
            <a:endParaRPr lang="el-GR"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78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523FC-452E-0149-C12E-B686F8DDE975}"/>
              </a:ext>
            </a:extLst>
          </p:cNvPr>
          <p:cNvSpPr txBox="1"/>
          <p:nvPr/>
        </p:nvSpPr>
        <p:spPr>
          <a:xfrm>
            <a:off x="1226916" y="509287"/>
            <a:ext cx="9803757" cy="6740307"/>
          </a:xfrm>
          <a:prstGeom prst="rect">
            <a:avLst/>
          </a:prstGeom>
          <a:noFill/>
        </p:spPr>
        <p:txBody>
          <a:bodyPr wrap="square" rtlCol="0">
            <a:spAutoFit/>
          </a:bodyPr>
          <a:lstStyle/>
          <a:p>
            <a:pPr rtl="1"/>
            <a:r>
              <a:rPr lang="ru-RU" sz="2400" b="1" dirty="0">
                <a:effectLst/>
                <a:latin typeface="Times New Roman" panose="02020603050405020304" pitchFamily="18" charset="0"/>
                <a:cs typeface="Times New Roman" panose="02020603050405020304" pitchFamily="18" charset="0"/>
              </a:rPr>
              <a:t>Даниил </a:t>
            </a:r>
            <a:r>
              <a:rPr lang="en-GB" sz="2400" b="1" dirty="0">
                <a:effectLst/>
                <a:latin typeface="Times New Roman" panose="02020603050405020304" pitchFamily="18" charset="0"/>
                <a:cs typeface="Times New Roman" panose="02020603050405020304" pitchFamily="18" charset="0"/>
              </a:rPr>
              <a:t>10:11</a:t>
            </a:r>
            <a:endParaRPr lang="ru-RU" sz="2400" b="1" dirty="0">
              <a:effectLst/>
              <a:latin typeface="Times New Roman" panose="02020603050405020304" pitchFamily="18" charset="0"/>
              <a:cs typeface="Times New Roman" panose="02020603050405020304" pitchFamily="18" charset="0"/>
            </a:endParaRPr>
          </a:p>
          <a:p>
            <a:pPr algn="r" rtl="1"/>
            <a:r>
              <a:rPr lang="en-GB" sz="2400" b="1" dirty="0">
                <a:effectLst/>
                <a:latin typeface="Times New Roman" panose="02020603050405020304" pitchFamily="18" charset="0"/>
                <a:cs typeface="Times New Roman" panose="02020603050405020304" pitchFamily="18" charset="0"/>
              </a:rPr>
              <a:t> </a:t>
            </a:r>
            <a:r>
              <a:rPr lang="he-IL" sz="2400" dirty="0">
                <a:effectLst/>
                <a:latin typeface="Times New Roman" panose="02020603050405020304" pitchFamily="18" charset="0"/>
                <a:cs typeface="Times New Roman" panose="02020603050405020304" pitchFamily="18" charset="0"/>
              </a:rPr>
              <a:t>וַיֹּ֣אמֶר אֵלַ֡י דָּנִיֵּ֣אל </a:t>
            </a:r>
            <a:r>
              <a:rPr lang="he-IL" sz="2400" dirty="0" err="1">
                <a:effectLst/>
                <a:latin typeface="Times New Roman" panose="02020603050405020304" pitchFamily="18" charset="0"/>
                <a:cs typeface="Times New Roman" panose="02020603050405020304" pitchFamily="18" charset="0"/>
              </a:rPr>
              <a:t>אִישׁ־חֲ֠מֻדוֹת</a:t>
            </a:r>
            <a:r>
              <a:rPr lang="he-IL" sz="2400" dirty="0">
                <a:effectLst/>
                <a:latin typeface="Times New Roman" panose="02020603050405020304" pitchFamily="18" charset="0"/>
                <a:cs typeface="Times New Roman" panose="02020603050405020304" pitchFamily="18" charset="0"/>
              </a:rPr>
              <a:t> הָבֵ֙ן בַּדְּבָרִ֜ים אֲשֶׁר֩ אָנֹכִ֙י דֹבֵ֤ר אֵלֶ֙יךָ֙ וַעֲמֹ֣ד </a:t>
            </a:r>
            <a:r>
              <a:rPr lang="he-IL" sz="2400" dirty="0" err="1">
                <a:effectLst/>
                <a:latin typeface="Times New Roman" panose="02020603050405020304" pitchFamily="18" charset="0"/>
                <a:cs typeface="Times New Roman" panose="02020603050405020304" pitchFamily="18" charset="0"/>
              </a:rPr>
              <a:t>עַל־עָמְדֶ֔ך</a:t>
            </a:r>
            <a:r>
              <a:rPr lang="he-IL" sz="2400" dirty="0">
                <a:effectLst/>
                <a:latin typeface="Times New Roman" panose="02020603050405020304" pitchFamily="18" charset="0"/>
                <a:cs typeface="Times New Roman" panose="02020603050405020304" pitchFamily="18" charset="0"/>
              </a:rPr>
              <a:t>ָ כִּ֥י עַתָּ֖ה </a:t>
            </a:r>
            <a:r>
              <a:rPr lang="he-IL" sz="2400" dirty="0">
                <a:effectLst/>
                <a:highlight>
                  <a:srgbClr val="FFFF00"/>
                </a:highlight>
                <a:latin typeface="Times New Roman" panose="02020603050405020304" pitchFamily="18" charset="0"/>
                <a:cs typeface="Times New Roman" panose="02020603050405020304" pitchFamily="18" charset="0"/>
              </a:rPr>
              <a:t>שֻׁלַּ֣חְתִּי</a:t>
            </a:r>
            <a:r>
              <a:rPr lang="he-IL" sz="2400" dirty="0">
                <a:effectLst/>
                <a:latin typeface="Times New Roman" panose="02020603050405020304" pitchFamily="18" charset="0"/>
                <a:cs typeface="Times New Roman" panose="02020603050405020304" pitchFamily="18" charset="0"/>
              </a:rPr>
              <a:t> אֵלֶ֑יךָ וּבְדַבְּר֥וֹ עִמִּ֛י </a:t>
            </a:r>
            <a:r>
              <a:rPr lang="he-IL" sz="2400" dirty="0" err="1">
                <a:effectLst/>
                <a:latin typeface="Times New Roman" panose="02020603050405020304" pitchFamily="18" charset="0"/>
                <a:cs typeface="Times New Roman" panose="02020603050405020304" pitchFamily="18" charset="0"/>
              </a:rPr>
              <a:t>אֶת־הַדָּבָ֥ר</a:t>
            </a:r>
            <a:r>
              <a:rPr lang="he-IL" sz="2400" dirty="0">
                <a:effectLst/>
                <a:latin typeface="Times New Roman" panose="02020603050405020304" pitchFamily="18" charset="0"/>
                <a:cs typeface="Times New Roman" panose="02020603050405020304" pitchFamily="18" charset="0"/>
              </a:rPr>
              <a:t> הַזֶּ֖ה עָמַ֥דְתִּי מַרְעִֽיד׃</a:t>
            </a:r>
          </a:p>
          <a:p>
            <a:r>
              <a:rPr lang="he-IL" sz="2400" dirty="0">
                <a:effectLst/>
                <a:latin typeface="Times New Roman" panose="02020603050405020304" pitchFamily="18" charset="0"/>
                <a:cs typeface="Times New Roman" panose="02020603050405020304" pitchFamily="18" charset="0"/>
              </a:rPr>
              <a:t> </a:t>
            </a:r>
            <a:r>
              <a:rPr lang="ru-RU" sz="2400" dirty="0">
                <a:effectLst/>
                <a:latin typeface="Times New Roman" panose="02020603050405020304" pitchFamily="18" charset="0"/>
                <a:cs typeface="Times New Roman" panose="02020603050405020304" pitchFamily="18" charset="0"/>
              </a:rPr>
              <a:t>И он сказал мне:— Даниил, избранник! Постигни то, что я скажу тебе. Встань, ибо </a:t>
            </a:r>
            <a:r>
              <a:rPr lang="ru-RU" sz="2400" dirty="0">
                <a:effectLst/>
                <a:highlight>
                  <a:srgbClr val="FFFF00"/>
                </a:highlight>
                <a:latin typeface="Times New Roman" panose="02020603050405020304" pitchFamily="18" charset="0"/>
                <a:cs typeface="Times New Roman" panose="02020603050405020304" pitchFamily="18" charset="0"/>
              </a:rPr>
              <a:t>я послан к тебе</a:t>
            </a:r>
            <a:r>
              <a:rPr lang="ru-RU" sz="2400" dirty="0">
                <a:effectLst/>
                <a:latin typeface="Times New Roman" panose="02020603050405020304" pitchFamily="18" charset="0"/>
                <a:cs typeface="Times New Roman" panose="02020603050405020304" pitchFamily="18" charset="0"/>
              </a:rPr>
              <a:t>. Так говорил он мне, и я встал, трепеща.</a:t>
            </a:r>
          </a:p>
          <a:p>
            <a:endParaRPr lang="he-IL" sz="2400" dirty="0">
              <a:effectLst/>
              <a:latin typeface="Times New Roman" panose="02020603050405020304" pitchFamily="18" charset="0"/>
              <a:cs typeface="Times New Roman" panose="02020603050405020304" pitchFamily="18" charset="0"/>
            </a:endParaRPr>
          </a:p>
          <a:p>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εἶπέν</a:t>
            </a:r>
            <a:r>
              <a:rPr lang="el-GR" sz="2400" dirty="0">
                <a:effectLst/>
                <a:latin typeface="Times New Roman" panose="02020603050405020304" pitchFamily="18" charset="0"/>
                <a:cs typeface="Times New Roman" panose="02020603050405020304" pitchFamily="18" charset="0"/>
              </a:rPr>
              <a:t> μοι </a:t>
            </a:r>
            <a:r>
              <a:rPr lang="el-GR" sz="2400" dirty="0" err="1">
                <a:effectLst/>
                <a:latin typeface="Times New Roman" panose="02020603050405020304" pitchFamily="18" charset="0"/>
                <a:cs typeface="Times New Roman" panose="02020603050405020304" pitchFamily="18" charset="0"/>
              </a:rPr>
              <a:t>Δανιηλ</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ἄνθρωπος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ἐλεεινὸς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διανοήθητι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τοῖς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προστάγμασιν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οἷς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ἐγὼ</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λαλῶ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σέ</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στῆθι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τόπου</a:t>
            </a:r>
            <a:r>
              <a:rPr lang="el-GR" sz="2400" dirty="0">
                <a:effectLst/>
                <a:latin typeface="Times New Roman" panose="02020603050405020304" pitchFamily="18" charset="0"/>
                <a:cs typeface="Times New Roman" panose="02020603050405020304" pitchFamily="18" charset="0"/>
              </a:rPr>
              <a:t> σου </a:t>
            </a:r>
            <a:r>
              <a:rPr lang="el-GR" sz="2400" dirty="0" err="1">
                <a:effectLst/>
                <a:latin typeface="Times New Roman" panose="02020603050405020304" pitchFamily="18" charset="0"/>
                <a:cs typeface="Times New Roman" panose="02020603050405020304" pitchFamily="18" charset="0"/>
              </a:rPr>
              <a:t>ἄρτι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γὰρ</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ἀπεστάλην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ἐπὶ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σέ</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λαλῆσαι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αὐτὸν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μετ</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ἐμοῦ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τὸ</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πρόσταγμα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τοῦτο</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ἔστην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τρέμων</a:t>
            </a:r>
            <a:endParaRPr lang="el-GR" sz="2400" dirty="0">
              <a:effectLst/>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r>
              <a:rPr lang="ru-RU" sz="2400" b="1" dirty="0" err="1">
                <a:latin typeface="Times New Roman" panose="02020603050405020304" pitchFamily="18" charset="0"/>
                <a:cs typeface="Times New Roman" panose="02020603050405020304" pitchFamily="18" charset="0"/>
              </a:rPr>
              <a:t>Лк</a:t>
            </a:r>
            <a:r>
              <a:rPr lang="en-GB" sz="2400" b="1" dirty="0">
                <a:effectLst/>
                <a:latin typeface="Times New Roman" panose="02020603050405020304" pitchFamily="18" charset="0"/>
                <a:cs typeface="Times New Roman" panose="02020603050405020304" pitchFamily="18" charset="0"/>
              </a:rPr>
              <a:t> 1:19</a:t>
            </a:r>
            <a:endParaRPr lang="ru-RU" sz="2400" b="1" dirty="0">
              <a:latin typeface="Times New Roman" panose="02020603050405020304" pitchFamily="18" charset="0"/>
              <a:cs typeface="Times New Roman" panose="02020603050405020304" pitchFamily="18" charset="0"/>
            </a:endParaRPr>
          </a:p>
          <a:p>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ἀποκριθεὶς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ἄγγελος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εἶπεν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αὐτῷ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ἐγώ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εἰμι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Γαβριὴλ</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ὁ</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παρεστηκὼς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ἐνώπιον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θεοῦ</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ἀπεστάλην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λαλῆσαι</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πρὸς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σὲ</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εὐαγγελίσασθαί</a:t>
            </a:r>
            <a:r>
              <a:rPr lang="el-GR" sz="2400" dirty="0">
                <a:effectLst/>
                <a:latin typeface="Times New Roman" panose="02020603050405020304" pitchFamily="18" charset="0"/>
                <a:cs typeface="Times New Roman" panose="02020603050405020304" pitchFamily="18" charset="0"/>
              </a:rPr>
              <a:t> σοι </a:t>
            </a:r>
            <a:r>
              <a:rPr lang="el-GR" sz="2400" dirty="0" err="1">
                <a:effectLst/>
                <a:latin typeface="Times New Roman" panose="02020603050405020304" pitchFamily="18" charset="0"/>
                <a:cs typeface="Times New Roman" panose="02020603050405020304" pitchFamily="18" charset="0"/>
              </a:rPr>
              <a:t>ταῦτα</a:t>
            </a:r>
            <a:endParaRPr lang="ru-RU" sz="2400" dirty="0">
              <a:latin typeface="Times New Roman" panose="02020603050405020304" pitchFamily="18" charset="0"/>
              <a:cs typeface="Times New Roman" panose="02020603050405020304" pitchFamily="18" charset="0"/>
            </a:endParaRPr>
          </a:p>
          <a:p>
            <a:r>
              <a:rPr lang="ru-RU" sz="2400" b="1" dirty="0" err="1">
                <a:effectLst/>
                <a:latin typeface="Times New Roman" panose="02020603050405020304" pitchFamily="18" charset="0"/>
                <a:cs typeface="Times New Roman" panose="02020603050405020304" pitchFamily="18" charset="0"/>
              </a:rPr>
              <a:t>Лк</a:t>
            </a:r>
            <a:r>
              <a:rPr lang="en-GB" sz="2400" b="1" dirty="0">
                <a:effectLst/>
                <a:latin typeface="Times New Roman" panose="02020603050405020304" pitchFamily="18" charset="0"/>
                <a:cs typeface="Times New Roman" panose="02020603050405020304" pitchFamily="18" charset="0"/>
              </a:rPr>
              <a:t> 1:26</a:t>
            </a:r>
            <a:endParaRPr lang="ru-RU" sz="2400" b="1" dirty="0">
              <a:effectLst/>
              <a:latin typeface="Times New Roman" panose="02020603050405020304" pitchFamily="18" charset="0"/>
              <a:cs typeface="Times New Roman" panose="02020603050405020304" pitchFamily="18" charset="0"/>
            </a:endParaRPr>
          </a:p>
          <a:p>
            <a:r>
              <a:rPr lang="el-GR" sz="2400" dirty="0" err="1">
                <a:effectLst/>
                <a:latin typeface="Times New Roman" panose="02020603050405020304" pitchFamily="18" charset="0"/>
                <a:cs typeface="Times New Roman" panose="02020603050405020304" pitchFamily="18" charset="0"/>
              </a:rPr>
              <a:t>Ἐν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δὲ</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μηνὶ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τῷ</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ἕκτῳ</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ἀπεστάλη</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ὁ</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ἄγγελος</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Γαβριὴλ</a:t>
            </a:r>
            <a:r>
              <a:rPr lang="el-GR" sz="2400" dirty="0">
                <a:effectLs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ἀπὸ</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τοῦ</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highlight>
                  <a:srgbClr val="FFFF00"/>
                </a:highlight>
                <a:latin typeface="Times New Roman" panose="02020603050405020304" pitchFamily="18" charset="0"/>
                <a:cs typeface="Times New Roman" panose="02020603050405020304" pitchFamily="18" charset="0"/>
              </a:rPr>
              <a:t>θεοῦ</a:t>
            </a:r>
            <a:r>
              <a:rPr lang="el-GR" sz="2400" dirty="0">
                <a:effectLst/>
                <a:highlight>
                  <a:srgbClr val="FFFF00"/>
                </a:highligh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εἰς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πόλιν</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τῆς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Γαλιλαίας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ᾗ</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ὄνομα</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Ναζαρὲθ</a:t>
            </a:r>
            <a:endParaRPr lang="ru-RU" sz="2400" dirty="0">
              <a:effectLst/>
              <a:latin typeface="Times New Roman" panose="02020603050405020304" pitchFamily="18" charset="0"/>
              <a:cs typeface="Times New Roman" panose="02020603050405020304" pitchFamily="18" charset="0"/>
            </a:endParaRPr>
          </a:p>
          <a:p>
            <a:endParaRPr lang="en-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3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523FC-452E-0149-C12E-B686F8DDE975}"/>
              </a:ext>
            </a:extLst>
          </p:cNvPr>
          <p:cNvSpPr txBox="1"/>
          <p:nvPr/>
        </p:nvSpPr>
        <p:spPr>
          <a:xfrm>
            <a:off x="1041722" y="532435"/>
            <a:ext cx="10370915" cy="5940088"/>
          </a:xfrm>
          <a:prstGeom prst="rect">
            <a:avLst/>
          </a:prstGeom>
          <a:noFill/>
        </p:spPr>
        <p:txBody>
          <a:bodyPr wrap="square" rtlCol="0">
            <a:spAutoFit/>
          </a:bodyPr>
          <a:lstStyle/>
          <a:p>
            <a:r>
              <a:rPr lang="ru-RU" sz="2000" b="1" dirty="0" err="1">
                <a:latin typeface="Times New Roman" panose="02020603050405020304" pitchFamily="18" charset="0"/>
                <a:cs typeface="Times New Roman" panose="02020603050405020304" pitchFamily="18" charset="0"/>
              </a:rPr>
              <a:t>Товит</a:t>
            </a:r>
            <a:r>
              <a:rPr lang="ru-RU" sz="2000" b="1" dirty="0">
                <a:latin typeface="Times New Roman" panose="02020603050405020304" pitchFamily="18" charset="0"/>
                <a:cs typeface="Times New Roman" panose="02020603050405020304" pitchFamily="18" charset="0"/>
              </a:rPr>
              <a:t> </a:t>
            </a:r>
            <a:r>
              <a:rPr lang="en-GB" sz="2000" b="1" dirty="0">
                <a:effectLst/>
                <a:latin typeface="Times New Roman" panose="02020603050405020304" pitchFamily="18" charset="0"/>
                <a:cs typeface="Times New Roman" panose="02020603050405020304" pitchFamily="18" charset="0"/>
              </a:rPr>
              <a:t>3:17</a:t>
            </a:r>
          </a:p>
          <a:p>
            <a:r>
              <a:rPr lang="el-GR" sz="2000" dirty="0">
                <a:effectLs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καὶ</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ἀπεστάλη</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ἰάσασθαι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τοὺς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δύο</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Τωβιτ</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λεπίσαι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τὰ</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λευκώματα</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Σαρραν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τὴν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Ραγουηλ</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δοῦναι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Τωβια</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υἱῷ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Τωβιτ</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γυναῖκα</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δῆσαι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Ασμοδαυν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τὸ</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πονηρὸν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δαιμόνιον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διότι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Τωβια</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ἐπιβάλλει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κληρονομῆσαι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αὐτήν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αὐτῷ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καιρῷ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ἐπιστρέψας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Τωβιτ</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εἰσῆλθεν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εἰς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τὸν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οἶκον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αὐτοῦ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Σαρρα</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ἡ</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Ραγουηλ</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κατέβη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ἐκ</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ὑπερῴου</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αὐτῆς</a:t>
            </a:r>
            <a:r>
              <a:rPr lang="el-GR"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cs typeface="Times New Roman" panose="02020603050405020304" pitchFamily="18" charset="0"/>
            </a:endParaRPr>
          </a:p>
          <a:p>
            <a:r>
              <a:rPr lang="ru-RU" sz="2000" b="1" dirty="0">
                <a:latin typeface="Times New Roman" panose="02020603050405020304" pitchFamily="18" charset="0"/>
                <a:cs typeface="Times New Roman" panose="02020603050405020304" pitchFamily="18" charset="0"/>
              </a:rPr>
              <a:t>4 </a:t>
            </a:r>
            <a:r>
              <a:rPr lang="ru-RU" sz="2000" b="1" dirty="0" err="1">
                <a:latin typeface="Times New Roman" panose="02020603050405020304" pitchFamily="18" charset="0"/>
                <a:cs typeface="Times New Roman" panose="02020603050405020304" pitchFamily="18" charset="0"/>
              </a:rPr>
              <a:t>Ездр</a:t>
            </a:r>
            <a:r>
              <a:rPr lang="ru-RU" sz="2000" b="1" dirty="0">
                <a:latin typeface="Times New Roman" panose="02020603050405020304" pitchFamily="18" charset="0"/>
                <a:cs typeface="Times New Roman" panose="02020603050405020304" pitchFamily="18" charset="0"/>
              </a:rPr>
              <a:t> 4:1 (</a:t>
            </a:r>
            <a:r>
              <a:rPr lang="en-GB" sz="2000" b="1" dirty="0">
                <a:latin typeface="Times New Roman" panose="02020603050405020304" pitchFamily="18" charset="0"/>
                <a:cs typeface="Times New Roman" panose="02020603050405020304" pitchFamily="18" charset="0"/>
              </a:rPr>
              <a:t>cf. </a:t>
            </a:r>
            <a:r>
              <a:rPr lang="en-US" sz="1800" kern="0" dirty="0">
                <a:solidFill>
                  <a:srgbClr val="000080"/>
                </a:solidFill>
                <a:effectLst/>
                <a:latin typeface="Times New Roman" panose="02020603050405020304" pitchFamily="18" charset="0"/>
                <a:ea typeface="Calibri" panose="020F0502020204030204" pitchFamily="34" charset="0"/>
              </a:rPr>
              <a:t>5:31</a:t>
            </a:r>
            <a:r>
              <a:rPr lang="en-US" sz="1800" kern="0" dirty="0">
                <a:effectLst/>
                <a:latin typeface="Times New Roman" panose="02020603050405020304" pitchFamily="18" charset="0"/>
                <a:ea typeface="Calibri" panose="020F0502020204030204" pitchFamily="34" charset="0"/>
              </a:rPr>
              <a:t>; </a:t>
            </a:r>
            <a:r>
              <a:rPr lang="en-US" sz="1800" kern="0" dirty="0">
                <a:solidFill>
                  <a:srgbClr val="000080"/>
                </a:solidFill>
                <a:effectLst/>
                <a:latin typeface="Times New Roman" panose="02020603050405020304" pitchFamily="18" charset="0"/>
                <a:ea typeface="Calibri" panose="020F0502020204030204" pitchFamily="34" charset="0"/>
              </a:rPr>
              <a:t>7:1</a:t>
            </a:r>
            <a:r>
              <a:rPr lang="en-RU" sz="2000" kern="0" dirty="0">
                <a:solidFill>
                  <a:srgbClr val="000080"/>
                </a:solidFill>
                <a:latin typeface="Times New Roman" panose="02020603050405020304" pitchFamily="18" charset="0"/>
                <a:ea typeface="Calibri" panose="020F0502020204030204" pitchFamily="34" charset="0"/>
              </a:rPr>
              <a:t>)</a:t>
            </a:r>
            <a:endParaRPr lang="ru-RU" sz="2000" b="1" dirty="0">
              <a:effectLst/>
              <a:latin typeface="Times New Roman" panose="02020603050405020304" pitchFamily="18" charset="0"/>
              <a:cs typeface="Times New Roman" panose="02020603050405020304" pitchFamily="18" charset="0"/>
            </a:endParaRPr>
          </a:p>
          <a:p>
            <a:r>
              <a:rPr lang="en-GB" sz="2000" dirty="0">
                <a:effectLst/>
                <a:latin typeface="Times New Roman" panose="02020603050405020304" pitchFamily="18" charset="0"/>
                <a:cs typeface="Times New Roman" panose="02020603050405020304" pitchFamily="18" charset="0"/>
              </a:rPr>
              <a:t>Et </a:t>
            </a:r>
            <a:r>
              <a:rPr lang="en-GB" sz="2000" dirty="0" err="1">
                <a:effectLst/>
                <a:latin typeface="Times New Roman" panose="02020603050405020304" pitchFamily="18" charset="0"/>
                <a:cs typeface="Times New Roman" panose="02020603050405020304" pitchFamily="18" charset="0"/>
              </a:rPr>
              <a:t>respondit</a:t>
            </a:r>
            <a:r>
              <a:rPr lang="en-GB" sz="2000" dirty="0">
                <a:effectLst/>
                <a:latin typeface="Times New Roman" panose="02020603050405020304" pitchFamily="18" charset="0"/>
                <a:cs typeface="Times New Roman" panose="02020603050405020304" pitchFamily="18" charset="0"/>
              </a:rPr>
              <a:t> ad me </a:t>
            </a:r>
            <a:r>
              <a:rPr lang="en-GB" sz="2000" dirty="0">
                <a:effectLst/>
                <a:highlight>
                  <a:srgbClr val="FFFF00"/>
                </a:highlight>
                <a:latin typeface="Times New Roman" panose="02020603050405020304" pitchFamily="18" charset="0"/>
                <a:cs typeface="Times New Roman" panose="02020603050405020304" pitchFamily="18" charset="0"/>
              </a:rPr>
              <a:t>angelus qui missus </a:t>
            </a:r>
            <a:r>
              <a:rPr lang="en-GB" sz="2000" dirty="0" err="1">
                <a:effectLst/>
                <a:highlight>
                  <a:srgbClr val="FFFF00"/>
                </a:highlight>
                <a:latin typeface="Times New Roman" panose="02020603050405020304" pitchFamily="18" charset="0"/>
                <a:cs typeface="Times New Roman" panose="02020603050405020304" pitchFamily="18" charset="0"/>
              </a:rPr>
              <a:t>est</a:t>
            </a:r>
            <a:r>
              <a:rPr lang="en-GB" sz="2000" dirty="0">
                <a:effectLst/>
                <a:highlight>
                  <a:srgbClr val="FFFF00"/>
                </a:highlight>
                <a:latin typeface="Times New Roman" panose="02020603050405020304" pitchFamily="18" charset="0"/>
                <a:cs typeface="Times New Roman" panose="02020603050405020304" pitchFamily="18" charset="0"/>
              </a:rPr>
              <a:t> ad me</a:t>
            </a:r>
            <a:r>
              <a:rPr lang="en-GB" sz="2000" dirty="0">
                <a:effectLst/>
                <a:latin typeface="Times New Roman" panose="02020603050405020304" pitchFamily="18" charset="0"/>
                <a:cs typeface="Times New Roman" panose="02020603050405020304" pitchFamily="18" charset="0"/>
              </a:rPr>
              <a:t>, cui </a:t>
            </a:r>
            <a:r>
              <a:rPr lang="en-GB" sz="2000" dirty="0" err="1">
                <a:effectLst/>
                <a:latin typeface="Times New Roman" panose="02020603050405020304" pitchFamily="18" charset="0"/>
                <a:cs typeface="Times New Roman" panose="02020603050405020304" pitchFamily="18" charset="0"/>
              </a:rPr>
              <a:t>nomen</a:t>
            </a:r>
            <a:r>
              <a:rPr lang="en-GB" sz="2000" dirty="0">
                <a:effectLst/>
                <a:latin typeface="Times New Roman" panose="02020603050405020304" pitchFamily="18" charset="0"/>
                <a:cs typeface="Times New Roman" panose="02020603050405020304" pitchFamily="18" charset="0"/>
              </a:rPr>
              <a:t> </a:t>
            </a:r>
            <a:r>
              <a:rPr lang="en-GB" sz="2000" dirty="0" err="1">
                <a:effectLst/>
                <a:latin typeface="Times New Roman" panose="02020603050405020304" pitchFamily="18" charset="0"/>
                <a:cs typeface="Times New Roman" panose="02020603050405020304" pitchFamily="18" charset="0"/>
              </a:rPr>
              <a:t>Urihel</a:t>
            </a:r>
            <a:endParaRPr lang="ru-RU" sz="2000" dirty="0">
              <a:effectLst/>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rtl="1"/>
            <a:r>
              <a:rPr lang="ru-RU" sz="2000" b="1" dirty="0">
                <a:effectLst/>
                <a:latin typeface="Times New Roman" panose="02020603050405020304" pitchFamily="18" charset="0"/>
                <a:cs typeface="Times New Roman" panose="02020603050405020304" pitchFamily="18" charset="0"/>
              </a:rPr>
              <a:t>Даниил 4:13</a:t>
            </a:r>
            <a:r>
              <a:rPr lang="he-IL" sz="2000" b="1" dirty="0">
                <a:effectLst/>
                <a:latin typeface="Times New Roman" panose="02020603050405020304" pitchFamily="18" charset="0"/>
                <a:cs typeface="Times New Roman" panose="02020603050405020304" pitchFamily="18" charset="0"/>
              </a:rPr>
              <a:t> </a:t>
            </a:r>
            <a:endParaRPr lang="ru-RU" sz="2000" b="1" dirty="0">
              <a:effectLst/>
              <a:latin typeface="Times New Roman" panose="02020603050405020304" pitchFamily="18" charset="0"/>
              <a:cs typeface="Times New Roman" panose="02020603050405020304" pitchFamily="18" charset="0"/>
            </a:endParaRPr>
          </a:p>
          <a:p>
            <a:pPr algn="r" rtl="1"/>
            <a:r>
              <a:rPr lang="he-IL" sz="2000" dirty="0">
                <a:effectLst/>
                <a:latin typeface="Times New Roman" panose="02020603050405020304" pitchFamily="18" charset="0"/>
                <a:cs typeface="Times New Roman" panose="02020603050405020304" pitchFamily="18" charset="0"/>
              </a:rPr>
              <a:t>חָזֵ֥ה </a:t>
            </a:r>
            <a:r>
              <a:rPr lang="he-IL" sz="2000" dirty="0" err="1">
                <a:effectLst/>
                <a:latin typeface="Times New Roman" panose="02020603050405020304" pitchFamily="18" charset="0"/>
                <a:cs typeface="Times New Roman" panose="02020603050405020304" pitchFamily="18" charset="0"/>
              </a:rPr>
              <a:t>הֲוֵ֛ית</a:t>
            </a:r>
            <a:r>
              <a:rPr lang="he-IL" sz="2000" dirty="0">
                <a:effectLst/>
                <a:latin typeface="Times New Roman" panose="02020603050405020304" pitchFamily="18" charset="0"/>
                <a:cs typeface="Times New Roman" panose="02020603050405020304" pitchFamily="18" charset="0"/>
              </a:rPr>
              <a:t> בְּחֶזְוֵ֥י רֵאשִׁ֖י </a:t>
            </a:r>
            <a:r>
              <a:rPr lang="he-IL" sz="2000" dirty="0" err="1">
                <a:effectLst/>
                <a:latin typeface="Times New Roman" panose="02020603050405020304" pitchFamily="18" charset="0"/>
                <a:cs typeface="Times New Roman" panose="02020603050405020304" pitchFamily="18" charset="0"/>
              </a:rPr>
              <a:t>עַֽל־מִשְׁכְּבִ֑י</a:t>
            </a:r>
            <a:r>
              <a:rPr lang="he-IL" sz="2000" dirty="0">
                <a:effectLst/>
                <a:latin typeface="Times New Roman" panose="02020603050405020304" pitchFamily="18" charset="0"/>
                <a:cs typeface="Times New Roman" panose="02020603050405020304" pitchFamily="18" charset="0"/>
              </a:rPr>
              <a:t> וַאֲלוּ֙ עִ֣יר וְקַדִּ֔ישׁ </a:t>
            </a:r>
            <a:r>
              <a:rPr lang="he-IL" sz="2000" dirty="0" err="1">
                <a:effectLst/>
                <a:latin typeface="Times New Roman" panose="02020603050405020304" pitchFamily="18" charset="0"/>
                <a:cs typeface="Times New Roman" panose="02020603050405020304" pitchFamily="18" charset="0"/>
              </a:rPr>
              <a:t>מִן־שְׁמַיָּ֖א</a:t>
            </a:r>
            <a:r>
              <a:rPr lang="he-IL" sz="2000" dirty="0">
                <a:effectLst/>
                <a:latin typeface="Times New Roman" panose="02020603050405020304" pitchFamily="18" charset="0"/>
                <a:cs typeface="Times New Roman" panose="02020603050405020304" pitchFamily="18" charset="0"/>
              </a:rPr>
              <a:t> </a:t>
            </a:r>
            <a:r>
              <a:rPr lang="he-IL" sz="2000" dirty="0">
                <a:effectLst/>
                <a:highlight>
                  <a:srgbClr val="FFFF00"/>
                </a:highlight>
                <a:latin typeface="Times New Roman" panose="02020603050405020304" pitchFamily="18" charset="0"/>
                <a:cs typeface="Times New Roman" panose="02020603050405020304" pitchFamily="18" charset="0"/>
              </a:rPr>
              <a:t>נָחִֽת</a:t>
            </a:r>
            <a:r>
              <a:rPr lang="he-IL" sz="2000" dirty="0">
                <a:effectLst/>
                <a:latin typeface="Times New Roman" panose="02020603050405020304" pitchFamily="18" charset="0"/>
                <a:cs typeface="Times New Roman" panose="02020603050405020304" pitchFamily="18" charset="0"/>
              </a:rPr>
              <a:t>׃</a:t>
            </a:r>
          </a:p>
          <a:p>
            <a:pPr rtl="1"/>
            <a:r>
              <a:rPr lang="he-IL" sz="2000"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И еще видел я во сне, когда спал на своем ложе,— </a:t>
            </a:r>
            <a:r>
              <a:rPr lang="ru-RU" sz="2000" dirty="0">
                <a:effectLst/>
                <a:highlight>
                  <a:srgbClr val="FFFF00"/>
                </a:highlight>
                <a:latin typeface="Times New Roman" panose="02020603050405020304" pitchFamily="18" charset="0"/>
                <a:cs typeface="Times New Roman" panose="02020603050405020304" pitchFamily="18" charset="0"/>
              </a:rPr>
              <a:t>спускается</a:t>
            </a:r>
            <a:r>
              <a:rPr lang="ru-RU" sz="2000" dirty="0">
                <a:effectLst/>
                <a:latin typeface="Times New Roman" panose="02020603050405020304" pitchFamily="18" charset="0"/>
                <a:cs typeface="Times New Roman" panose="02020603050405020304" pitchFamily="18" charset="0"/>
              </a:rPr>
              <a:t> с неба Святой Страж</a:t>
            </a:r>
            <a:endParaRPr lang="he-IL" sz="2000" dirty="0">
              <a:effectLst/>
              <a:latin typeface="Times New Roman" panose="02020603050405020304" pitchFamily="18" charset="0"/>
              <a:cs typeface="Times New Roman" panose="02020603050405020304" pitchFamily="18" charset="0"/>
            </a:endParaRPr>
          </a:p>
          <a:p>
            <a:r>
              <a:rPr lang="el-GR" sz="2000" dirty="0" err="1">
                <a:effectLst/>
                <a:latin typeface="Times New Roman" panose="02020603050405020304" pitchFamily="18" charset="0"/>
                <a:cs typeface="Times New Roman" panose="02020603050405020304" pitchFamily="18" charset="0"/>
              </a:rPr>
              <a:t>ἐθεώρουν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τῷ</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ὕπνῳ</a:t>
            </a:r>
            <a:r>
              <a:rPr lang="el-GR" sz="2000" dirty="0">
                <a:effectLst/>
                <a:latin typeface="Times New Roman" panose="02020603050405020304" pitchFamily="18" charset="0"/>
                <a:cs typeface="Times New Roman" panose="02020603050405020304" pitchFamily="18" charset="0"/>
              </a:rPr>
              <a:t> μου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ἰδοὺ</a:t>
            </a:r>
            <a:r>
              <a:rPr lang="el-GR" sz="2000" dirty="0">
                <a:effectLs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ἄγγελος</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ἀπεστάλη</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ἰσχύι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ἐκ</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οὐρανοῦ</a:t>
            </a:r>
            <a:endParaRPr lang="ru-RU" sz="2000" dirty="0">
              <a:effectLst/>
              <a:latin typeface="Times New Roman" panose="02020603050405020304" pitchFamily="18" charset="0"/>
              <a:cs typeface="Times New Roman" panose="02020603050405020304" pitchFamily="18" charset="0"/>
            </a:endParaRPr>
          </a:p>
          <a:p>
            <a:endParaRPr lang="ru-RU" sz="2000" dirty="0">
              <a:effectLst/>
              <a:latin typeface="Times New Roman" panose="02020603050405020304" pitchFamily="18" charset="0"/>
              <a:cs typeface="Times New Roman" panose="02020603050405020304" pitchFamily="18" charset="0"/>
            </a:endParaRPr>
          </a:p>
          <a:p>
            <a:r>
              <a:rPr lang="ru-RU" sz="2000" b="1" dirty="0">
                <a:effectLst/>
                <a:latin typeface="Times New Roman" panose="02020603050405020304" pitchFamily="18" charset="0"/>
                <a:cs typeface="Times New Roman" panose="02020603050405020304" pitchFamily="18" charset="0"/>
              </a:rPr>
              <a:t>Даниил 4:20</a:t>
            </a:r>
          </a:p>
          <a:p>
            <a:pPr algn="r" rtl="1"/>
            <a:r>
              <a:rPr lang="en-GB" sz="2000" baseline="30000" dirty="0">
                <a:effectLst/>
                <a:latin typeface="Times New Roman" panose="02020603050405020304" pitchFamily="18" charset="0"/>
                <a:cs typeface="Times New Roman" panose="02020603050405020304" pitchFamily="18" charset="0"/>
              </a:rPr>
              <a:t>  </a:t>
            </a:r>
            <a:r>
              <a:rPr lang="he-IL" sz="2000" dirty="0">
                <a:effectLst/>
                <a:latin typeface="Times New Roman" panose="02020603050405020304" pitchFamily="18" charset="0"/>
                <a:cs typeface="Times New Roman" panose="02020603050405020304" pitchFamily="18" charset="0"/>
              </a:rPr>
              <a:t>וְדִ֣י חֲזָ֣ה </a:t>
            </a:r>
            <a:r>
              <a:rPr lang="he-IL" sz="2000" dirty="0" err="1">
                <a:effectLst/>
                <a:latin typeface="Times New Roman" panose="02020603050405020304" pitchFamily="18" charset="0"/>
                <a:cs typeface="Times New Roman" panose="02020603050405020304" pitchFamily="18" charset="0"/>
              </a:rPr>
              <a:t>מַלְכָּ֡א</a:t>
            </a:r>
            <a:r>
              <a:rPr lang="he-IL" sz="2000" dirty="0">
                <a:effectLst/>
                <a:latin typeface="Times New Roman" panose="02020603050405020304" pitchFamily="18" charset="0"/>
                <a:cs typeface="Times New Roman" panose="02020603050405020304" pitchFamily="18" charset="0"/>
              </a:rPr>
              <a:t> עִ֣יר וְקַדִּ֣ישׁ </a:t>
            </a:r>
            <a:r>
              <a:rPr lang="he-IL" sz="2000" dirty="0">
                <a:effectLst/>
                <a:highlight>
                  <a:srgbClr val="FFFF00"/>
                </a:highlight>
                <a:latin typeface="Times New Roman" panose="02020603050405020304" pitchFamily="18" charset="0"/>
                <a:cs typeface="Times New Roman" panose="02020603050405020304" pitchFamily="18" charset="0"/>
              </a:rPr>
              <a:t>נָחִ֣ת׀ </a:t>
            </a:r>
            <a:r>
              <a:rPr lang="he-IL" sz="2000" dirty="0" err="1">
                <a:effectLst/>
                <a:highlight>
                  <a:srgbClr val="FFFF00"/>
                </a:highlight>
                <a:latin typeface="Times New Roman" panose="02020603050405020304" pitchFamily="18" charset="0"/>
                <a:cs typeface="Times New Roman" panose="02020603050405020304" pitchFamily="18" charset="0"/>
              </a:rPr>
              <a:t>מִן־שְׁמַיָּ֡א</a:t>
            </a:r>
            <a:r>
              <a:rPr lang="he-IL" sz="2000" dirty="0">
                <a:effectLst/>
                <a:highlight>
                  <a:srgbClr val="FFFF00"/>
                </a:highlight>
                <a:latin typeface="Times New Roman" panose="02020603050405020304" pitchFamily="18" charset="0"/>
                <a:cs typeface="Times New Roman" panose="02020603050405020304" pitchFamily="18" charset="0"/>
              </a:rPr>
              <a:t> </a:t>
            </a:r>
            <a:r>
              <a:rPr lang="he-IL" sz="2000" dirty="0">
                <a:effectLst/>
                <a:latin typeface="Times New Roman" panose="02020603050405020304" pitchFamily="18" charset="0"/>
                <a:cs typeface="Times New Roman" panose="02020603050405020304" pitchFamily="18" charset="0"/>
              </a:rPr>
              <a:t>וְאָמַר֩ </a:t>
            </a:r>
            <a:r>
              <a:rPr lang="he-IL" sz="2000" dirty="0" err="1">
                <a:effectLst/>
                <a:latin typeface="Times New Roman" panose="02020603050405020304" pitchFamily="18" charset="0"/>
                <a:cs typeface="Times New Roman" panose="02020603050405020304" pitchFamily="18" charset="0"/>
              </a:rPr>
              <a:t>גֹּ֙דּו</a:t>
            </a:r>
            <a:r>
              <a:rPr lang="he-IL" sz="2000" dirty="0">
                <a:effectLst/>
                <a:latin typeface="Times New Roman" panose="02020603050405020304" pitchFamily="18" charset="0"/>
                <a:cs typeface="Times New Roman" panose="02020603050405020304" pitchFamily="18" charset="0"/>
              </a:rPr>
              <a:t>ּ </a:t>
            </a:r>
            <a:r>
              <a:rPr lang="he-IL" sz="2000" dirty="0" err="1">
                <a:effectLst/>
                <a:latin typeface="Times New Roman" panose="02020603050405020304" pitchFamily="18" charset="0"/>
                <a:cs typeface="Times New Roman" panose="02020603050405020304" pitchFamily="18" charset="0"/>
              </a:rPr>
              <a:t>אִֽילָנָ֜א</a:t>
            </a:r>
            <a:r>
              <a:rPr lang="he-IL" sz="2000" dirty="0">
                <a:effectLst/>
                <a:latin typeface="Times New Roman" panose="02020603050405020304" pitchFamily="18" charset="0"/>
                <a:cs typeface="Times New Roman" panose="02020603050405020304" pitchFamily="18" charset="0"/>
              </a:rPr>
              <a:t> </a:t>
            </a:r>
            <a:r>
              <a:rPr lang="he-IL" sz="2000" dirty="0" err="1">
                <a:effectLst/>
                <a:latin typeface="Times New Roman" panose="02020603050405020304" pitchFamily="18" charset="0"/>
                <a:cs typeface="Times New Roman" panose="02020603050405020304" pitchFamily="18" charset="0"/>
              </a:rPr>
              <a:t>וְחַבְּל֗וּהִי</a:t>
            </a:r>
            <a:r>
              <a:rPr lang="he-IL" sz="2000" dirty="0">
                <a:effectLst/>
                <a:latin typeface="Times New Roman" panose="02020603050405020304" pitchFamily="18" charset="0"/>
                <a:cs typeface="Times New Roman" panose="02020603050405020304" pitchFamily="18" charset="0"/>
              </a:rPr>
              <a:t> בְּרַ֙ם עִקַּ֤ר </a:t>
            </a:r>
            <a:r>
              <a:rPr lang="he-IL" sz="2000" dirty="0" err="1">
                <a:effectLst/>
                <a:latin typeface="Times New Roman" panose="02020603050405020304" pitchFamily="18" charset="0"/>
                <a:cs typeface="Times New Roman" panose="02020603050405020304" pitchFamily="18" charset="0"/>
              </a:rPr>
              <a:t>שָׁרְשׁוֹ֙הִי</a:t>
            </a:r>
            <a:r>
              <a:rPr lang="he-IL" sz="2000" dirty="0">
                <a:effectLst/>
                <a:latin typeface="Times New Roman" panose="02020603050405020304" pitchFamily="18" charset="0"/>
                <a:cs typeface="Times New Roman" panose="02020603050405020304" pitchFamily="18" charset="0"/>
              </a:rPr>
              <a:t>֙ </a:t>
            </a:r>
            <a:r>
              <a:rPr lang="he-IL" sz="2000" dirty="0" err="1">
                <a:effectLst/>
                <a:latin typeface="Times New Roman" panose="02020603050405020304" pitchFamily="18" charset="0"/>
                <a:cs typeface="Times New Roman" panose="02020603050405020304" pitchFamily="18" charset="0"/>
              </a:rPr>
              <a:t>בְּאַרְעָ֣א</a:t>
            </a:r>
            <a:r>
              <a:rPr lang="he-IL" sz="2000" dirty="0">
                <a:effectLst/>
                <a:latin typeface="Times New Roman" panose="02020603050405020304" pitchFamily="18" charset="0"/>
                <a:cs typeface="Times New Roman" panose="02020603050405020304" pitchFamily="18" charset="0"/>
              </a:rPr>
              <a:t> שְׁבֻ֔קוּ וּבֶאֱסוּר֙ </a:t>
            </a:r>
            <a:r>
              <a:rPr lang="he-IL" sz="2000" dirty="0" err="1">
                <a:effectLst/>
                <a:latin typeface="Times New Roman" panose="02020603050405020304" pitchFamily="18" charset="0"/>
                <a:cs typeface="Times New Roman" panose="02020603050405020304" pitchFamily="18" charset="0"/>
              </a:rPr>
              <a:t>דִּֽי־פַרְזֶ֣ל</a:t>
            </a:r>
            <a:r>
              <a:rPr lang="he-IL" sz="2000" dirty="0">
                <a:effectLst/>
                <a:latin typeface="Times New Roman" panose="02020603050405020304" pitchFamily="18" charset="0"/>
                <a:cs typeface="Times New Roman" panose="02020603050405020304" pitchFamily="18" charset="0"/>
              </a:rPr>
              <a:t> וּנְחָ֔שׁ </a:t>
            </a:r>
            <a:r>
              <a:rPr lang="he-IL" sz="2000" dirty="0" err="1">
                <a:effectLst/>
                <a:latin typeface="Times New Roman" panose="02020603050405020304" pitchFamily="18" charset="0"/>
                <a:cs typeface="Times New Roman" panose="02020603050405020304" pitchFamily="18" charset="0"/>
              </a:rPr>
              <a:t>בְּדִתְאָ֖א</a:t>
            </a:r>
            <a:r>
              <a:rPr lang="he-IL" sz="2000" dirty="0">
                <a:effectLst/>
                <a:latin typeface="Times New Roman" panose="02020603050405020304" pitchFamily="18" charset="0"/>
                <a:cs typeface="Times New Roman" panose="02020603050405020304" pitchFamily="18" charset="0"/>
              </a:rPr>
              <a:t> דִּ֣י בָרָ֑א וּבְטַ֧ל שְׁמַיָּ֣א יִצְטַבַּ֗ע </a:t>
            </a:r>
            <a:r>
              <a:rPr lang="he-IL" sz="2000" dirty="0" err="1">
                <a:effectLst/>
                <a:latin typeface="Times New Roman" panose="02020603050405020304" pitchFamily="18" charset="0"/>
                <a:cs typeface="Times New Roman" panose="02020603050405020304" pitchFamily="18" charset="0"/>
              </a:rPr>
              <a:t>וְעִם־חֵיוַ֤ת</a:t>
            </a:r>
            <a:r>
              <a:rPr lang="he-IL" sz="2000" dirty="0">
                <a:effectLst/>
                <a:latin typeface="Times New Roman" panose="02020603050405020304" pitchFamily="18" charset="0"/>
                <a:cs typeface="Times New Roman" panose="02020603050405020304" pitchFamily="18" charset="0"/>
              </a:rPr>
              <a:t> בָּרָא֙ חֲלָקֵ֔הּ עַ֛ד </a:t>
            </a:r>
            <a:r>
              <a:rPr lang="he-IL" sz="2000" dirty="0" err="1">
                <a:effectLst/>
                <a:latin typeface="Times New Roman" panose="02020603050405020304" pitchFamily="18" charset="0"/>
                <a:cs typeface="Times New Roman" panose="02020603050405020304" pitchFamily="18" charset="0"/>
              </a:rPr>
              <a:t>דִּֽי־שִׁבְעָ֥ה</a:t>
            </a:r>
            <a:r>
              <a:rPr lang="he-IL" sz="2000" dirty="0">
                <a:effectLst/>
                <a:latin typeface="Times New Roman" panose="02020603050405020304" pitchFamily="18" charset="0"/>
                <a:cs typeface="Times New Roman" panose="02020603050405020304" pitchFamily="18" charset="0"/>
              </a:rPr>
              <a:t> עִדָּנִ֖ין יַחְלְפ֥וּן </a:t>
            </a:r>
            <a:r>
              <a:rPr lang="he-IL" sz="2000" dirty="0" err="1">
                <a:effectLst/>
                <a:latin typeface="Times New Roman" panose="02020603050405020304" pitchFamily="18" charset="0"/>
                <a:cs typeface="Times New Roman" panose="02020603050405020304" pitchFamily="18" charset="0"/>
              </a:rPr>
              <a:t>עֲלֽוֹהִי</a:t>
            </a:r>
            <a:r>
              <a:rPr lang="he-IL" sz="2000" dirty="0">
                <a:effectLst/>
                <a:latin typeface="Times New Roman" panose="02020603050405020304" pitchFamily="18" charset="0"/>
                <a:cs typeface="Times New Roman" panose="02020603050405020304" pitchFamily="18" charset="0"/>
              </a:rPr>
              <a:t>׃</a:t>
            </a:r>
          </a:p>
          <a:p>
            <a:pPr rtl="1"/>
            <a:r>
              <a:rPr lang="he-IL" sz="2000" dirty="0">
                <a:effectLst/>
                <a:latin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cs typeface="Times New Roman" panose="02020603050405020304" pitchFamily="18" charset="0"/>
              </a:rPr>
              <a:t>Царь видел, как Святой Страж </a:t>
            </a:r>
            <a:r>
              <a:rPr lang="ru-RU" sz="2000" dirty="0">
                <a:effectLst/>
                <a:highlight>
                  <a:srgbClr val="FFFF00"/>
                </a:highlight>
                <a:latin typeface="Times New Roman" panose="02020603050405020304" pitchFamily="18" charset="0"/>
                <a:cs typeface="Times New Roman" panose="02020603050405020304" pitchFamily="18" charset="0"/>
              </a:rPr>
              <a:t>сошел с неба </a:t>
            </a:r>
            <a:r>
              <a:rPr lang="ru-RU" sz="2000" dirty="0">
                <a:effectLst/>
                <a:latin typeface="Times New Roman" panose="02020603050405020304" pitchFamily="18" charset="0"/>
                <a:cs typeface="Times New Roman" panose="02020603050405020304" pitchFamily="18" charset="0"/>
              </a:rPr>
              <a:t>и сказал</a:t>
            </a:r>
            <a:r>
              <a:rPr lang="en-GB" sz="2000" dirty="0">
                <a:effectLst/>
                <a:latin typeface="Times New Roman" panose="02020603050405020304" pitchFamily="18" charset="0"/>
                <a:cs typeface="Times New Roman" panose="02020603050405020304" pitchFamily="18" charset="0"/>
              </a:rPr>
              <a:t>…</a:t>
            </a:r>
          </a:p>
          <a:p>
            <a:pPr rtl="1"/>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ἡ</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ὅρασις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ἣν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εἶδες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ὅτι</a:t>
            </a:r>
            <a:r>
              <a:rPr lang="el-GR" sz="2000" dirty="0">
                <a:effectLs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ἄγγελος</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ἰσχύι</a:t>
            </a:r>
            <a:r>
              <a:rPr lang="el-GR" sz="2000" dirty="0">
                <a:effectLs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ἀπεστάλη</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παρὰ</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τοῦ</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highlight>
                  <a:srgbClr val="FFFF00"/>
                </a:highlight>
                <a:latin typeface="Times New Roman" panose="02020603050405020304" pitchFamily="18" charset="0"/>
                <a:cs typeface="Times New Roman" panose="02020603050405020304" pitchFamily="18" charset="0"/>
              </a:rPr>
              <a:t>κυρίου</a:t>
            </a:r>
            <a:r>
              <a:rPr lang="el-GR" sz="2000" dirty="0">
                <a:effectLst/>
                <a:highlight>
                  <a:srgbClr val="FFFF00"/>
                </a:highligh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ὅτι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εἶπεν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ἐξᾶραι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τὸ</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δένδρον</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καὶ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ἐκκόψαι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ἡ</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κρίσις</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θεοῦ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τοῦ</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μεγάλου</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ἥξει</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ἐπὶ</a:t>
            </a:r>
            <a:r>
              <a:rPr lang="el-GR" sz="2000" dirty="0">
                <a:effectLst/>
                <a:latin typeface="Times New Roman" panose="02020603050405020304" pitchFamily="18" charset="0"/>
                <a:cs typeface="Times New Roman" panose="02020603050405020304" pitchFamily="18" charset="0"/>
              </a:rPr>
              <a:t> </a:t>
            </a:r>
            <a:r>
              <a:rPr lang="el-GR" sz="2000" dirty="0" err="1">
                <a:effectLst/>
                <a:latin typeface="Times New Roman" panose="02020603050405020304" pitchFamily="18" charset="0"/>
                <a:cs typeface="Times New Roman" panose="02020603050405020304" pitchFamily="18" charset="0"/>
              </a:rPr>
              <a:t>σέ</a:t>
            </a:r>
            <a:endParaRPr lang="el-GR"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784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423686" y="1145894"/>
            <a:ext cx="9410218" cy="3939348"/>
          </a:xfrm>
          <a:prstGeom prst="rect">
            <a:avLst/>
          </a:prstGeom>
          <a:noFill/>
        </p:spPr>
        <p:txBody>
          <a:bodyPr wrap="square" rtlCol="0">
            <a:spAutoFit/>
          </a:bodyPr>
          <a:lstStyle/>
          <a:p>
            <a:pPr indent="457200" algn="just">
              <a:lnSpc>
                <a:spcPct val="115000"/>
              </a:lnSpc>
              <a:spcBef>
                <a:spcPts val="1600"/>
              </a:spcBef>
              <a:spcAft>
                <a:spcPts val="400"/>
              </a:spcAft>
            </a:pPr>
            <a:r>
              <a:rPr lang="en-RU" sz="2400" b="1" dirty="0">
                <a:solidFill>
                  <a:srgbClr val="000000"/>
                </a:solidFill>
                <a:effectLst/>
                <a:latin typeface="Times New Roman" panose="02020603050405020304" pitchFamily="18" charset="0"/>
                <a:ea typeface="Arial" panose="020B0604020202020204" pitchFamily="34" charset="0"/>
                <a:cs typeface="+mj-cs"/>
              </a:rPr>
              <a:t>Исайя 6:2</a:t>
            </a:r>
            <a:endParaRPr lang="en-RU" sz="2400" kern="100" dirty="0">
              <a:effectLst/>
              <a:latin typeface="Calibri" panose="020F0502020204030204" pitchFamily="34" charset="0"/>
              <a:ea typeface="Calibri" panose="020F0502020204030204" pitchFamily="34" charset="0"/>
              <a:cs typeface="+mj-cs"/>
            </a:endParaRPr>
          </a:p>
          <a:p>
            <a:pPr indent="457200" algn="just" rtl="1">
              <a:lnSpc>
                <a:spcPct val="115000"/>
              </a:lnSpc>
            </a:pPr>
            <a:r>
              <a:rPr lang="he-IL" sz="2400" kern="100" dirty="0">
                <a:solidFill>
                  <a:srgbClr val="000000"/>
                </a:solidFill>
                <a:effectLst/>
                <a:latin typeface="Calibri" panose="020F0502020204030204" pitchFamily="34" charset="0"/>
                <a:ea typeface="Calibri" panose="020F0502020204030204" pitchFamily="34" charset="0"/>
                <a:cs typeface="+mj-cs"/>
              </a:rPr>
              <a:t>שְׂרָפִים עֹמְדִים מִמַּעַל לוֹ שֵׁשׁ כְּנָפַיִם שֵׁשׁ כְּנָפַיִם לְאֶחָד בִּשְׁתַּיִם יְכַסֶּה פָנָיו וּבִשְׁתַּיִם יְכַסֶּה רַגְלָיו וּבִשְׁתַּיִם יְעוֹפֵף׃</a:t>
            </a:r>
            <a:endParaRPr lang="en-RU" sz="2400" kern="100" dirty="0">
              <a:effectLst/>
              <a:latin typeface="Calibri" panose="020F0502020204030204" pitchFamily="34" charset="0"/>
              <a:ea typeface="Calibri" panose="020F0502020204030204" pitchFamily="34" charset="0"/>
              <a:cs typeface="+mj-cs"/>
            </a:endParaRPr>
          </a:p>
          <a:p>
            <a:pPr indent="457200" algn="just">
              <a:lnSpc>
                <a:spcPct val="115000"/>
              </a:lnSpc>
            </a:pPr>
            <a:r>
              <a:rPr lang="en-RU" sz="2400" kern="100" dirty="0">
                <a:solidFill>
                  <a:srgbClr val="222222"/>
                </a:solidFill>
                <a:effectLst/>
                <a:latin typeface="Times New Roman" panose="02020603050405020304" pitchFamily="18" charset="0"/>
                <a:ea typeface="Calibri" panose="020F0502020204030204" pitchFamily="34" charset="0"/>
                <a:cs typeface="+mj-cs"/>
              </a:rPr>
              <a:t>Серафимы </a:t>
            </a:r>
            <a:r>
              <a:rPr lang="ru-RU" sz="2400" kern="100" dirty="0">
                <a:solidFill>
                  <a:srgbClr val="222222"/>
                </a:solidFill>
                <a:effectLst/>
                <a:latin typeface="Times New Roman" panose="02020603050405020304" pitchFamily="18" charset="0"/>
                <a:ea typeface="Calibri" panose="020F0502020204030204" pitchFamily="34" charset="0"/>
                <a:cs typeface="+mj-cs"/>
              </a:rPr>
              <a:t>с</a:t>
            </a:r>
            <a:r>
              <a:rPr lang="en-RU" sz="2400" kern="100" dirty="0">
                <a:solidFill>
                  <a:srgbClr val="222222"/>
                </a:solidFill>
                <a:effectLst/>
                <a:latin typeface="Times New Roman" panose="02020603050405020304" pitchFamily="18" charset="0"/>
                <a:ea typeface="Calibri" panose="020F0502020204030204" pitchFamily="34" charset="0"/>
                <a:cs typeface="+mj-cs"/>
              </a:rPr>
              <a:t>тояли над Ним; по шесть крыльев у каждого: двумя закрывал</a:t>
            </a:r>
            <a:r>
              <a:rPr lang="ru-RU" sz="2400" kern="100" dirty="0">
                <a:solidFill>
                  <a:srgbClr val="222222"/>
                </a:solidFill>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лицо свое, и двумя закрывал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ноги свои, и двумя летал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a:t>
            </a:r>
            <a:endParaRPr lang="ru-RU" sz="2400" kern="100" dirty="0">
              <a:solidFill>
                <a:srgbClr val="222222"/>
              </a:solidFill>
              <a:effectLst/>
              <a:latin typeface="Times New Roman" panose="02020603050405020304" pitchFamily="18" charset="0"/>
              <a:ea typeface="Calibri" panose="020F0502020204030204" pitchFamily="34" charset="0"/>
              <a:cs typeface="+mj-cs"/>
            </a:endParaRPr>
          </a:p>
          <a:p>
            <a:pPr indent="457200" algn="just">
              <a:lnSpc>
                <a:spcPct val="115000"/>
              </a:lnSpc>
            </a:pPr>
            <a:endParaRPr lang="en-RU" sz="2400" b="1" dirty="0">
              <a:solidFill>
                <a:srgbClr val="434343"/>
              </a:solidFill>
              <a:effectLst/>
              <a:latin typeface="Arial" panose="020B0604020202020204" pitchFamily="34" charset="0"/>
              <a:ea typeface="Arial" panose="020B0604020202020204" pitchFamily="34" charset="0"/>
              <a:cs typeface="+mj-cs"/>
            </a:endParaRPr>
          </a:p>
          <a:p>
            <a:pPr indent="457200" algn="just">
              <a:lnSpc>
                <a:spcPct val="115000"/>
              </a:lnSpc>
            </a:pPr>
            <a:r>
              <a:rPr lang="en-RU" sz="2400" kern="100" dirty="0">
                <a:solidFill>
                  <a:srgbClr val="000000"/>
                </a:solidFill>
                <a:effectLst/>
                <a:latin typeface="Times New Roman" panose="02020603050405020304" pitchFamily="18" charset="0"/>
                <a:ea typeface="Calibri" panose="020F0502020204030204" pitchFamily="34" charset="0"/>
                <a:cs typeface="+mj-cs"/>
              </a:rPr>
              <a:t>καὶ σεραφιν εἱστήκεισαν </a:t>
            </a:r>
            <a:r>
              <a:rPr lang="en-RU" sz="2400" kern="100" dirty="0">
                <a:solidFill>
                  <a:srgbClr val="000000"/>
                </a:solidFill>
                <a:effectLst/>
                <a:highlight>
                  <a:srgbClr val="FFFF00"/>
                </a:highlight>
                <a:latin typeface="Times New Roman" panose="02020603050405020304" pitchFamily="18" charset="0"/>
                <a:ea typeface="Calibri" panose="020F0502020204030204" pitchFamily="34" charset="0"/>
                <a:cs typeface="+mj-cs"/>
              </a:rPr>
              <a:t>κύκλῳ αὐτοῦ</a:t>
            </a:r>
            <a:r>
              <a:rPr lang="en-RU" sz="2400" kern="100" dirty="0">
                <a:solidFill>
                  <a:srgbClr val="000000"/>
                </a:solidFill>
                <a:effectLst/>
                <a:latin typeface="Times New Roman" panose="02020603050405020304" pitchFamily="18" charset="0"/>
                <a:ea typeface="Calibri" panose="020F0502020204030204" pitchFamily="34" charset="0"/>
                <a:cs typeface="+mj-cs"/>
              </a:rPr>
              <a:t>, ἓξ πτέρυγες τῷ ἑνὶ καὶ ἓξ πτέρυγες τῷ ἑνί, καὶ ταῖς μὲν δυσὶ κατεκάλυπτον τὸ πρόσωπον καὶ ταῖς δυσὶ κατεκάλυπτον τοὺς πόδας καὶ ταῖς δυσὶν ἐπέταντο.</a:t>
            </a:r>
            <a:endParaRPr lang="en-RU" sz="2400" kern="100" dirty="0">
              <a:effectLst/>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1681455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389E5-240E-AA11-A8B7-C158E2E62DFB}"/>
              </a:ext>
            </a:extLst>
          </p:cNvPr>
          <p:cNvSpPr txBox="1"/>
          <p:nvPr/>
        </p:nvSpPr>
        <p:spPr>
          <a:xfrm>
            <a:off x="1610139" y="616226"/>
            <a:ext cx="9726217" cy="4893647"/>
          </a:xfrm>
          <a:prstGeom prst="rect">
            <a:avLst/>
          </a:prstGeom>
          <a:noFill/>
        </p:spPr>
        <p:txBody>
          <a:bodyPr wrap="square" rtlCol="0">
            <a:spAutoFit/>
          </a:bodyPr>
          <a:lstStyle/>
          <a:p>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κύκλῳ αὐτοῦ «вокруг Него» – вмесֹто </a:t>
            </a:r>
            <a:r>
              <a:rPr lang="he-IL"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מִמַּעַל לוֹ</a:t>
            </a:r>
            <a:r>
              <a:rPr lang="en-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«над Ним»</a:t>
            </a:r>
            <a:r>
              <a:rPr lang="en-RU" sz="2400" dirty="0">
                <a:effectLst/>
                <a:latin typeface="Times New Roman" panose="02020603050405020304" pitchFamily="18" charset="0"/>
                <a:cs typeface="Times New Roman" panose="02020603050405020304" pitchFamily="18" charset="0"/>
              </a:rPr>
              <a:t> </a:t>
            </a:r>
            <a:endParaRPr lang="ru-RU" sz="2400" dirty="0">
              <a:effectLst/>
              <a:latin typeface="Times New Roman" panose="02020603050405020304" pitchFamily="18"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r>
              <a:rPr lang="ru-RU" sz="2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Гармонизация с другими пассажами, где вокруг Бога стоит небесное воинство </a:t>
            </a:r>
            <a:r>
              <a:rPr lang="en-GB"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херувимы</a:t>
            </a:r>
            <a:r>
              <a:rPr lang="en-GB"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стирание различий между разными видами сверхъестественных существ</a:t>
            </a:r>
            <a:endParaRPr lang="en-RU"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3 Царств 22:19</a:t>
            </a:r>
          </a:p>
          <a:p>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εἶδον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τὸν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κύριον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θεὸν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Ισραηλ</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καθήμενον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ἐπὶ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θρόνου</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αὐτοῦ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πᾶσα</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ἡ</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στρατιὰ</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οὐρανοῦ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εἱστήκει</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περὶ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αὐτὸν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ἐκ</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δεξιῶν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αὐτοῦ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ἐξ</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εὐωνύμων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αὐτοῦ</a:t>
            </a:r>
            <a:endParaRPr lang="en-GB" sz="2400" kern="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2400" kern="100" dirty="0">
                <a:latin typeface="Times New Roman" panose="02020603050405020304" pitchFamily="18" charset="0"/>
                <a:ea typeface="Calibri" panose="020F0502020204030204" pitchFamily="34" charset="0"/>
                <a:cs typeface="Times New Roman" panose="02020603050405020304" pitchFamily="18" charset="0"/>
              </a:rPr>
              <a:t>Зах 3:7 </a:t>
            </a:r>
            <a:r>
              <a:rPr lang="ru-RU" sz="2400" kern="100" dirty="0" err="1">
                <a:latin typeface="Times New Roman" panose="02020603050405020304" pitchFamily="18" charset="0"/>
                <a:ea typeface="Calibri" panose="020F0502020204030204" pitchFamily="34" charset="0"/>
                <a:cs typeface="Times New Roman" panose="02020603050405020304" pitchFamily="18" charset="0"/>
              </a:rPr>
              <a:t>Таргум</a:t>
            </a:r>
            <a:r>
              <a:rPr lang="ru-RU" sz="2400" kern="100" dirty="0">
                <a:latin typeface="Times New Roman" panose="02020603050405020304" pitchFamily="18" charset="0"/>
                <a:ea typeface="Calibri" panose="020F0502020204030204" pitchFamily="34" charset="0"/>
                <a:cs typeface="Times New Roman" panose="02020603050405020304" pitchFamily="18" charset="0"/>
              </a:rPr>
              <a:t> </a:t>
            </a:r>
            <a:r>
              <a:rPr lang="en-RU" sz="2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e-IL" sz="2400" b="1" kern="0" dirty="0">
                <a:effectLst/>
                <a:latin typeface="Times New Roman" panose="02020603050405020304" pitchFamily="18" charset="0"/>
                <a:ea typeface="Times New Roman" panose="02020603050405020304" pitchFamily="18" charset="0"/>
                <a:cs typeface="Times New Roman" panose="02020603050405020304" pitchFamily="18" charset="0"/>
              </a:rPr>
              <a:t>וְאֶתֵּן לָךְ רִגְלִין מְהַלְכָן בֵּין </a:t>
            </a:r>
            <a:r>
              <a:rPr lang="he-IL"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שַׂרְפַיָא</a:t>
            </a:r>
            <a:r>
              <a:rPr lang="he-IL"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הָאִלֵין</a:t>
            </a:r>
            <a:r>
              <a:rPr lang="en-RU" sz="2400" dirty="0">
                <a:effectLst/>
                <a:latin typeface="Times New Roman" panose="02020603050405020304" pitchFamily="18" charset="0"/>
                <a:cs typeface="Times New Roman" panose="02020603050405020304" pitchFamily="18" charset="0"/>
              </a:rPr>
              <a:t> </a:t>
            </a:r>
            <a:r>
              <a:rPr lang="ru-RU" sz="2400" kern="100" dirty="0">
                <a:latin typeface="Times New Roman" panose="02020603050405020304" pitchFamily="18" charset="0"/>
                <a:cs typeface="Times New Roman" panose="02020603050405020304" pitchFamily="18" charset="0"/>
              </a:rPr>
              <a:t>(Септуагинта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μέσῳ</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τῶν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ἑστηκότων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τούτων</a:t>
            </a:r>
            <a:r>
              <a:rPr lang="ru-RU" sz="2400" dirty="0">
                <a:effectLst/>
                <a:latin typeface="Times New Roman" panose="02020603050405020304" pitchFamily="18" charset="0"/>
                <a:cs typeface="Times New Roman" panose="02020603050405020304" pitchFamily="18" charset="0"/>
              </a:rPr>
              <a:t>)</a:t>
            </a:r>
            <a:endParaRPr lang="en-RU"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«Стоящие при Боге </a:t>
            </a:r>
            <a:r>
              <a:rPr lang="en-GB" sz="2400" dirty="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вокруг Бога» </a:t>
            </a:r>
            <a:r>
              <a:rPr lang="ru-RU" sz="24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 ангельская свита</a:t>
            </a:r>
            <a:endParaRPr lang="en-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3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6FA33-D0FD-DA64-7A5C-6D3FC6B64367}"/>
              </a:ext>
            </a:extLst>
          </p:cNvPr>
          <p:cNvSpPr txBox="1"/>
          <p:nvPr/>
        </p:nvSpPr>
        <p:spPr>
          <a:xfrm>
            <a:off x="1423686" y="1145894"/>
            <a:ext cx="9410218" cy="3939348"/>
          </a:xfrm>
          <a:prstGeom prst="rect">
            <a:avLst/>
          </a:prstGeom>
          <a:noFill/>
        </p:spPr>
        <p:txBody>
          <a:bodyPr wrap="square" rtlCol="0">
            <a:spAutoFit/>
          </a:bodyPr>
          <a:lstStyle/>
          <a:p>
            <a:pPr indent="457200" algn="just">
              <a:lnSpc>
                <a:spcPct val="115000"/>
              </a:lnSpc>
              <a:spcBef>
                <a:spcPts val="1600"/>
              </a:spcBef>
              <a:spcAft>
                <a:spcPts val="400"/>
              </a:spcAft>
            </a:pPr>
            <a:r>
              <a:rPr lang="en-RU" sz="2400" b="1" dirty="0">
                <a:solidFill>
                  <a:srgbClr val="000000"/>
                </a:solidFill>
                <a:effectLst/>
                <a:latin typeface="Times New Roman" panose="02020603050405020304" pitchFamily="18" charset="0"/>
                <a:ea typeface="Arial" panose="020B0604020202020204" pitchFamily="34" charset="0"/>
                <a:cs typeface="+mj-cs"/>
              </a:rPr>
              <a:t>Исайя 6:2</a:t>
            </a:r>
            <a:endParaRPr lang="en-RU" sz="2400" kern="100" dirty="0">
              <a:effectLst/>
              <a:latin typeface="Calibri" panose="020F0502020204030204" pitchFamily="34" charset="0"/>
              <a:ea typeface="Calibri" panose="020F0502020204030204" pitchFamily="34" charset="0"/>
              <a:cs typeface="+mj-cs"/>
            </a:endParaRPr>
          </a:p>
          <a:p>
            <a:pPr indent="457200" algn="just" rtl="1">
              <a:lnSpc>
                <a:spcPct val="115000"/>
              </a:lnSpc>
            </a:pPr>
            <a:r>
              <a:rPr lang="he-IL" sz="2400" kern="100" dirty="0">
                <a:solidFill>
                  <a:srgbClr val="000000"/>
                </a:solidFill>
                <a:effectLst/>
                <a:latin typeface="Calibri" panose="020F0502020204030204" pitchFamily="34" charset="0"/>
                <a:ea typeface="Calibri" panose="020F0502020204030204" pitchFamily="34" charset="0"/>
                <a:cs typeface="+mj-cs"/>
              </a:rPr>
              <a:t>שְׂרָפִים עֹמְדִים מִמַּעַל לוֹ שֵׁשׁ כְּנָפַיִם שֵׁשׁ כְּנָפַיִם לְאֶחָד בִּשְׁתַּיִם יְכַסֶּה פָנָיו וּבִשְׁתַּיִם יְכַסֶּה רַגְלָיו וּבִשְׁתַּיִם יְעוֹפֵף׃</a:t>
            </a:r>
            <a:endParaRPr lang="en-RU" sz="2400" kern="100" dirty="0">
              <a:effectLst/>
              <a:latin typeface="Calibri" panose="020F0502020204030204" pitchFamily="34" charset="0"/>
              <a:ea typeface="Calibri" panose="020F0502020204030204" pitchFamily="34" charset="0"/>
              <a:cs typeface="+mj-cs"/>
            </a:endParaRPr>
          </a:p>
          <a:p>
            <a:pPr indent="457200" algn="just">
              <a:lnSpc>
                <a:spcPct val="115000"/>
              </a:lnSpc>
            </a:pPr>
            <a:r>
              <a:rPr lang="en-RU" sz="2400" kern="100" dirty="0">
                <a:solidFill>
                  <a:srgbClr val="222222"/>
                </a:solidFill>
                <a:effectLst/>
                <a:latin typeface="Times New Roman" panose="02020603050405020304" pitchFamily="18" charset="0"/>
                <a:ea typeface="Calibri" panose="020F0502020204030204" pitchFamily="34" charset="0"/>
                <a:cs typeface="+mj-cs"/>
              </a:rPr>
              <a:t>Серафимы </a:t>
            </a:r>
            <a:r>
              <a:rPr lang="ru-RU" sz="2400" kern="100" dirty="0">
                <a:solidFill>
                  <a:srgbClr val="222222"/>
                </a:solidFill>
                <a:effectLst/>
                <a:latin typeface="Times New Roman" panose="02020603050405020304" pitchFamily="18" charset="0"/>
                <a:ea typeface="Calibri" panose="020F0502020204030204" pitchFamily="34" charset="0"/>
                <a:cs typeface="+mj-cs"/>
              </a:rPr>
              <a:t>с</a:t>
            </a:r>
            <a:r>
              <a:rPr lang="en-RU" sz="2400" kern="100" dirty="0">
                <a:solidFill>
                  <a:srgbClr val="222222"/>
                </a:solidFill>
                <a:effectLst/>
                <a:latin typeface="Times New Roman" panose="02020603050405020304" pitchFamily="18" charset="0"/>
                <a:ea typeface="Calibri" panose="020F0502020204030204" pitchFamily="34" charset="0"/>
                <a:cs typeface="+mj-cs"/>
              </a:rPr>
              <a:t>тояли над Ним; по шесть крыльев у каждого: двумя закрывал</a:t>
            </a:r>
            <a:r>
              <a:rPr lang="ru-RU" sz="2400" kern="100" dirty="0">
                <a:solidFill>
                  <a:srgbClr val="222222"/>
                </a:solidFill>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лицо свое, и двумя закрывал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 ноги свои, и двумя летал</a:t>
            </a:r>
            <a:r>
              <a:rPr lang="ru-RU" sz="2400" kern="100" dirty="0">
                <a:solidFill>
                  <a:srgbClr val="222222"/>
                </a:solidFill>
                <a:effectLst/>
                <a:latin typeface="Times New Roman" panose="02020603050405020304" pitchFamily="18" charset="0"/>
                <a:ea typeface="Calibri" panose="020F0502020204030204" pitchFamily="34" charset="0"/>
                <a:cs typeface="+mj-cs"/>
              </a:rPr>
              <a:t>и</a:t>
            </a:r>
            <a:r>
              <a:rPr lang="en-RU" sz="2400" kern="100" dirty="0">
                <a:solidFill>
                  <a:srgbClr val="222222"/>
                </a:solidFill>
                <a:effectLst/>
                <a:latin typeface="Times New Roman" panose="02020603050405020304" pitchFamily="18" charset="0"/>
                <a:ea typeface="Calibri" panose="020F0502020204030204" pitchFamily="34" charset="0"/>
                <a:cs typeface="+mj-cs"/>
              </a:rPr>
              <a:t>.</a:t>
            </a:r>
            <a:endParaRPr lang="ru-RU" sz="2400" kern="100" dirty="0">
              <a:solidFill>
                <a:srgbClr val="222222"/>
              </a:solidFill>
              <a:effectLst/>
              <a:latin typeface="Times New Roman" panose="02020603050405020304" pitchFamily="18" charset="0"/>
              <a:ea typeface="Calibri" panose="020F0502020204030204" pitchFamily="34" charset="0"/>
              <a:cs typeface="+mj-cs"/>
            </a:endParaRPr>
          </a:p>
          <a:p>
            <a:pPr indent="457200" algn="just">
              <a:lnSpc>
                <a:spcPct val="115000"/>
              </a:lnSpc>
            </a:pPr>
            <a:endParaRPr lang="en-RU" sz="2400" b="1" dirty="0">
              <a:solidFill>
                <a:srgbClr val="434343"/>
              </a:solidFill>
              <a:effectLst/>
              <a:latin typeface="Arial" panose="020B0604020202020204" pitchFamily="34" charset="0"/>
              <a:ea typeface="Arial" panose="020B0604020202020204" pitchFamily="34" charset="0"/>
              <a:cs typeface="+mj-cs"/>
            </a:endParaRPr>
          </a:p>
          <a:p>
            <a:pPr indent="457200" algn="just">
              <a:lnSpc>
                <a:spcPct val="115000"/>
              </a:lnSpc>
            </a:pPr>
            <a:r>
              <a:rPr lang="en-RU" sz="2400" kern="100" dirty="0">
                <a:solidFill>
                  <a:srgbClr val="000000"/>
                </a:solidFill>
                <a:effectLst/>
                <a:latin typeface="Times New Roman" panose="02020603050405020304" pitchFamily="18" charset="0"/>
                <a:ea typeface="Calibri" panose="020F0502020204030204" pitchFamily="34" charset="0"/>
                <a:cs typeface="+mj-cs"/>
              </a:rPr>
              <a:t>καὶ σεραφιν εἱστήκεισαν κύκλῳ αὐτοῦ, ἓξ πτέρυγες </a:t>
            </a:r>
            <a:r>
              <a:rPr lang="en-RU" sz="2400" kern="100" dirty="0">
                <a:solidFill>
                  <a:srgbClr val="000000"/>
                </a:solidFill>
                <a:effectLst/>
                <a:highlight>
                  <a:srgbClr val="FFFF00"/>
                </a:highlight>
                <a:latin typeface="Times New Roman" panose="02020603050405020304" pitchFamily="18" charset="0"/>
                <a:ea typeface="Calibri" panose="020F0502020204030204" pitchFamily="34" charset="0"/>
                <a:cs typeface="+mj-cs"/>
              </a:rPr>
              <a:t>τῷ ἑνὶ </a:t>
            </a:r>
            <a:r>
              <a:rPr lang="en-RU" sz="2400" kern="100" dirty="0">
                <a:solidFill>
                  <a:srgbClr val="000000"/>
                </a:solidFill>
                <a:effectLst/>
                <a:latin typeface="Times New Roman" panose="02020603050405020304" pitchFamily="18" charset="0"/>
                <a:ea typeface="Calibri" panose="020F0502020204030204" pitchFamily="34" charset="0"/>
                <a:cs typeface="+mj-cs"/>
              </a:rPr>
              <a:t>καὶ ἓξ πτέρυγες τῷ ἑνί, καὶ ταῖς μὲν δυσὶ κατεκάλυπτον τὸ πρόσωπον καὶ ταῖς δυσὶ κατεκάλυπτον τοὺς πόδας καὶ ταῖς δυσὶν ἐπέταντο.</a:t>
            </a:r>
            <a:endParaRPr lang="en-RU" sz="2400" kern="100" dirty="0">
              <a:effectLst/>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2042955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828DA6-604A-5210-D7AB-615FE503F1EB}"/>
              </a:ext>
            </a:extLst>
          </p:cNvPr>
          <p:cNvSpPr txBox="1"/>
          <p:nvPr/>
        </p:nvSpPr>
        <p:spPr>
          <a:xfrm>
            <a:off x="1302026" y="377687"/>
            <a:ext cx="9263269" cy="6261652"/>
          </a:xfrm>
          <a:prstGeom prst="rect">
            <a:avLst/>
          </a:prstGeom>
          <a:noFill/>
        </p:spPr>
        <p:txBody>
          <a:bodyPr wrap="square" rtlCol="0">
            <a:spAutoFit/>
          </a:bodyPr>
          <a:lstStyle/>
          <a:p>
            <a:r>
              <a:rPr lang="ru-RU" sz="2800" dirty="0">
                <a:latin typeface="Times New Roman" panose="02020603050405020304" pitchFamily="18" charset="0"/>
                <a:cs typeface="Times New Roman" panose="02020603050405020304" pitchFamily="18" charset="0"/>
              </a:rPr>
              <a:t>Два серафима?</a:t>
            </a:r>
          </a:p>
          <a:p>
            <a:endParaRPr lang="ru-RU" sz="2800" dirty="0">
              <a:latin typeface="Times New Roman" panose="02020603050405020304" pitchFamily="18" charset="0"/>
              <a:cs typeface="Times New Roman" panose="02020603050405020304" pitchFamily="18" charset="0"/>
            </a:endParaRPr>
          </a:p>
          <a:p>
            <a:r>
              <a:rPr lang="he-IL" sz="2800" b="0" i="0" dirty="0">
                <a:solidFill>
                  <a:srgbClr val="222222"/>
                </a:solidFill>
                <a:effectLst/>
                <a:latin typeface="Times New Roman" panose="02020603050405020304" pitchFamily="18" charset="0"/>
                <a:cs typeface="Times New Roman" panose="02020603050405020304" pitchFamily="18" charset="0"/>
              </a:rPr>
              <a:t>שֵׁ֧שׁ כְּנָפַ֛יִם שֵׁ֥שׁ כְּנָפַ֖יִם לְאֶחָ֑ד </a:t>
            </a:r>
            <a:br>
              <a:rPr lang="he-IL" sz="2800" dirty="0">
                <a:latin typeface="Times New Roman" panose="02020603050405020304" pitchFamily="18" charset="0"/>
                <a:cs typeface="Times New Roman" panose="02020603050405020304" pitchFamily="18" charset="0"/>
              </a:rPr>
            </a:br>
            <a:r>
              <a:rPr lang="en-GB" sz="2800" b="0" i="0" dirty="0" err="1">
                <a:solidFill>
                  <a:srgbClr val="222222"/>
                </a:solidFill>
                <a:effectLst/>
                <a:latin typeface="Times New Roman" panose="02020603050405020304" pitchFamily="18" charset="0"/>
                <a:cs typeface="Times New Roman" panose="02020603050405020304" pitchFamily="18" charset="0"/>
              </a:rPr>
              <a:t>IQIsa</a:t>
            </a:r>
            <a:r>
              <a:rPr lang="en-GB" sz="2800" b="0" i="0" baseline="30000" dirty="0" err="1">
                <a:solidFill>
                  <a:srgbClr val="222222"/>
                </a:solidFill>
                <a:effectLst/>
                <a:latin typeface="Times New Roman" panose="02020603050405020304" pitchFamily="18" charset="0"/>
                <a:cs typeface="Times New Roman" panose="02020603050405020304" pitchFamily="18" charset="0"/>
              </a:rPr>
              <a:t>a</a:t>
            </a:r>
            <a:r>
              <a:rPr lang="en-GB" sz="2800" b="0" i="0" dirty="0">
                <a:solidFill>
                  <a:srgbClr val="222222"/>
                </a:solidFill>
                <a:effectLst/>
                <a:latin typeface="Times New Roman" panose="02020603050405020304" pitchFamily="18" charset="0"/>
                <a:cs typeface="Times New Roman" panose="02020603050405020304" pitchFamily="18" charset="0"/>
              </a:rPr>
              <a:t>    </a:t>
            </a:r>
            <a:r>
              <a:rPr lang="he-IL" sz="2800" b="0" i="0" dirty="0">
                <a:solidFill>
                  <a:srgbClr val="222222"/>
                </a:solidFill>
                <a:effectLst/>
                <a:latin typeface="Times New Roman" panose="02020603050405020304" pitchFamily="18" charset="0"/>
                <a:cs typeface="Times New Roman" panose="02020603050405020304" pitchFamily="18" charset="0"/>
              </a:rPr>
              <a:t>שֵׁ֥שׁ כְּנָפַ֖יִם לְאֶחָ֑ד</a:t>
            </a:r>
            <a:endParaRPr lang="en-GB" sz="2800" b="0" i="0" dirty="0">
              <a:solidFill>
                <a:srgbClr val="222222"/>
              </a:solidFill>
              <a:effectLst/>
              <a:latin typeface="Times New Roman" panose="02020603050405020304" pitchFamily="18" charset="0"/>
              <a:cs typeface="Times New Roman" panose="02020603050405020304" pitchFamily="18" charset="0"/>
            </a:endParaRPr>
          </a:p>
          <a:p>
            <a:endParaRPr lang="en-RU" sz="2800" dirty="0">
              <a:latin typeface="Times New Roman" panose="02020603050405020304" pitchFamily="18" charset="0"/>
              <a:cs typeface="Times New Roman" panose="02020603050405020304" pitchFamily="18" charset="0"/>
            </a:endParaRPr>
          </a:p>
          <a:p>
            <a:r>
              <a:rPr lang="en-RU" sz="2800" dirty="0">
                <a:solidFill>
                  <a:srgbClr val="000000"/>
                </a:solidFill>
                <a:effectLst/>
                <a:latin typeface="Times New Roman" panose="02020603050405020304" pitchFamily="18" charset="0"/>
                <a:ea typeface="Calibri" panose="020F0502020204030204" pitchFamily="34" charset="0"/>
              </a:rPr>
              <a:t>ἓξ πτέρυγες τῷ ἑνὶ καὶ ἓξ πτέρυγες τῷ ἑνί</a:t>
            </a:r>
            <a:endParaRPr lang="en-RU" sz="2800" dirty="0">
              <a:solidFill>
                <a:srgbClr val="000000"/>
              </a:solidFill>
              <a:latin typeface="Times New Roman" panose="02020603050405020304" pitchFamily="18" charset="0"/>
              <a:cs typeface="Times New Roman" panose="02020603050405020304" pitchFamily="18" charset="0"/>
            </a:endParaRPr>
          </a:p>
          <a:p>
            <a:r>
              <a:rPr lang="en-US" sz="2800" dirty="0">
                <a:effectLst/>
                <a:latin typeface="Times New Roman" panose="02020603050405020304" pitchFamily="18" charset="0"/>
                <a:ea typeface="Calibri" panose="020F0502020204030204" pitchFamily="34" charset="0"/>
              </a:rPr>
              <a:t>Vulgate: </a:t>
            </a:r>
            <a:r>
              <a:rPr lang="en-US" sz="2800" dirty="0" err="1">
                <a:effectLst/>
                <a:latin typeface="Times New Roman" panose="02020603050405020304" pitchFamily="18" charset="0"/>
                <a:ea typeface="Calibri" panose="020F0502020204030204" pitchFamily="34" charset="0"/>
              </a:rPr>
              <a:t>seraphin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stabant</a:t>
            </a:r>
            <a:r>
              <a:rPr lang="en-US" sz="2800" dirty="0">
                <a:effectLst/>
                <a:latin typeface="Times New Roman" panose="02020603050405020304" pitchFamily="18" charset="0"/>
                <a:ea typeface="Calibri" panose="020F0502020204030204" pitchFamily="34" charset="0"/>
              </a:rPr>
              <a:t> super </a:t>
            </a:r>
            <a:r>
              <a:rPr lang="en-US" sz="2800" dirty="0" err="1">
                <a:effectLst/>
                <a:latin typeface="Times New Roman" panose="02020603050405020304" pitchFamily="18" charset="0"/>
                <a:ea typeface="Calibri" panose="020F0502020204030204" pitchFamily="34" charset="0"/>
              </a:rPr>
              <a:t>illud</a:t>
            </a:r>
            <a:r>
              <a:rPr lang="en-US" sz="2800" dirty="0">
                <a:effectLst/>
                <a:latin typeface="Times New Roman" panose="02020603050405020304" pitchFamily="18" charset="0"/>
                <a:ea typeface="Calibri" panose="020F0502020204030204" pitchFamily="34" charset="0"/>
              </a:rPr>
              <a:t> sex alae </a:t>
            </a:r>
            <a:r>
              <a:rPr lang="en-US" sz="2800" dirty="0" err="1">
                <a:effectLst/>
                <a:latin typeface="Times New Roman" panose="02020603050405020304" pitchFamily="18" charset="0"/>
                <a:ea typeface="Calibri" panose="020F0502020204030204" pitchFamily="34" charset="0"/>
              </a:rPr>
              <a:t>uni</a:t>
            </a:r>
            <a:r>
              <a:rPr lang="en-US" sz="2800" dirty="0">
                <a:effectLst/>
                <a:latin typeface="Times New Roman" panose="02020603050405020304" pitchFamily="18" charset="0"/>
                <a:ea typeface="Calibri" panose="020F0502020204030204" pitchFamily="34" charset="0"/>
              </a:rPr>
              <a:t> et sex alae </a:t>
            </a:r>
            <a:r>
              <a:rPr lang="en-US" sz="2800" dirty="0" err="1">
                <a:effectLst/>
                <a:latin typeface="Times New Roman" panose="02020603050405020304" pitchFamily="18" charset="0"/>
                <a:ea typeface="Calibri" panose="020F0502020204030204" pitchFamily="34" charset="0"/>
              </a:rPr>
              <a:t>alteri</a:t>
            </a:r>
            <a:endParaRPr lang="ru-RU" sz="2800" dirty="0">
              <a:effectLst/>
              <a:latin typeface="Times New Roman" panose="02020603050405020304" pitchFamily="18" charset="0"/>
              <a:ea typeface="Calibri" panose="020F0502020204030204" pitchFamily="34" charset="0"/>
            </a:endParaRPr>
          </a:p>
          <a:p>
            <a:r>
              <a:rPr lang="el-GR" sz="2800" dirty="0">
                <a:effectLst/>
                <a:latin typeface="Times New Roman" panose="02020603050405020304" pitchFamily="18" charset="0"/>
                <a:cs typeface="Times New Roman" panose="02020603050405020304" pitchFamily="18" charset="0"/>
              </a:rPr>
              <a:t> </a:t>
            </a:r>
            <a:r>
              <a:rPr lang="el-GR" sz="2800" baseline="30000" dirty="0">
                <a:effectLst/>
                <a:latin typeface="Times New Roman" panose="02020603050405020304" pitchFamily="18" charset="0"/>
                <a:cs typeface="Times New Roman" panose="02020603050405020304" pitchFamily="18" charset="0"/>
              </a:rPr>
              <a:t>3 </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καὶ</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ἐκέκραγον</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ἕτερος</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πρὸς</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τὸν</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ἕτερον</a:t>
            </a:r>
            <a:r>
              <a:rPr lang="el-GR" sz="2800" dirty="0">
                <a:effectLst/>
                <a:latin typeface="Times New Roman" panose="02020603050405020304" pitchFamily="18" charset="0"/>
                <a:cs typeface="Times New Roman" panose="02020603050405020304" pitchFamily="18" charset="0"/>
              </a:rPr>
              <a:t> </a:t>
            </a:r>
            <a:endParaRPr lang="ru-RU" sz="2800" dirty="0">
              <a:effectLst/>
              <a:latin typeface="Times New Roman" panose="02020603050405020304" pitchFamily="18" charset="0"/>
              <a:ea typeface="Calibri" panose="020F0502020204030204" pitchFamily="34" charset="0"/>
            </a:endParaRPr>
          </a:p>
          <a:p>
            <a:endParaRPr lang="ru-RU" sz="2800" dirty="0">
              <a:latin typeface="Times New Roman" panose="02020603050405020304" pitchFamily="18" charset="0"/>
              <a:cs typeface="Times New Roman" panose="02020603050405020304" pitchFamily="18" charset="0"/>
            </a:endParaRPr>
          </a:p>
          <a:p>
            <a:r>
              <a:rPr lang="ru-RU" sz="2800" dirty="0" err="1">
                <a:latin typeface="Times New Roman" panose="02020603050405020304" pitchFamily="18" charset="0"/>
                <a:cs typeface="Times New Roman" panose="02020603050405020304" pitchFamily="18" charset="0"/>
              </a:rPr>
              <a:t>Исх</a:t>
            </a:r>
            <a:r>
              <a:rPr lang="ru-RU" sz="2800" dirty="0">
                <a:latin typeface="Times New Roman" panose="02020603050405020304" pitchFamily="18" charset="0"/>
                <a:cs typeface="Times New Roman" panose="02020603050405020304" pitchFamily="18" charset="0"/>
              </a:rPr>
              <a:t> </a:t>
            </a:r>
            <a:r>
              <a:rPr lang="en-GB" sz="2400" kern="0" dirty="0">
                <a:effectLst/>
                <a:latin typeface="Times New Roman" panose="02020603050405020304" pitchFamily="18" charset="0"/>
                <a:ea typeface="Calibri" panose="020F0502020204030204" pitchFamily="34" charset="0"/>
                <a:cs typeface="Times New Roman" panose="02020603050405020304" pitchFamily="18" charset="0"/>
              </a:rPr>
              <a:t>38:7</a:t>
            </a:r>
            <a:r>
              <a:rPr lang="ru-RU" sz="2400" kern="0" dirty="0">
                <a:effectLst/>
                <a:latin typeface="Times New Roman" panose="02020603050405020304" pitchFamily="18" charset="0"/>
                <a:ea typeface="Calibri" panose="020F0502020204030204" pitchFamily="34" charset="0"/>
                <a:cs typeface="Times New Roman" panose="02020603050405020304" pitchFamily="18" charset="0"/>
              </a:rPr>
              <a:t>-8</a:t>
            </a:r>
            <a:r>
              <a:rPr lang="en-GB"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καὶ</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τοὺς</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δύο</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χερουβιμ</a:t>
            </a:r>
            <a:r>
              <a:rPr lang="el-GR" sz="2400" dirty="0">
                <a:effectLst/>
                <a:latin typeface="Times New Roman" panose="02020603050405020304" pitchFamily="18" charset="0"/>
                <a:cs typeface="Times New Roman" panose="02020603050405020304" pitchFamily="18" charset="0"/>
              </a:rPr>
              <a:t> </a:t>
            </a:r>
            <a:r>
              <a:rPr lang="el-GR" sz="2400" dirty="0" err="1">
                <a:effectLst/>
                <a:latin typeface="Times New Roman" panose="02020603050405020304" pitchFamily="18" charset="0"/>
                <a:cs typeface="Times New Roman" panose="02020603050405020304" pitchFamily="18" charset="0"/>
              </a:rPr>
              <a:t>χρυσοῦς</a:t>
            </a:r>
            <a:endParaRPr lang="ru-RU" sz="2400" kern="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χερουβ</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ἕνα</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ἐπὶ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τὸ</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ἄκρον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ἱλαστηρίου</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τὸ</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ἓν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χερουβ</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ἕνα</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ἐπὶ</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τὸ</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ἄκρον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τὸ</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δεύτερον</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2400" kern="0" dirty="0" err="1">
                <a:effectLst/>
                <a:latin typeface="Times New Roman" panose="02020603050405020304" pitchFamily="18" charset="0"/>
                <a:ea typeface="Calibri" panose="020F0502020204030204" pitchFamily="34" charset="0"/>
                <a:cs typeface="Times New Roman" panose="02020603050405020304" pitchFamily="18" charset="0"/>
              </a:rPr>
              <a:t>ἱλαστηρίου</a:t>
            </a:r>
            <a:r>
              <a:rPr lang="en-RU" sz="2400" dirty="0">
                <a:effectLst/>
                <a:latin typeface="Times New Roman" panose="02020603050405020304" pitchFamily="18" charset="0"/>
                <a:cs typeface="Times New Roman" panose="02020603050405020304" pitchFamily="18" charset="0"/>
              </a:rPr>
              <a:t> </a:t>
            </a:r>
            <a:endParaRPr lang="ru-RU" sz="2400" dirty="0">
              <a:effectLst/>
              <a:latin typeface="Times New Roman" panose="02020603050405020304" pitchFamily="18" charset="0"/>
              <a:cs typeface="Times New Roman" panose="02020603050405020304" pitchFamily="18" charset="0"/>
            </a:endParaRPr>
          </a:p>
          <a:p>
            <a:r>
              <a:rPr lang="en-GB" sz="2400" dirty="0">
                <a:effectLst/>
                <a:latin typeface="Times New Roman" panose="02020603050405020304" pitchFamily="18" charset="0"/>
                <a:cs typeface="Times New Roman" panose="02020603050405020304" pitchFamily="18" charset="0"/>
              </a:rPr>
              <a:t>one </a:t>
            </a:r>
            <a:r>
              <a:rPr lang="en-GB" sz="2400" dirty="0" err="1">
                <a:effectLst/>
                <a:latin typeface="Times New Roman" panose="02020603050405020304" pitchFamily="18" charset="0"/>
                <a:cs typeface="Times New Roman" panose="02020603050405020304" pitchFamily="18" charset="0"/>
              </a:rPr>
              <a:t>cheroub</a:t>
            </a:r>
            <a:r>
              <a:rPr lang="en-GB" sz="2400" dirty="0">
                <a:effectLst/>
                <a:latin typeface="Times New Roman" panose="02020603050405020304" pitchFamily="18" charset="0"/>
                <a:cs typeface="Times New Roman" panose="02020603050405020304" pitchFamily="18" charset="0"/>
              </a:rPr>
              <a:t> on the one end of the propitiatory and one </a:t>
            </a:r>
            <a:r>
              <a:rPr lang="en-GB" sz="2400" dirty="0" err="1">
                <a:effectLst/>
                <a:latin typeface="Times New Roman" panose="02020603050405020304" pitchFamily="18" charset="0"/>
                <a:cs typeface="Times New Roman" panose="02020603050405020304" pitchFamily="18" charset="0"/>
              </a:rPr>
              <a:t>cheroub</a:t>
            </a:r>
            <a:r>
              <a:rPr lang="en-GB" sz="2400" dirty="0">
                <a:effectLst/>
                <a:latin typeface="Times New Roman" panose="02020603050405020304" pitchFamily="18" charset="0"/>
                <a:cs typeface="Times New Roman" panose="02020603050405020304" pitchFamily="18" charset="0"/>
              </a:rPr>
              <a:t> on the second end of the propitiatory (NETS)</a:t>
            </a:r>
          </a:p>
        </p:txBody>
      </p:sp>
    </p:spTree>
    <p:extLst>
      <p:ext uri="{BB962C8B-B14F-4D97-AF65-F5344CB8AC3E}">
        <p14:creationId xmlns:p14="http://schemas.microsoft.com/office/powerpoint/2010/main" val="3528568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03123" y="463464"/>
            <a:ext cx="8881098" cy="6001643"/>
          </a:xfrm>
          <a:prstGeom prst="rect">
            <a:avLst/>
          </a:prstGeom>
          <a:noFill/>
        </p:spPr>
        <p:txBody>
          <a:bodyPr wrap="square" rtlCol="0">
            <a:spAutoFit/>
          </a:bodyPr>
          <a:lstStyle/>
          <a:p>
            <a:r>
              <a:rPr lang="ru-RU" sz="3600" dirty="0">
                <a:effectLst/>
                <a:latin typeface="Times New Roman" panose="02020603050405020304" pitchFamily="18" charset="0"/>
                <a:ea typeface="Calibri" panose="020F0502020204030204" pitchFamily="34" charset="0"/>
                <a:cs typeface="Times New Roman" panose="02020603050405020304" pitchFamily="18" charset="0"/>
              </a:rPr>
              <a:t>Авв 3:2: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ἐν</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μέσῳ</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δύο</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ζῴων</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γνωσθήσῃ</a:t>
            </a:r>
            <a:r>
              <a:rPr lang="en-RU" sz="3600" dirty="0">
                <a:effectLst/>
                <a:latin typeface="Times New Roman" panose="02020603050405020304" pitchFamily="18" charset="0"/>
                <a:cs typeface="Times New Roman" panose="02020603050405020304" pitchFamily="18" charset="0"/>
              </a:rPr>
              <a:t> </a:t>
            </a:r>
            <a:endParaRPr lang="ru-RU" sz="3600" dirty="0">
              <a:effectLst/>
              <a:latin typeface="Times New Roman" panose="02020603050405020304" pitchFamily="18" charset="0"/>
              <a:cs typeface="Times New Roman" panose="02020603050405020304" pitchFamily="18" charset="0"/>
            </a:endParaRPr>
          </a:p>
          <a:p>
            <a:endParaRPr lang="en-RU" sz="3600" dirty="0">
              <a:effectLst/>
              <a:latin typeface="Times New Roman" panose="02020603050405020304" pitchFamily="18" charset="0"/>
              <a:cs typeface="Times New Roman" panose="02020603050405020304" pitchFamily="18" charset="0"/>
            </a:endParaRPr>
          </a:p>
          <a:p>
            <a:r>
              <a:rPr lang="ru-RU" sz="3600" kern="0" dirty="0" err="1">
                <a:effectLst/>
                <a:latin typeface="Times New Roman" panose="02020603050405020304" pitchFamily="18" charset="0"/>
                <a:ea typeface="Calibri" panose="020F0502020204030204" pitchFamily="34" charset="0"/>
                <a:cs typeface="Times New Roman" panose="02020603050405020304" pitchFamily="18" charset="0"/>
              </a:rPr>
              <a:t>Исх</a:t>
            </a:r>
            <a:r>
              <a:rPr lang="en-GB" sz="3600" kern="0" dirty="0">
                <a:effectLst/>
                <a:latin typeface="Times New Roman" panose="02020603050405020304" pitchFamily="18" charset="0"/>
                <a:ea typeface="Calibri" panose="020F0502020204030204" pitchFamily="34" charset="0"/>
                <a:cs typeface="Times New Roman" panose="02020603050405020304" pitchFamily="18" charset="0"/>
              </a:rPr>
              <a:t> 25:22</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γνωσθήσομαί</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σοι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ἐκεῖθεν</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λαλήσω</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σοι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ἄνωθεν</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τοῦ</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ἱλαστηρίου</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ἀνὰ</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μέσον</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τῶν</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δύο</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χερουβιμ</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τῶν</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ὄντων</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ἐπὶ</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τῆς</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κιβωτοῦ</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τοῦ</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μαρτυρίου</a:t>
            </a:r>
            <a:r>
              <a:rPr lang="el-GR" sz="3600" kern="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καὶ</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κατὰ</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πάντα</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ὅσα</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ἂν</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ἐντείλωμαί</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σοι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πρὸς</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τοὺς</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υἱοὺς</a:t>
            </a:r>
            <a:r>
              <a:rPr lang="el-GR" sz="36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3600" kern="0" dirty="0" err="1">
                <a:effectLst/>
                <a:latin typeface="Times New Roman" panose="02020603050405020304" pitchFamily="18" charset="0"/>
                <a:ea typeface="Calibri" panose="020F0502020204030204" pitchFamily="34" charset="0"/>
                <a:cs typeface="Times New Roman" panose="02020603050405020304" pitchFamily="18" charset="0"/>
              </a:rPr>
              <a:t>Ισραηλ</a:t>
            </a:r>
            <a:endParaRPr lang="ru-RU" sz="3600" kern="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2400" dirty="0">
                <a:effectLst/>
                <a:latin typeface="Times New Roman" panose="02020603050405020304" pitchFamily="18" charset="0"/>
                <a:cs typeface="Times New Roman" panose="02020603050405020304" pitchFamily="18" charset="0"/>
              </a:rPr>
              <a:t>And I will be known to you from there, and I will speak to you from above the propitiatory in between the two </a:t>
            </a:r>
            <a:r>
              <a:rPr lang="en-GB" sz="2400" dirty="0" err="1">
                <a:effectLst/>
                <a:latin typeface="Times New Roman" panose="02020603050405020304" pitchFamily="18" charset="0"/>
                <a:cs typeface="Times New Roman" panose="02020603050405020304" pitchFamily="18" charset="0"/>
              </a:rPr>
              <a:t>cheroubim</a:t>
            </a:r>
            <a:r>
              <a:rPr lang="en-GB" sz="2400" dirty="0">
                <a:effectLst/>
                <a:latin typeface="Times New Roman" panose="02020603050405020304" pitchFamily="18" charset="0"/>
                <a:cs typeface="Times New Roman" panose="02020603050405020304" pitchFamily="18" charset="0"/>
              </a:rPr>
              <a:t> that are on the ark of witness, even in accord with all that I may command you for the sons of Israel. (NETS)</a:t>
            </a:r>
            <a:endParaRPr lang="ru-RU" sz="3600" kern="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493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03123" y="463463"/>
            <a:ext cx="9093896" cy="5138010"/>
          </a:xfrm>
          <a:prstGeom prst="rect">
            <a:avLst/>
          </a:prstGeom>
          <a:noFill/>
        </p:spPr>
        <p:txBody>
          <a:bodyPr wrap="square" rtlCol="0">
            <a:spAutoFit/>
          </a:bodyPr>
          <a:lstStyle/>
          <a:p>
            <a:pPr indent="457200" algn="just">
              <a:lnSpc>
                <a:spcPct val="115000"/>
              </a:lnSpc>
            </a:pP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1) серафимы воспринимаются как ангелы (</a:t>
            </a:r>
            <a:r>
              <a:rPr lang="ru-RU" sz="3600" dirty="0" err="1">
                <a:effectLst/>
                <a:latin typeface="Times New Roman" panose="02020603050405020304" pitchFamily="18" charset="0"/>
                <a:ea typeface="Calibri" panose="020F0502020204030204" pitchFamily="34" charset="0"/>
                <a:cs typeface="Times New Roman" panose="02020603050405020304" pitchFamily="18" charset="0"/>
              </a:rPr>
              <a:t>ангеломорфная</a:t>
            </a:r>
            <a:r>
              <a:rPr lang="ru-RU"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3600" dirty="0" err="1">
                <a:effectLst/>
                <a:latin typeface="Times New Roman" panose="02020603050405020304" pitchFamily="18" charset="0"/>
                <a:ea typeface="Calibri" panose="020F0502020204030204" pitchFamily="34" charset="0"/>
                <a:cs typeface="Times New Roman" panose="02020603050405020304" pitchFamily="18" charset="0"/>
              </a:rPr>
              <a:t>христология</a:t>
            </a: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pP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2) серафимов – два;</a:t>
            </a:r>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pP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3) серафимы уподобляются херувимам. Хотя </a:t>
            </a:r>
            <a:r>
              <a:rPr lang="ru-RU" sz="3600" kern="100" dirty="0" err="1">
                <a:effectLst/>
                <a:latin typeface="Times New Roman" panose="02020603050405020304" pitchFamily="18" charset="0"/>
                <a:ea typeface="Calibri" panose="020F0502020204030204" pitchFamily="34" charset="0"/>
                <a:cs typeface="Times New Roman" panose="02020603050405020304" pitchFamily="18" charset="0"/>
              </a:rPr>
              <a:t>Ориген</a:t>
            </a:r>
            <a:r>
              <a:rPr lang="ru-RU" sz="3600" kern="100" dirty="0">
                <a:effectLst/>
                <a:latin typeface="Times New Roman" panose="02020603050405020304" pitchFamily="18" charset="0"/>
                <a:ea typeface="Calibri" panose="020F0502020204030204" pitchFamily="34" charset="0"/>
                <a:cs typeface="Times New Roman" panose="02020603050405020304" pitchFamily="18" charset="0"/>
              </a:rPr>
              <a:t> не называет их в этом фрагменте явно, именно эту трактовку предполагает цитата из Авв 3:2</a:t>
            </a:r>
          </a:p>
          <a:p>
            <a:pPr indent="457200" algn="just">
              <a:lnSpc>
                <a:spcPct val="115000"/>
              </a:lnSpc>
            </a:pPr>
            <a:endParaRPr lang="en-RU" sz="3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70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63C23-16CD-4347-4490-0444EA8F91C1}"/>
              </a:ext>
            </a:extLst>
          </p:cNvPr>
          <p:cNvPicPr>
            <a:picLocks noChangeAspect="1"/>
          </p:cNvPicPr>
          <p:nvPr/>
        </p:nvPicPr>
        <p:blipFill>
          <a:blip r:embed="rId2"/>
          <a:stretch>
            <a:fillRect/>
          </a:stretch>
        </p:blipFill>
        <p:spPr>
          <a:xfrm>
            <a:off x="1180618" y="35736"/>
            <a:ext cx="9410217" cy="6556034"/>
          </a:xfrm>
          <a:prstGeom prst="rect">
            <a:avLst/>
          </a:prstGeom>
        </p:spPr>
      </p:pic>
    </p:spTree>
    <p:extLst>
      <p:ext uri="{BB962C8B-B14F-4D97-AF65-F5344CB8AC3E}">
        <p14:creationId xmlns:p14="http://schemas.microsoft.com/office/powerpoint/2010/main" val="64735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7BBC4A-7178-A834-0FB6-9A6828B2B3A8}"/>
              </a:ext>
            </a:extLst>
          </p:cNvPr>
          <p:cNvSpPr txBox="1"/>
          <p:nvPr/>
        </p:nvSpPr>
        <p:spPr>
          <a:xfrm>
            <a:off x="1870841" y="1061545"/>
            <a:ext cx="184731" cy="369332"/>
          </a:xfrm>
          <a:prstGeom prst="rect">
            <a:avLst/>
          </a:prstGeom>
          <a:noFill/>
        </p:spPr>
        <p:txBody>
          <a:bodyPr wrap="square" rtlCol="0">
            <a:spAutoFit/>
          </a:bodyPr>
          <a:lstStyle/>
          <a:p>
            <a:endParaRPr lang="en-RU" dirty="0"/>
          </a:p>
        </p:txBody>
      </p:sp>
      <p:sp>
        <p:nvSpPr>
          <p:cNvPr id="4" name="TextBox 3">
            <a:extLst>
              <a:ext uri="{FF2B5EF4-FFF2-40B4-BE49-F238E27FC236}">
                <a16:creationId xmlns:a16="http://schemas.microsoft.com/office/drawing/2014/main" id="{8581F688-1097-570A-968B-5E97052A0157}"/>
              </a:ext>
            </a:extLst>
          </p:cNvPr>
          <p:cNvSpPr txBox="1"/>
          <p:nvPr/>
        </p:nvSpPr>
        <p:spPr>
          <a:xfrm>
            <a:off x="1443789" y="433137"/>
            <a:ext cx="9689431" cy="6124754"/>
          </a:xfrm>
          <a:prstGeom prst="rect">
            <a:avLst/>
          </a:prstGeom>
          <a:noFill/>
        </p:spPr>
        <p:txBody>
          <a:bodyPr wrap="square" rtlCol="0">
            <a:spAutoFit/>
          </a:bodyPr>
          <a:lstStyle/>
          <a:p>
            <a:r>
              <a:rPr lang="ru-RU" sz="2800" dirty="0">
                <a:effectLst/>
                <a:latin typeface="Times New Roman" panose="02020603050405020304" pitchFamily="18" charset="0"/>
                <a:cs typeface="Times New Roman" panose="02020603050405020304" pitchFamily="18" charset="0"/>
              </a:rPr>
              <a:t>Иов 1:6</a:t>
            </a:r>
          </a:p>
          <a:p>
            <a:r>
              <a:rPr lang="he-IL" sz="2800" dirty="0">
                <a:effectLst/>
                <a:latin typeface="Times New Roman" panose="02020603050405020304" pitchFamily="18" charset="0"/>
                <a:cs typeface="Times New Roman" panose="02020603050405020304" pitchFamily="18" charset="0"/>
              </a:rPr>
              <a:t>  וַיָּבֹ֙אוּ֙ </a:t>
            </a:r>
            <a:r>
              <a:rPr lang="he-IL" sz="2800" dirty="0">
                <a:effectLst/>
                <a:highlight>
                  <a:srgbClr val="FFFF00"/>
                </a:highlight>
                <a:latin typeface="Times New Roman" panose="02020603050405020304" pitchFamily="18" charset="0"/>
                <a:cs typeface="Times New Roman" panose="02020603050405020304" pitchFamily="18" charset="0"/>
              </a:rPr>
              <a:t>בְּנֵ֣י </a:t>
            </a:r>
            <a:r>
              <a:rPr lang="he-IL" sz="2800" dirty="0" err="1">
                <a:effectLst/>
                <a:highlight>
                  <a:srgbClr val="FFFF00"/>
                </a:highlight>
                <a:latin typeface="Times New Roman" panose="02020603050405020304" pitchFamily="18" charset="0"/>
                <a:cs typeface="Times New Roman" panose="02020603050405020304" pitchFamily="18" charset="0"/>
              </a:rPr>
              <a:t>הָאֱלֹהִ֔ים</a:t>
            </a:r>
            <a:r>
              <a:rPr lang="he-IL" sz="2800" dirty="0">
                <a:effectLst/>
                <a:highlight>
                  <a:srgbClr val="FFFF00"/>
                </a:highlight>
                <a:latin typeface="Times New Roman" panose="02020603050405020304" pitchFamily="18" charset="0"/>
                <a:cs typeface="Times New Roman" panose="02020603050405020304" pitchFamily="18" charset="0"/>
              </a:rPr>
              <a:t> </a:t>
            </a:r>
            <a:r>
              <a:rPr lang="he-IL" sz="2800" dirty="0" err="1">
                <a:effectLst/>
                <a:latin typeface="Times New Roman" panose="02020603050405020304" pitchFamily="18" charset="0"/>
                <a:cs typeface="Times New Roman" panose="02020603050405020304" pitchFamily="18" charset="0"/>
              </a:rPr>
              <a:t>לְהִתְיַצֵּ֖ב</a:t>
            </a:r>
            <a:r>
              <a:rPr lang="he-IL" sz="2800" dirty="0">
                <a:effectLst/>
                <a:latin typeface="Times New Roman" panose="02020603050405020304" pitchFamily="18" charset="0"/>
                <a:cs typeface="Times New Roman" panose="02020603050405020304" pitchFamily="18" charset="0"/>
              </a:rPr>
              <a:t> </a:t>
            </a:r>
            <a:r>
              <a:rPr lang="he-IL" sz="2800" dirty="0" err="1">
                <a:effectLst/>
                <a:latin typeface="Times New Roman" panose="02020603050405020304" pitchFamily="18" charset="0"/>
                <a:cs typeface="Times New Roman" panose="02020603050405020304" pitchFamily="18" charset="0"/>
              </a:rPr>
              <a:t>עַל־יְהוָ֑ה</a:t>
            </a:r>
            <a:endParaRPr lang="ru-RU" sz="2800" dirty="0">
              <a:effectLst/>
              <a:latin typeface="Times New Roman" panose="02020603050405020304" pitchFamily="18" charset="0"/>
              <a:cs typeface="Times New Roman" panose="02020603050405020304" pitchFamily="18" charset="0"/>
            </a:endParaRPr>
          </a:p>
          <a:p>
            <a:r>
              <a:rPr lang="ru-RU" sz="2800" dirty="0">
                <a:effectLst/>
                <a:highlight>
                  <a:srgbClr val="FFFF00"/>
                </a:highlight>
                <a:latin typeface="Times New Roman" panose="02020603050405020304" pitchFamily="18" charset="0"/>
                <a:cs typeface="Times New Roman" panose="02020603050405020304" pitchFamily="18" charset="0"/>
              </a:rPr>
              <a:t>Сыны Божьи </a:t>
            </a:r>
            <a:r>
              <a:rPr lang="ru-RU" sz="2800" dirty="0">
                <a:effectLst/>
                <a:latin typeface="Times New Roman" panose="02020603050405020304" pitchFamily="18" charset="0"/>
                <a:cs typeface="Times New Roman" panose="02020603050405020304" pitchFamily="18" charset="0"/>
              </a:rPr>
              <a:t>пришли предстать перед Господом</a:t>
            </a:r>
          </a:p>
          <a:p>
            <a:r>
              <a:rPr lang="el-GR" sz="2800" dirty="0" err="1">
                <a:effectLst/>
                <a:latin typeface="Times New Roman" panose="02020603050405020304" pitchFamily="18" charset="0"/>
                <a:cs typeface="Times New Roman" panose="02020603050405020304" pitchFamily="18" charset="0"/>
              </a:rPr>
              <a:t>καὶ</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ἰδοὺ</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ἦλθον</a:t>
            </a:r>
            <a:r>
              <a:rPr lang="el-GR" sz="2800" dirty="0">
                <a:effectLst/>
                <a:latin typeface="Times New Roman" panose="02020603050405020304" pitchFamily="18" charset="0"/>
                <a:cs typeface="Times New Roman" panose="02020603050405020304" pitchFamily="18" charset="0"/>
              </a:rPr>
              <a:t> </a:t>
            </a:r>
            <a:r>
              <a:rPr lang="el-GR" sz="2800" dirty="0" err="1">
                <a:effectLst/>
                <a:highlight>
                  <a:srgbClr val="FFFF00"/>
                </a:highlight>
                <a:latin typeface="Times New Roman" panose="02020603050405020304" pitchFamily="18" charset="0"/>
                <a:cs typeface="Times New Roman" panose="02020603050405020304" pitchFamily="18" charset="0"/>
              </a:rPr>
              <a:t>οἱ</a:t>
            </a:r>
            <a:r>
              <a:rPr lang="el-GR" sz="2800" dirty="0">
                <a:effectLst/>
                <a:highlight>
                  <a:srgbClr val="FFFF00"/>
                </a:highlight>
                <a:latin typeface="Times New Roman" panose="02020603050405020304" pitchFamily="18" charset="0"/>
                <a:cs typeface="Times New Roman" panose="02020603050405020304" pitchFamily="18" charset="0"/>
              </a:rPr>
              <a:t> </a:t>
            </a:r>
            <a:r>
              <a:rPr lang="el-GR" sz="2800" dirty="0" err="1">
                <a:effectLst/>
                <a:highlight>
                  <a:srgbClr val="FFFF00"/>
                </a:highlight>
                <a:latin typeface="Times New Roman" panose="02020603050405020304" pitchFamily="18" charset="0"/>
                <a:cs typeface="Times New Roman" panose="02020603050405020304" pitchFamily="18" charset="0"/>
              </a:rPr>
              <a:t>ἄγγελοι</a:t>
            </a:r>
            <a:r>
              <a:rPr lang="el-GR" sz="2800" dirty="0">
                <a:effectLst/>
                <a:highlight>
                  <a:srgbClr val="FFFF00"/>
                </a:highlight>
                <a:latin typeface="Times New Roman" panose="02020603050405020304" pitchFamily="18" charset="0"/>
                <a:cs typeface="Times New Roman" panose="02020603050405020304" pitchFamily="18" charset="0"/>
              </a:rPr>
              <a:t> </a:t>
            </a:r>
            <a:r>
              <a:rPr lang="el-GR" sz="2800" dirty="0" err="1">
                <a:effectLst/>
                <a:highlight>
                  <a:srgbClr val="FFFF00"/>
                </a:highlight>
                <a:latin typeface="Times New Roman" panose="02020603050405020304" pitchFamily="18" charset="0"/>
                <a:cs typeface="Times New Roman" panose="02020603050405020304" pitchFamily="18" charset="0"/>
              </a:rPr>
              <a:t>τοῦ</a:t>
            </a:r>
            <a:r>
              <a:rPr lang="el-GR" sz="2800" dirty="0">
                <a:effectLst/>
                <a:highlight>
                  <a:srgbClr val="FFFF00"/>
                </a:highlight>
                <a:latin typeface="Times New Roman" panose="02020603050405020304" pitchFamily="18" charset="0"/>
                <a:cs typeface="Times New Roman" panose="02020603050405020304" pitchFamily="18" charset="0"/>
              </a:rPr>
              <a:t> </a:t>
            </a:r>
            <a:r>
              <a:rPr lang="el-GR" sz="2800" dirty="0" err="1">
                <a:effectLst/>
                <a:highlight>
                  <a:srgbClr val="FFFF00"/>
                </a:highlight>
                <a:latin typeface="Times New Roman" panose="02020603050405020304" pitchFamily="18" charset="0"/>
                <a:cs typeface="Times New Roman" panose="02020603050405020304" pitchFamily="18" charset="0"/>
              </a:rPr>
              <a:t>θεοῦ</a:t>
            </a:r>
            <a:r>
              <a:rPr lang="el-GR" sz="2800" dirty="0">
                <a:effectLst/>
                <a:highlight>
                  <a:srgbClr val="FFFF00"/>
                </a:highligh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παραστῆναι</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ἐνώπιον</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τοῦ</a:t>
            </a:r>
            <a:r>
              <a:rPr lang="el-GR" sz="2800" dirty="0">
                <a:effectLst/>
                <a:latin typeface="Times New Roman" panose="02020603050405020304" pitchFamily="18" charset="0"/>
                <a:cs typeface="Times New Roman" panose="02020603050405020304" pitchFamily="18" charset="0"/>
              </a:rPr>
              <a:t> </a:t>
            </a:r>
            <a:r>
              <a:rPr lang="el-GR" sz="2800" dirty="0" err="1">
                <a:effectLst/>
                <a:latin typeface="Times New Roman" panose="02020603050405020304" pitchFamily="18" charset="0"/>
                <a:cs typeface="Times New Roman" panose="02020603050405020304" pitchFamily="18" charset="0"/>
              </a:rPr>
              <a:t>κυρίου</a:t>
            </a:r>
            <a:endParaRPr lang="ru-RU" sz="2800" i="0" dirty="0">
              <a:solidFill>
                <a:srgbClr val="333333"/>
              </a:solidFill>
              <a:effectLst/>
              <a:latin typeface="Times New Roman" panose="02020603050405020304" pitchFamily="18" charset="0"/>
              <a:cs typeface="Times New Roman" panose="02020603050405020304" pitchFamily="18" charset="0"/>
            </a:endParaRPr>
          </a:p>
          <a:p>
            <a:endParaRPr lang="ru-RU" sz="2800" i="0" dirty="0">
              <a:solidFill>
                <a:srgbClr val="333333"/>
              </a:solidFill>
              <a:effectLst/>
              <a:latin typeface="Times New Roman" panose="02020603050405020304" pitchFamily="18" charset="0"/>
              <a:cs typeface="Times New Roman" panose="02020603050405020304" pitchFamily="18" charset="0"/>
            </a:endParaRPr>
          </a:p>
          <a:p>
            <a:r>
              <a:rPr lang="en-GB" sz="2800" i="0" dirty="0">
                <a:solidFill>
                  <a:srgbClr val="333333"/>
                </a:solidFill>
                <a:effectLst/>
                <a:latin typeface="Times New Roman" panose="02020603050405020304" pitchFamily="18" charset="0"/>
                <a:cs typeface="Times New Roman" panose="02020603050405020304" pitchFamily="18" charset="0"/>
              </a:rPr>
              <a:t>Michael Mach. </a:t>
            </a:r>
            <a:r>
              <a:rPr lang="en-GB" sz="2800" i="1" dirty="0" err="1">
                <a:solidFill>
                  <a:srgbClr val="333333"/>
                </a:solidFill>
                <a:effectLst/>
                <a:latin typeface="Times New Roman" panose="02020603050405020304" pitchFamily="18" charset="0"/>
                <a:cs typeface="Times New Roman" panose="02020603050405020304" pitchFamily="18" charset="0"/>
              </a:rPr>
              <a:t>Entwicklungsstadien</a:t>
            </a:r>
            <a:r>
              <a:rPr lang="en-GB" sz="2800" i="1" dirty="0">
                <a:solidFill>
                  <a:srgbClr val="333333"/>
                </a:solidFill>
                <a:effectLst/>
                <a:latin typeface="Times New Roman" panose="02020603050405020304" pitchFamily="18" charset="0"/>
                <a:cs typeface="Times New Roman" panose="02020603050405020304" pitchFamily="18" charset="0"/>
              </a:rPr>
              <a:t> des </a:t>
            </a:r>
            <a:r>
              <a:rPr lang="en-GB" sz="2800" i="1" dirty="0" err="1">
                <a:solidFill>
                  <a:srgbClr val="333333"/>
                </a:solidFill>
                <a:effectLst/>
                <a:latin typeface="Times New Roman" panose="02020603050405020304" pitchFamily="18" charset="0"/>
                <a:cs typeface="Times New Roman" panose="02020603050405020304" pitchFamily="18" charset="0"/>
              </a:rPr>
              <a:t>jüdischen</a:t>
            </a:r>
            <a:r>
              <a:rPr lang="en-GB" sz="2800" i="1" dirty="0">
                <a:solidFill>
                  <a:srgbClr val="333333"/>
                </a:solidFill>
                <a:effectLst/>
                <a:latin typeface="Times New Roman" panose="02020603050405020304" pitchFamily="18" charset="0"/>
                <a:cs typeface="Times New Roman" panose="02020603050405020304" pitchFamily="18" charset="0"/>
              </a:rPr>
              <a:t> </a:t>
            </a:r>
            <a:r>
              <a:rPr lang="en-GB" sz="2800" i="1" dirty="0" err="1">
                <a:solidFill>
                  <a:srgbClr val="333333"/>
                </a:solidFill>
                <a:effectLst/>
                <a:latin typeface="Times New Roman" panose="02020603050405020304" pitchFamily="18" charset="0"/>
                <a:cs typeface="Times New Roman" panose="02020603050405020304" pitchFamily="18" charset="0"/>
              </a:rPr>
              <a:t>Engelglaubens</a:t>
            </a:r>
            <a:r>
              <a:rPr lang="en-GB" sz="2800" i="1" dirty="0">
                <a:solidFill>
                  <a:srgbClr val="333333"/>
                </a:solidFill>
                <a:effectLst/>
                <a:latin typeface="Times New Roman" panose="02020603050405020304" pitchFamily="18" charset="0"/>
                <a:cs typeface="Times New Roman" panose="02020603050405020304" pitchFamily="18" charset="0"/>
              </a:rPr>
              <a:t> in </a:t>
            </a:r>
            <a:r>
              <a:rPr lang="en-GB" sz="2800" i="1" dirty="0" err="1">
                <a:solidFill>
                  <a:srgbClr val="333333"/>
                </a:solidFill>
                <a:effectLst/>
                <a:latin typeface="Times New Roman" panose="02020603050405020304" pitchFamily="18" charset="0"/>
                <a:cs typeface="Times New Roman" panose="02020603050405020304" pitchFamily="18" charset="0"/>
              </a:rPr>
              <a:t>vorrabbinischer</a:t>
            </a:r>
            <a:r>
              <a:rPr lang="en-GB" sz="2800" i="1" dirty="0">
                <a:solidFill>
                  <a:srgbClr val="333333"/>
                </a:solidFill>
                <a:effectLst/>
                <a:latin typeface="Times New Roman" panose="02020603050405020304" pitchFamily="18" charset="0"/>
                <a:cs typeface="Times New Roman" panose="02020603050405020304" pitchFamily="18" charset="0"/>
              </a:rPr>
              <a:t> Zeit</a:t>
            </a:r>
            <a:r>
              <a:rPr lang="en-GB" sz="2800" i="0" dirty="0">
                <a:solidFill>
                  <a:srgbClr val="333333"/>
                </a:solidFill>
                <a:effectLst/>
                <a:latin typeface="Times New Roman" panose="02020603050405020304" pitchFamily="18" charset="0"/>
                <a:cs typeface="Times New Roman" panose="02020603050405020304" pitchFamily="18" charset="0"/>
              </a:rPr>
              <a:t>. 1992.</a:t>
            </a:r>
          </a:p>
          <a:p>
            <a:endParaRPr lang="ru-RU" sz="2800" dirty="0">
              <a:latin typeface="Times New Roman" panose="02020603050405020304" pitchFamily="18" charset="0"/>
              <a:cs typeface="Times New Roman" panose="02020603050405020304" pitchFamily="18" charset="0"/>
            </a:endParaRPr>
          </a:p>
          <a:p>
            <a:r>
              <a:rPr lang="en-GB" sz="2800" dirty="0">
                <a:effectLst/>
                <a:latin typeface="Times New Roman" panose="02020603050405020304" pitchFamily="18" charset="0"/>
                <a:cs typeface="Times New Roman" panose="02020603050405020304" pitchFamily="18" charset="0"/>
              </a:rPr>
              <a:t>Kretschmar, Georg. </a:t>
            </a:r>
            <a:r>
              <a:rPr lang="en-GB" sz="2800" i="1" dirty="0" err="1">
                <a:effectLst/>
                <a:latin typeface="Times New Roman" panose="02020603050405020304" pitchFamily="18" charset="0"/>
                <a:cs typeface="Times New Roman" panose="02020603050405020304" pitchFamily="18" charset="0"/>
              </a:rPr>
              <a:t>Studien</a:t>
            </a:r>
            <a:r>
              <a:rPr lang="en-GB" sz="2800" i="1" dirty="0">
                <a:effectLst/>
                <a:latin typeface="Times New Roman" panose="02020603050405020304" pitchFamily="18" charset="0"/>
                <a:cs typeface="Times New Roman" panose="02020603050405020304" pitchFamily="18" charset="0"/>
              </a:rPr>
              <a:t> </a:t>
            </a:r>
            <a:r>
              <a:rPr lang="en-GB" sz="2800" i="1" dirty="0" err="1">
                <a:effectLst/>
                <a:latin typeface="Times New Roman" panose="02020603050405020304" pitchFamily="18" charset="0"/>
                <a:cs typeface="Times New Roman" panose="02020603050405020304" pitchFamily="18" charset="0"/>
              </a:rPr>
              <a:t>zur</a:t>
            </a:r>
            <a:r>
              <a:rPr lang="en-GB" sz="2800" i="1" dirty="0">
                <a:effectLst/>
                <a:latin typeface="Times New Roman" panose="02020603050405020304" pitchFamily="18" charset="0"/>
                <a:cs typeface="Times New Roman" panose="02020603050405020304" pitchFamily="18" charset="0"/>
              </a:rPr>
              <a:t> </a:t>
            </a:r>
            <a:r>
              <a:rPr lang="en-GB" sz="2800" i="1" dirty="0" err="1">
                <a:effectLst/>
                <a:latin typeface="Times New Roman" panose="02020603050405020304" pitchFamily="18" charset="0"/>
                <a:cs typeface="Times New Roman" panose="02020603050405020304" pitchFamily="18" charset="0"/>
              </a:rPr>
              <a:t>frühchristlichen</a:t>
            </a:r>
            <a:r>
              <a:rPr lang="en-GB" sz="2800" i="1" dirty="0">
                <a:effectLst/>
                <a:latin typeface="Times New Roman" panose="02020603050405020304" pitchFamily="18" charset="0"/>
                <a:cs typeface="Times New Roman" panose="02020603050405020304" pitchFamily="18" charset="0"/>
              </a:rPr>
              <a:t> </a:t>
            </a:r>
            <a:r>
              <a:rPr lang="en-GB" sz="2800" i="1" dirty="0" err="1">
                <a:effectLst/>
                <a:latin typeface="Times New Roman" panose="02020603050405020304" pitchFamily="18" charset="0"/>
                <a:cs typeface="Times New Roman" panose="02020603050405020304" pitchFamily="18" charset="0"/>
              </a:rPr>
              <a:t>Trinitätstheologie</a:t>
            </a:r>
            <a:r>
              <a:rPr lang="en-GB" sz="2800" dirty="0">
                <a:effectLst/>
                <a:latin typeface="Times New Roman" panose="02020603050405020304" pitchFamily="18" charset="0"/>
                <a:cs typeface="Times New Roman" panose="02020603050405020304" pitchFamily="18" charset="0"/>
              </a:rPr>
              <a:t>. Mohr, 1956.</a:t>
            </a:r>
          </a:p>
          <a:p>
            <a:endParaRPr lang="en-GB" sz="2800" dirty="0">
              <a:latin typeface="Times New Roman" panose="02020603050405020304" pitchFamily="18" charset="0"/>
              <a:cs typeface="Times New Roman" panose="02020603050405020304" pitchFamily="18" charset="0"/>
            </a:endParaRPr>
          </a:p>
          <a:p>
            <a:r>
              <a:rPr lang="en-GB" sz="2800" dirty="0" err="1">
                <a:effectLst/>
                <a:latin typeface="Times New Roman" panose="02020603050405020304" pitchFamily="18" charset="0"/>
                <a:cs typeface="Times New Roman" panose="02020603050405020304" pitchFamily="18" charset="0"/>
              </a:rPr>
              <a:t>Folker</a:t>
            </a:r>
            <a:r>
              <a:rPr lang="en-GB" sz="2800" dirty="0">
                <a:effectLst/>
                <a:latin typeface="Times New Roman" panose="02020603050405020304" pitchFamily="18" charset="0"/>
                <a:cs typeface="Times New Roman" panose="02020603050405020304" pitchFamily="18" charset="0"/>
              </a:rPr>
              <a:t> </a:t>
            </a:r>
            <a:r>
              <a:rPr lang="en-GB" sz="2800" dirty="0" err="1">
                <a:effectLst/>
                <a:latin typeface="Times New Roman" panose="02020603050405020304" pitchFamily="18" charset="0"/>
                <a:cs typeface="Times New Roman" panose="02020603050405020304" pitchFamily="18" charset="0"/>
              </a:rPr>
              <a:t>Siegert</a:t>
            </a:r>
            <a:r>
              <a:rPr lang="en-GB" sz="2800" dirty="0">
                <a:effectLst/>
                <a:latin typeface="Times New Roman" panose="02020603050405020304" pitchFamily="18" charset="0"/>
                <a:cs typeface="Times New Roman" panose="02020603050405020304" pitchFamily="18" charset="0"/>
              </a:rPr>
              <a:t>, “The Philonian Fragment </a:t>
            </a:r>
            <a:r>
              <a:rPr lang="en-GB" sz="2800" i="1" dirty="0">
                <a:effectLst/>
                <a:latin typeface="Times New Roman" panose="02020603050405020304" pitchFamily="18" charset="0"/>
                <a:cs typeface="Times New Roman" panose="02020603050405020304" pitchFamily="18" charset="0"/>
              </a:rPr>
              <a:t>De Deo</a:t>
            </a:r>
            <a:r>
              <a:rPr lang="en-GB" sz="2800" dirty="0">
                <a:effectLst/>
                <a:latin typeface="Times New Roman" panose="02020603050405020304" pitchFamily="18" charset="0"/>
                <a:cs typeface="Times New Roman" panose="02020603050405020304" pitchFamily="18" charset="0"/>
              </a:rPr>
              <a:t>: First English Translation,” </a:t>
            </a:r>
            <a:r>
              <a:rPr lang="en-GB" sz="2800" i="1" dirty="0">
                <a:effectLst/>
                <a:latin typeface="Times New Roman" panose="02020603050405020304" pitchFamily="18" charset="0"/>
                <a:cs typeface="Times New Roman" panose="02020603050405020304" pitchFamily="18" charset="0"/>
              </a:rPr>
              <a:t>Studia </a:t>
            </a:r>
            <a:r>
              <a:rPr lang="en-GB" sz="2800" i="1" dirty="0" err="1">
                <a:effectLst/>
                <a:latin typeface="Times New Roman" panose="02020603050405020304" pitchFamily="18" charset="0"/>
                <a:cs typeface="Times New Roman" panose="02020603050405020304" pitchFamily="18" charset="0"/>
              </a:rPr>
              <a:t>Philonica</a:t>
            </a:r>
            <a:r>
              <a:rPr lang="en-GB" sz="2800" i="1" dirty="0">
                <a:effectLst/>
                <a:latin typeface="Times New Roman" panose="02020603050405020304" pitchFamily="18" charset="0"/>
                <a:cs typeface="Times New Roman" panose="02020603050405020304" pitchFamily="18" charset="0"/>
              </a:rPr>
              <a:t> </a:t>
            </a:r>
            <a:r>
              <a:rPr lang="en-GB" sz="2800" dirty="0">
                <a:effectLst/>
                <a:latin typeface="Times New Roman" panose="02020603050405020304" pitchFamily="18" charset="0"/>
                <a:cs typeface="Times New Roman" panose="02020603050405020304" pitchFamily="18" charset="0"/>
              </a:rPr>
              <a:t>10 (1998): 1–33 </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92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03123" y="463463"/>
            <a:ext cx="8907702" cy="6817251"/>
          </a:xfrm>
          <a:prstGeom prst="rect">
            <a:avLst/>
          </a:prstGeom>
          <a:noFill/>
        </p:spPr>
        <p:txBody>
          <a:bodyPr wrap="square" rtlCol="0">
            <a:spAutoFit/>
          </a:bodyPr>
          <a:lstStyle/>
          <a:p>
            <a:pPr indent="457200" algn="just">
              <a:lnSpc>
                <a:spcPct val="115000"/>
              </a:lnSpc>
            </a:pPr>
            <a:r>
              <a:rPr lang="ru-RU" sz="2600" kern="100" dirty="0" err="1">
                <a:effectLst/>
                <a:latin typeface="Times New Roman" panose="02020603050405020304" pitchFamily="18" charset="0"/>
                <a:ea typeface="Calibri" panose="020F0502020204030204" pitchFamily="34" charset="0"/>
                <a:cs typeface="+mj-cs"/>
              </a:rPr>
              <a:t>Сараф</a:t>
            </a:r>
            <a:r>
              <a:rPr lang="ru-RU" sz="2600" kern="100" dirty="0">
                <a:effectLst/>
                <a:latin typeface="Times New Roman" panose="02020603050405020304" pitchFamily="18" charset="0"/>
                <a:ea typeface="Calibri" panose="020F0502020204030204" pitchFamily="34" charset="0"/>
                <a:cs typeface="+mj-cs"/>
              </a:rPr>
              <a:t> в книге Исайи в параллели с другими терминами, обозначающими змей</a:t>
            </a:r>
          </a:p>
          <a:p>
            <a:pPr indent="457200" algn="just">
              <a:lnSpc>
                <a:spcPct val="115000"/>
              </a:lnSpc>
            </a:pPr>
            <a:r>
              <a:rPr lang="en-GB" sz="2600" dirty="0">
                <a:effectLst/>
                <a:latin typeface="Times New Roman" panose="02020603050405020304" pitchFamily="18" charset="0"/>
                <a:cs typeface="+mj-cs"/>
              </a:rPr>
              <a:t>14:29</a:t>
            </a:r>
            <a:endParaRPr lang="ru-RU" sz="2600" kern="100" dirty="0">
              <a:effectLst/>
              <a:latin typeface="Times New Roman" panose="02020603050405020304" pitchFamily="18" charset="0"/>
              <a:ea typeface="Calibri" panose="020F0502020204030204" pitchFamily="34" charset="0"/>
              <a:cs typeface="+mj-cs"/>
            </a:endParaRPr>
          </a:p>
          <a:p>
            <a:pPr indent="457200" algn="just">
              <a:lnSpc>
                <a:spcPct val="115000"/>
              </a:lnSpc>
            </a:pPr>
            <a:r>
              <a:rPr lang="he-IL" sz="2600" kern="0" dirty="0" err="1">
                <a:effectLst/>
                <a:latin typeface="Times New Roman" panose="02020603050405020304" pitchFamily="18" charset="0"/>
                <a:ea typeface="Calibri" panose="020F0502020204030204" pitchFamily="34" charset="0"/>
                <a:cs typeface="+mj-cs"/>
              </a:rPr>
              <a:t>אַֽל־תִּשְׂמְחִ֤י</a:t>
            </a:r>
            <a:r>
              <a:rPr lang="he-IL" sz="2600" kern="0" dirty="0">
                <a:effectLst/>
                <a:latin typeface="Times New Roman" panose="02020603050405020304" pitchFamily="18" charset="0"/>
                <a:ea typeface="Calibri" panose="020F0502020204030204" pitchFamily="34" charset="0"/>
                <a:cs typeface="+mj-cs"/>
              </a:rPr>
              <a:t> פְלֶ֙שֶׁת֙ כֻּלֵּ֔ךְ כִּ֥י נִשְׁבַּ֖ר שֵׁ֣בֶט מַכֵּ֑ךְ </a:t>
            </a:r>
            <a:r>
              <a:rPr lang="he-IL" sz="2600" kern="0" dirty="0" err="1">
                <a:effectLst/>
                <a:latin typeface="Times New Roman" panose="02020603050405020304" pitchFamily="18" charset="0"/>
                <a:ea typeface="Calibri" panose="020F0502020204030204" pitchFamily="34" charset="0"/>
                <a:cs typeface="+mj-cs"/>
              </a:rPr>
              <a:t>כִּֽי־מִשֹּׁ֤רֶש</a:t>
            </a:r>
            <a:r>
              <a:rPr lang="he-IL" sz="2600" kern="0" dirty="0">
                <a:effectLst/>
                <a:latin typeface="Times New Roman" panose="02020603050405020304" pitchFamily="18" charset="0"/>
                <a:ea typeface="Calibri" panose="020F0502020204030204" pitchFamily="34" charset="0"/>
                <a:cs typeface="+mj-cs"/>
              </a:rPr>
              <a:t>ׁ נָחָשׁ֙ יֵ֣צֵא צֶ֔פַע וּפִרְי֖וֹ </a:t>
            </a:r>
            <a:r>
              <a:rPr lang="he-IL" sz="2600" kern="0" dirty="0">
                <a:effectLst/>
                <a:highlight>
                  <a:srgbClr val="FFFF00"/>
                </a:highlight>
                <a:latin typeface="Times New Roman" panose="02020603050405020304" pitchFamily="18" charset="0"/>
                <a:ea typeface="Calibri" panose="020F0502020204030204" pitchFamily="34" charset="0"/>
                <a:cs typeface="+mj-cs"/>
              </a:rPr>
              <a:t>שָׂרָ֥ף מְעוֹפֵֽף׃</a:t>
            </a:r>
            <a:endParaRPr lang="en-RU" sz="2600" kern="100" dirty="0">
              <a:effectLst/>
              <a:highlight>
                <a:srgbClr val="FFFF00"/>
              </a:highlight>
              <a:latin typeface="Times New Roman" panose="02020603050405020304" pitchFamily="18" charset="0"/>
              <a:ea typeface="Calibri" panose="020F0502020204030204" pitchFamily="34" charset="0"/>
              <a:cs typeface="+mj-cs"/>
            </a:endParaRPr>
          </a:p>
          <a:p>
            <a:r>
              <a:rPr lang="ru-RU" sz="2600" dirty="0">
                <a:effectLst/>
                <a:latin typeface="Times New Roman" panose="02020603050405020304" pitchFamily="18" charset="0"/>
                <a:cs typeface="+mj-cs"/>
              </a:rPr>
              <a:t>— Не радуйся, земля филистимлян, что сломан жезл, бивший тебя! От змеиного корня родится аспид, а плод аспида — </a:t>
            </a:r>
            <a:r>
              <a:rPr lang="ru-RU" sz="2600" dirty="0">
                <a:effectLst/>
                <a:highlight>
                  <a:srgbClr val="FFFF00"/>
                </a:highlight>
                <a:latin typeface="Times New Roman" panose="02020603050405020304" pitchFamily="18" charset="0"/>
                <a:cs typeface="+mj-cs"/>
              </a:rPr>
              <a:t>змей летучий</a:t>
            </a:r>
            <a:r>
              <a:rPr lang="ru-RU" sz="2600" dirty="0">
                <a:effectLst/>
                <a:latin typeface="Times New Roman" panose="02020603050405020304" pitchFamily="18" charset="0"/>
                <a:cs typeface="+mj-cs"/>
              </a:rPr>
              <a:t>!</a:t>
            </a:r>
          </a:p>
          <a:p>
            <a:r>
              <a:rPr lang="ru-RU" sz="2600" dirty="0">
                <a:effectLst/>
                <a:latin typeface="Times New Roman" panose="02020603050405020304" pitchFamily="18" charset="0"/>
                <a:cs typeface="+mj-cs"/>
              </a:rPr>
              <a:t>	</a:t>
            </a:r>
            <a:r>
              <a:rPr lang="en-GB" sz="2600" dirty="0">
                <a:effectLst/>
                <a:latin typeface="Times New Roman" panose="02020603050405020304" pitchFamily="18" charset="0"/>
                <a:cs typeface="+mj-cs"/>
              </a:rPr>
              <a:t>30:6</a:t>
            </a:r>
            <a:endParaRPr lang="ru-RU" sz="2600" dirty="0">
              <a:effectLst/>
              <a:latin typeface="Times New Roman" panose="02020603050405020304" pitchFamily="18" charset="0"/>
              <a:cs typeface="+mj-cs"/>
            </a:endParaRPr>
          </a:p>
          <a:p>
            <a:r>
              <a:rPr lang="he-IL" sz="2600" kern="0" dirty="0">
                <a:effectLst/>
                <a:latin typeface="Calibri" panose="020F0502020204030204" pitchFamily="34" charset="0"/>
                <a:ea typeface="Calibri" panose="020F0502020204030204" pitchFamily="34" charset="0"/>
                <a:cs typeface="+mj-cs"/>
              </a:rPr>
              <a:t>מַשָּׂ֖א בַּהֲמ֣וֹת נֶ֑גֶב בְּאֶרֶץ֩ צָרָ֙ה וְצוּקָ֜ה לָבִ֧יא וָלַ֣יִשׁ מֵהֶ֗ם אֶפְעֶה֙ </a:t>
            </a:r>
            <a:r>
              <a:rPr lang="he-IL" sz="2600" kern="0" dirty="0">
                <a:effectLst/>
                <a:highlight>
                  <a:srgbClr val="FFFF00"/>
                </a:highlight>
                <a:latin typeface="Calibri" panose="020F0502020204030204" pitchFamily="34" charset="0"/>
                <a:ea typeface="Calibri" panose="020F0502020204030204" pitchFamily="34" charset="0"/>
                <a:cs typeface="+mj-cs"/>
              </a:rPr>
              <a:t>וְשָׂרָ֣ף מְעוֹפֵ֔ף </a:t>
            </a:r>
            <a:r>
              <a:rPr lang="he-IL" sz="2600" kern="0" dirty="0" err="1">
                <a:effectLst/>
                <a:latin typeface="Calibri" panose="020F0502020204030204" pitchFamily="34" charset="0"/>
                <a:ea typeface="Calibri" panose="020F0502020204030204" pitchFamily="34" charset="0"/>
                <a:cs typeface="+mj-cs"/>
              </a:rPr>
              <a:t>יִשְׂאו</a:t>
            </a:r>
            <a:r>
              <a:rPr lang="he-IL" sz="2600" kern="0" dirty="0">
                <a:effectLst/>
                <a:latin typeface="Calibri" panose="020F0502020204030204" pitchFamily="34" charset="0"/>
                <a:ea typeface="Calibri" panose="020F0502020204030204" pitchFamily="34" charset="0"/>
                <a:cs typeface="+mj-cs"/>
              </a:rPr>
              <a:t>ּ֩ </a:t>
            </a:r>
            <a:r>
              <a:rPr lang="he-IL" sz="2600" kern="0" dirty="0" err="1">
                <a:effectLst/>
                <a:latin typeface="Calibri" panose="020F0502020204030204" pitchFamily="34" charset="0"/>
                <a:ea typeface="Calibri" panose="020F0502020204030204" pitchFamily="34" charset="0"/>
                <a:cs typeface="+mj-cs"/>
              </a:rPr>
              <a:t>עַל־כֶּ֙תֶף</a:t>
            </a:r>
            <a:r>
              <a:rPr lang="he-IL" sz="2600" kern="0" dirty="0">
                <a:effectLst/>
                <a:latin typeface="Calibri" panose="020F0502020204030204" pitchFamily="34" charset="0"/>
                <a:ea typeface="Calibri" panose="020F0502020204030204" pitchFamily="34" charset="0"/>
                <a:cs typeface="+mj-cs"/>
              </a:rPr>
              <a:t> </a:t>
            </a:r>
            <a:r>
              <a:rPr lang="he-IL" sz="2600" kern="0" dirty="0" err="1">
                <a:effectLst/>
                <a:latin typeface="Calibri" panose="020F0502020204030204" pitchFamily="34" charset="0"/>
                <a:ea typeface="Calibri" panose="020F0502020204030204" pitchFamily="34" charset="0"/>
                <a:cs typeface="+mj-cs"/>
              </a:rPr>
              <a:t>עֲיָרִ֜ים</a:t>
            </a:r>
            <a:r>
              <a:rPr lang="he-IL" sz="2600" kern="0" dirty="0">
                <a:effectLst/>
                <a:latin typeface="Calibri" panose="020F0502020204030204" pitchFamily="34" charset="0"/>
                <a:ea typeface="Calibri" panose="020F0502020204030204" pitchFamily="34" charset="0"/>
                <a:cs typeface="+mj-cs"/>
              </a:rPr>
              <a:t> </a:t>
            </a:r>
            <a:r>
              <a:rPr lang="he-IL" sz="2600" kern="0" dirty="0" err="1">
                <a:effectLst/>
                <a:latin typeface="Calibri" panose="020F0502020204030204" pitchFamily="34" charset="0"/>
                <a:ea typeface="Calibri" panose="020F0502020204030204" pitchFamily="34" charset="0"/>
                <a:cs typeface="+mj-cs"/>
              </a:rPr>
              <a:t>חֵֽילֵהֶ֗ם</a:t>
            </a:r>
            <a:r>
              <a:rPr lang="he-IL" sz="2600" kern="0" dirty="0">
                <a:effectLst/>
                <a:latin typeface="Calibri" panose="020F0502020204030204" pitchFamily="34" charset="0"/>
                <a:ea typeface="Calibri" panose="020F0502020204030204" pitchFamily="34" charset="0"/>
                <a:cs typeface="+mj-cs"/>
              </a:rPr>
              <a:t> </a:t>
            </a:r>
            <a:endParaRPr lang="ru-RU" sz="2600" kern="0" dirty="0">
              <a:effectLst/>
              <a:latin typeface="Calibri" panose="020F0502020204030204" pitchFamily="34" charset="0"/>
              <a:ea typeface="Calibri" panose="020F0502020204030204" pitchFamily="34" charset="0"/>
              <a:cs typeface="+mj-cs"/>
            </a:endParaRPr>
          </a:p>
          <a:p>
            <a:r>
              <a:rPr lang="ru-RU" sz="2600" dirty="0">
                <a:effectLst/>
                <a:latin typeface="Times New Roman" panose="02020603050405020304" pitchFamily="18" charset="0"/>
                <a:cs typeface="+mj-cs"/>
              </a:rPr>
              <a:t>Пророчество о животных в Негеве.— По земле тягот и бедствий, по земле львицы и льва, гадюки и </a:t>
            </a:r>
            <a:r>
              <a:rPr lang="ru-RU" sz="2600" dirty="0">
                <a:effectLst/>
                <a:highlight>
                  <a:srgbClr val="FFFF00"/>
                </a:highlight>
                <a:latin typeface="Times New Roman" panose="02020603050405020304" pitchFamily="18" charset="0"/>
                <a:cs typeface="+mj-cs"/>
              </a:rPr>
              <a:t>летучей змеи</a:t>
            </a:r>
            <a:r>
              <a:rPr lang="ru-RU" sz="2600" dirty="0">
                <a:effectLst/>
                <a:latin typeface="Times New Roman" panose="02020603050405020304" pitchFamily="18" charset="0"/>
                <a:cs typeface="+mj-cs"/>
              </a:rPr>
              <a:t>, везут эти люди на ослах свои богатства ...</a:t>
            </a:r>
          </a:p>
          <a:p>
            <a:endParaRPr lang="ru-RU" sz="2600" dirty="0">
              <a:effectLst/>
              <a:latin typeface="Times New Roman" panose="02020603050405020304" pitchFamily="18" charset="0"/>
              <a:cs typeface="+mj-cs"/>
            </a:endParaRPr>
          </a:p>
          <a:p>
            <a:pPr indent="457200" algn="just">
              <a:lnSpc>
                <a:spcPct val="115000"/>
              </a:lnSpc>
            </a:pPr>
            <a:endParaRPr lang="ru-RU" sz="2600" kern="100" dirty="0">
              <a:latin typeface="Times New Roman" panose="02020603050405020304" pitchFamily="18" charset="0"/>
              <a:ea typeface="Calibri" panose="020F0502020204030204" pitchFamily="34" charset="0"/>
              <a:cs typeface="+mj-cs"/>
            </a:endParaRPr>
          </a:p>
        </p:txBody>
      </p:sp>
    </p:spTree>
    <p:extLst>
      <p:ext uri="{BB962C8B-B14F-4D97-AF65-F5344CB8AC3E}">
        <p14:creationId xmlns:p14="http://schemas.microsoft.com/office/powerpoint/2010/main" val="4014731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03123" y="463463"/>
            <a:ext cx="8907702" cy="6080639"/>
          </a:xfrm>
          <a:prstGeom prst="rect">
            <a:avLst/>
          </a:prstGeom>
          <a:noFill/>
        </p:spPr>
        <p:txBody>
          <a:bodyPr wrap="square" rtlCol="0">
            <a:spAutoFit/>
          </a:bodyPr>
          <a:lstStyle/>
          <a:p>
            <a:pPr indent="457200" algn="just">
              <a:lnSpc>
                <a:spcPct val="115000"/>
              </a:lnSpc>
            </a:pPr>
            <a:r>
              <a:rPr lang="ru-RU" sz="2000" kern="100" dirty="0">
                <a:latin typeface="Times New Roman" panose="02020603050405020304" pitchFamily="18" charset="0"/>
                <a:ea typeface="Calibri" panose="020F0502020204030204" pitchFamily="34" charset="0"/>
                <a:cs typeface="+mj-cs"/>
              </a:rPr>
              <a:t>Числа 21:6-8 </a:t>
            </a:r>
          </a:p>
          <a:p>
            <a:pPr indent="457200" algn="just">
              <a:lnSpc>
                <a:spcPct val="115000"/>
              </a:lnSpc>
            </a:pPr>
            <a:r>
              <a:rPr lang="ru-RU" sz="2000" kern="100" dirty="0" err="1">
                <a:latin typeface="Times New Roman" panose="02020603050405020304" pitchFamily="18" charset="0"/>
                <a:ea typeface="Calibri" panose="020F0502020204030204" pitchFamily="34" charset="0"/>
                <a:cs typeface="+mj-cs"/>
              </a:rPr>
              <a:t>Сараф</a:t>
            </a:r>
            <a:r>
              <a:rPr lang="ru-RU" sz="2000" kern="100" dirty="0">
                <a:latin typeface="Times New Roman" panose="02020603050405020304" pitchFamily="18" charset="0"/>
                <a:ea typeface="Calibri" panose="020F0502020204030204" pitchFamily="34" charset="0"/>
                <a:cs typeface="+mj-cs"/>
              </a:rPr>
              <a:t> –</a:t>
            </a:r>
            <a:r>
              <a:rPr lang="en-GB" sz="2000" kern="100" dirty="0">
                <a:latin typeface="Times New Roman" panose="02020603050405020304" pitchFamily="18" charset="0"/>
                <a:ea typeface="Calibri" panose="020F0502020204030204" pitchFamily="34" charset="0"/>
                <a:cs typeface="+mj-cs"/>
              </a:rPr>
              <a:t> </a:t>
            </a:r>
            <a:r>
              <a:rPr lang="ru-RU" sz="2000" kern="100" dirty="0">
                <a:latin typeface="Times New Roman" panose="02020603050405020304" pitchFamily="18" charset="0"/>
                <a:ea typeface="Calibri" panose="020F0502020204030204" pitchFamily="34" charset="0"/>
                <a:cs typeface="+mj-cs"/>
              </a:rPr>
              <a:t>змей</a:t>
            </a:r>
            <a:endParaRPr lang="en-GB" sz="2000" kern="100" dirty="0">
              <a:latin typeface="Times New Roman" panose="02020603050405020304" pitchFamily="18" charset="0"/>
              <a:ea typeface="Calibri" panose="020F0502020204030204" pitchFamily="34" charset="0"/>
              <a:cs typeface="+mj-cs"/>
            </a:endParaRPr>
          </a:p>
          <a:p>
            <a:pPr indent="457200" algn="just">
              <a:lnSpc>
                <a:spcPct val="115000"/>
              </a:lnSpc>
            </a:pPr>
            <a:endParaRPr lang="en-GB" sz="2000" kern="100" dirty="0">
              <a:latin typeface="Times New Roman" panose="02020603050405020304" pitchFamily="18" charset="0"/>
              <a:ea typeface="Calibri" panose="020F0502020204030204" pitchFamily="34" charset="0"/>
              <a:cs typeface="+mj-cs"/>
            </a:endParaRPr>
          </a:p>
          <a:p>
            <a:pPr indent="457200" algn="just">
              <a:lnSpc>
                <a:spcPct val="115000"/>
              </a:lnSpc>
            </a:pPr>
            <a:r>
              <a:rPr lang="ru-RU" sz="2000" b="0" i="0" dirty="0">
                <a:solidFill>
                  <a:srgbClr val="222222"/>
                </a:solidFill>
                <a:effectLst/>
                <a:latin typeface="Times New Roman" panose="02020603050405020304" pitchFamily="18" charset="0"/>
                <a:cs typeface="+mj-cs"/>
              </a:rPr>
              <a:t>6 Господь наслал на них </a:t>
            </a:r>
            <a:r>
              <a:rPr lang="ru-RU" sz="2000" b="0" i="0" dirty="0">
                <a:solidFill>
                  <a:srgbClr val="222222"/>
                </a:solidFill>
                <a:effectLst/>
                <a:highlight>
                  <a:srgbClr val="FFFF00"/>
                </a:highlight>
                <a:latin typeface="Times New Roman" panose="02020603050405020304" pitchFamily="18" charset="0"/>
                <a:cs typeface="+mj-cs"/>
              </a:rPr>
              <a:t>змей-</a:t>
            </a:r>
            <a:r>
              <a:rPr lang="ru-RU" sz="2000" b="0" i="0" dirty="0" err="1">
                <a:solidFill>
                  <a:srgbClr val="222222"/>
                </a:solidFill>
                <a:effectLst/>
                <a:highlight>
                  <a:srgbClr val="FFFF00"/>
                </a:highlight>
                <a:latin typeface="Times New Roman" panose="02020603050405020304" pitchFamily="18" charset="0"/>
                <a:cs typeface="+mj-cs"/>
              </a:rPr>
              <a:t>сарафов</a:t>
            </a:r>
            <a:r>
              <a:rPr lang="ru-RU" sz="2000" b="0" i="0" dirty="0">
                <a:solidFill>
                  <a:srgbClr val="222222"/>
                </a:solidFill>
                <a:effectLst/>
                <a:highlight>
                  <a:srgbClr val="FFFF00"/>
                </a:highlight>
                <a:latin typeface="Times New Roman" panose="02020603050405020304" pitchFamily="18" charset="0"/>
                <a:cs typeface="+mj-cs"/>
              </a:rPr>
              <a:t> (</a:t>
            </a:r>
            <a:r>
              <a:rPr lang="he-IL" sz="2000" b="0" i="0" dirty="0">
                <a:solidFill>
                  <a:srgbClr val="222222"/>
                </a:solidFill>
                <a:effectLst/>
                <a:highlight>
                  <a:srgbClr val="FFFF00"/>
                </a:highlight>
                <a:latin typeface="Times New Roman" panose="02020603050405020304" pitchFamily="18" charset="0"/>
                <a:cs typeface="+mj-cs"/>
              </a:rPr>
              <a:t>הַנְּחָשִׁ֣ים הַשְּׂרָפִ֔ים</a:t>
            </a:r>
            <a:r>
              <a:rPr lang="ru-RU" sz="2000" b="0" i="0" dirty="0">
                <a:solidFill>
                  <a:srgbClr val="222222"/>
                </a:solidFill>
                <a:effectLst/>
                <a:latin typeface="Times New Roman" panose="02020603050405020304" pitchFamily="18" charset="0"/>
                <a:cs typeface="+mj-cs"/>
              </a:rPr>
              <a:t>), которые жалили их, и многие из сынов Израилевых погибли. 7 Тогда люди пришли к Моисею и сказали: «Согрешили мы, когда роптали на Господа и на тебя. Помолись Господу, пусть Он избавит нас от змей!»</a:t>
            </a:r>
          </a:p>
          <a:p>
            <a:pPr indent="457200" algn="just">
              <a:lnSpc>
                <a:spcPct val="115000"/>
              </a:lnSpc>
            </a:pPr>
            <a:r>
              <a:rPr lang="ru-RU" sz="2000" b="0" i="0" dirty="0">
                <a:solidFill>
                  <a:srgbClr val="222222"/>
                </a:solidFill>
                <a:effectLst/>
                <a:latin typeface="Times New Roman" panose="02020603050405020304" pitchFamily="18" charset="0"/>
                <a:cs typeface="+mj-cs"/>
              </a:rPr>
              <a:t>Моисей помолился за народ, 8 и Господь сказал Моисею: «Сделай изображение </a:t>
            </a:r>
            <a:r>
              <a:rPr lang="ru-RU" sz="2000" b="0" i="0" dirty="0" err="1">
                <a:solidFill>
                  <a:srgbClr val="222222"/>
                </a:solidFill>
                <a:effectLst/>
                <a:highlight>
                  <a:srgbClr val="FFFF00"/>
                </a:highlight>
                <a:latin typeface="Times New Roman" panose="02020603050405020304" pitchFamily="18" charset="0"/>
                <a:cs typeface="+mj-cs"/>
              </a:rPr>
              <a:t>сарафа</a:t>
            </a:r>
            <a:r>
              <a:rPr lang="ru-RU" sz="2000" b="0" i="0" dirty="0">
                <a:solidFill>
                  <a:srgbClr val="222222"/>
                </a:solidFill>
                <a:effectLst/>
                <a:highlight>
                  <a:srgbClr val="FFFF00"/>
                </a:highlight>
                <a:latin typeface="Times New Roman" panose="02020603050405020304" pitchFamily="18" charset="0"/>
                <a:cs typeface="+mj-cs"/>
              </a:rPr>
              <a:t> (</a:t>
            </a:r>
            <a:r>
              <a:rPr lang="he-IL" sz="2000" b="0" i="0" dirty="0">
                <a:solidFill>
                  <a:srgbClr val="222222"/>
                </a:solidFill>
                <a:effectLst/>
                <a:highlight>
                  <a:srgbClr val="FFFF00"/>
                </a:highlight>
                <a:latin typeface="Arial" panose="020B0604020202020204" pitchFamily="34" charset="0"/>
                <a:cs typeface="+mj-cs"/>
              </a:rPr>
              <a:t>שרף</a:t>
            </a:r>
            <a:r>
              <a:rPr lang="ru-RU" sz="2000" b="0" i="0" dirty="0">
                <a:solidFill>
                  <a:srgbClr val="222222"/>
                </a:solidFill>
                <a:effectLst/>
                <a:highlight>
                  <a:srgbClr val="FFFF00"/>
                </a:highlight>
                <a:latin typeface="Times New Roman" panose="02020603050405020304" pitchFamily="18" charset="0"/>
                <a:cs typeface="+mj-cs"/>
              </a:rPr>
              <a:t>) </a:t>
            </a:r>
            <a:r>
              <a:rPr lang="ru-RU" sz="2000" b="0" i="0" dirty="0">
                <a:solidFill>
                  <a:srgbClr val="222222"/>
                </a:solidFill>
                <a:effectLst/>
                <a:latin typeface="Times New Roman" panose="02020603050405020304" pitchFamily="18" charset="0"/>
                <a:cs typeface="+mj-cs"/>
              </a:rPr>
              <a:t>и подними его как знамя на древке. Пусть всякий, кого ужалит змея, посмотрит на него — и тогда он останется жив». 9 Моисей сделал змея из меди и поднял его как знамя на древке. И всякий, кого ужалила змея, глядел на этого медного змея — и оставался жив.</a:t>
            </a:r>
            <a:r>
              <a:rPr lang="en-GB" sz="2000" b="0" i="0" dirty="0">
                <a:solidFill>
                  <a:srgbClr val="222222"/>
                </a:solidFill>
                <a:effectLst/>
                <a:latin typeface="Times New Roman" panose="02020603050405020304" pitchFamily="18" charset="0"/>
                <a:cs typeface="+mj-cs"/>
              </a:rPr>
              <a:t> </a:t>
            </a:r>
          </a:p>
          <a:p>
            <a:pPr indent="457200" algn="just">
              <a:lnSpc>
                <a:spcPct val="115000"/>
              </a:lnSpc>
            </a:pPr>
            <a:endParaRPr lang="en-GB" sz="2000" kern="100" dirty="0">
              <a:solidFill>
                <a:srgbClr val="222222"/>
              </a:solidFill>
              <a:latin typeface="Times New Roman" panose="02020603050405020304" pitchFamily="18" charset="0"/>
              <a:ea typeface="Calibri" panose="020F0502020204030204" pitchFamily="34" charset="0"/>
              <a:cs typeface="+mj-cs"/>
            </a:endParaRPr>
          </a:p>
          <a:p>
            <a:pPr indent="457200" algn="just">
              <a:lnSpc>
                <a:spcPct val="115000"/>
              </a:lnSpc>
            </a:pPr>
            <a:r>
              <a:rPr lang="en-GB" sz="2000" dirty="0" err="1">
                <a:effectLst/>
                <a:latin typeface="Times New Roman" panose="02020603050405020304" pitchFamily="18" charset="0"/>
                <a:cs typeface="+mj-cs"/>
              </a:rPr>
              <a:t>Joines</a:t>
            </a:r>
            <a:r>
              <a:rPr lang="en-GB" sz="2000" dirty="0">
                <a:effectLst/>
                <a:latin typeface="Times New Roman" panose="02020603050405020304" pitchFamily="18" charset="0"/>
                <a:cs typeface="+mj-cs"/>
              </a:rPr>
              <a:t>, Karen Randolph. </a:t>
            </a:r>
            <a:r>
              <a:rPr lang="en-GB" sz="2000" i="1" dirty="0">
                <a:effectLst/>
                <a:latin typeface="Times New Roman" panose="02020603050405020304" pitchFamily="18" charset="0"/>
                <a:cs typeface="+mj-cs"/>
              </a:rPr>
              <a:t>Serpent Symbolism in the Old Testament: A Linguistic, Archaeological, and Literary Study</a:t>
            </a:r>
            <a:r>
              <a:rPr lang="en-GB" sz="2000" dirty="0">
                <a:effectLst/>
                <a:latin typeface="Times New Roman" panose="02020603050405020304" pitchFamily="18" charset="0"/>
                <a:cs typeface="+mj-cs"/>
              </a:rPr>
              <a:t>. Haddonfield House, 1974.</a:t>
            </a:r>
          </a:p>
          <a:p>
            <a:pPr indent="457200" algn="just">
              <a:lnSpc>
                <a:spcPct val="115000"/>
              </a:lnSpc>
            </a:pPr>
            <a:r>
              <a:rPr lang="en-GB" sz="2000" b="0" dirty="0">
                <a:solidFill>
                  <a:srgbClr val="202122"/>
                </a:solidFill>
                <a:effectLst/>
                <a:latin typeface="Times New Roman" panose="02020603050405020304" pitchFamily="18" charset="0"/>
                <a:cs typeface="Times New Roman" panose="02020603050405020304" pitchFamily="18" charset="0"/>
              </a:rPr>
              <a:t>Keel, </a:t>
            </a:r>
            <a:r>
              <a:rPr lang="en-GB" sz="2000" b="0" dirty="0" err="1">
                <a:solidFill>
                  <a:srgbClr val="202122"/>
                </a:solidFill>
                <a:effectLst/>
                <a:latin typeface="Times New Roman" panose="02020603050405020304" pitchFamily="18" charset="0"/>
                <a:cs typeface="Times New Roman" panose="02020603050405020304" pitchFamily="18" charset="0"/>
              </a:rPr>
              <a:t>Othmar</a:t>
            </a:r>
            <a:r>
              <a:rPr lang="en-GB" sz="2000" b="0" dirty="0">
                <a:solidFill>
                  <a:srgbClr val="202122"/>
                </a:solidFill>
                <a:effectLst/>
                <a:latin typeface="Times New Roman" panose="02020603050405020304" pitchFamily="18" charset="0"/>
                <a:cs typeface="Times New Roman" panose="02020603050405020304" pitchFamily="18" charset="0"/>
              </a:rPr>
              <a:t>. </a:t>
            </a:r>
            <a:r>
              <a:rPr lang="en-GB" sz="2000" b="0" i="1" dirty="0" err="1">
                <a:solidFill>
                  <a:srgbClr val="202122"/>
                </a:solidFill>
                <a:effectLst/>
                <a:latin typeface="Times New Roman" panose="02020603050405020304" pitchFamily="18" charset="0"/>
                <a:cs typeface="Times New Roman" panose="02020603050405020304" pitchFamily="18" charset="0"/>
              </a:rPr>
              <a:t>Jahwe-Visionen</a:t>
            </a:r>
            <a:r>
              <a:rPr lang="en-GB" sz="2000" b="0" i="1" dirty="0">
                <a:solidFill>
                  <a:srgbClr val="202122"/>
                </a:solidFill>
                <a:effectLst/>
                <a:latin typeface="Times New Roman" panose="02020603050405020304" pitchFamily="18" charset="0"/>
                <a:cs typeface="Times New Roman" panose="02020603050405020304" pitchFamily="18" charset="0"/>
              </a:rPr>
              <a:t> und </a:t>
            </a:r>
            <a:r>
              <a:rPr lang="en-GB" sz="2000" b="0" i="1" dirty="0" err="1">
                <a:solidFill>
                  <a:srgbClr val="202122"/>
                </a:solidFill>
                <a:effectLst/>
                <a:latin typeface="Times New Roman" panose="02020603050405020304" pitchFamily="18" charset="0"/>
                <a:cs typeface="Times New Roman" panose="02020603050405020304" pitchFamily="18" charset="0"/>
              </a:rPr>
              <a:t>Siegelkunst</a:t>
            </a:r>
            <a:r>
              <a:rPr lang="en-GB" sz="2000" b="0" i="1" dirty="0">
                <a:solidFill>
                  <a:srgbClr val="202122"/>
                </a:solidFill>
                <a:effectLst/>
                <a:latin typeface="Times New Roman" panose="02020603050405020304" pitchFamily="18" charset="0"/>
                <a:cs typeface="Times New Roman" panose="02020603050405020304" pitchFamily="18" charset="0"/>
              </a:rPr>
              <a:t>.</a:t>
            </a:r>
            <a:r>
              <a:rPr lang="en-GB" sz="2000" b="0" i="0" dirty="0">
                <a:solidFill>
                  <a:srgbClr val="202122"/>
                </a:solidFill>
                <a:effectLst/>
                <a:latin typeface="Times New Roman" panose="02020603050405020304" pitchFamily="18" charset="0"/>
                <a:cs typeface="Times New Roman" panose="02020603050405020304" pitchFamily="18" charset="0"/>
              </a:rPr>
              <a:t> Eine </a:t>
            </a:r>
            <a:r>
              <a:rPr lang="en-GB" sz="2000" b="0" i="0" dirty="0" err="1">
                <a:solidFill>
                  <a:srgbClr val="202122"/>
                </a:solidFill>
                <a:effectLst/>
                <a:latin typeface="Times New Roman" panose="02020603050405020304" pitchFamily="18" charset="0"/>
                <a:cs typeface="Times New Roman" panose="02020603050405020304" pitchFamily="18" charset="0"/>
              </a:rPr>
              <a:t>neue</a:t>
            </a:r>
            <a:r>
              <a:rPr lang="en-GB" sz="2000" b="0" i="0" dirty="0">
                <a:solidFill>
                  <a:srgbClr val="202122"/>
                </a:solidFill>
                <a:effectLst/>
                <a:latin typeface="Times New Roman" panose="02020603050405020304" pitchFamily="18" charset="0"/>
                <a:cs typeface="Times New Roman" panose="02020603050405020304" pitchFamily="18" charset="0"/>
              </a:rPr>
              <a:t> </a:t>
            </a:r>
            <a:r>
              <a:rPr lang="en-GB" sz="2000" b="0" i="0" dirty="0" err="1">
                <a:solidFill>
                  <a:srgbClr val="202122"/>
                </a:solidFill>
                <a:effectLst/>
                <a:latin typeface="Times New Roman" panose="02020603050405020304" pitchFamily="18" charset="0"/>
                <a:cs typeface="Times New Roman" panose="02020603050405020304" pitchFamily="18" charset="0"/>
              </a:rPr>
              <a:t>Deutung</a:t>
            </a:r>
            <a:r>
              <a:rPr lang="en-GB" sz="2000" b="0" i="0" dirty="0">
                <a:solidFill>
                  <a:srgbClr val="202122"/>
                </a:solidFill>
                <a:effectLst/>
                <a:latin typeface="Times New Roman" panose="02020603050405020304" pitchFamily="18" charset="0"/>
                <a:cs typeface="Times New Roman" panose="02020603050405020304" pitchFamily="18" charset="0"/>
              </a:rPr>
              <a:t> der </a:t>
            </a:r>
            <a:r>
              <a:rPr lang="en-GB" sz="2000" b="0" i="0" dirty="0" err="1">
                <a:solidFill>
                  <a:srgbClr val="202122"/>
                </a:solidFill>
                <a:effectLst/>
                <a:latin typeface="Times New Roman" panose="02020603050405020304" pitchFamily="18" charset="0"/>
                <a:cs typeface="Times New Roman" panose="02020603050405020304" pitchFamily="18" charset="0"/>
              </a:rPr>
              <a:t>Majestätsschilderungen</a:t>
            </a:r>
            <a:r>
              <a:rPr lang="en-GB" sz="2000" b="0" i="0" dirty="0">
                <a:solidFill>
                  <a:srgbClr val="202122"/>
                </a:solidFill>
                <a:effectLst/>
                <a:latin typeface="Times New Roman" panose="02020603050405020304" pitchFamily="18" charset="0"/>
                <a:cs typeface="Times New Roman" panose="02020603050405020304" pitchFamily="18" charset="0"/>
              </a:rPr>
              <a:t> in </a:t>
            </a:r>
            <a:r>
              <a:rPr lang="en-GB" sz="2000" b="0" i="0" dirty="0" err="1">
                <a:solidFill>
                  <a:srgbClr val="202122"/>
                </a:solidFill>
                <a:effectLst/>
                <a:latin typeface="Times New Roman" panose="02020603050405020304" pitchFamily="18" charset="0"/>
                <a:cs typeface="Times New Roman" panose="02020603050405020304" pitchFamily="18" charset="0"/>
              </a:rPr>
              <a:t>Jes</a:t>
            </a:r>
            <a:r>
              <a:rPr lang="en-GB" sz="2000" b="0" i="0" dirty="0">
                <a:solidFill>
                  <a:srgbClr val="202122"/>
                </a:solidFill>
                <a:effectLst/>
                <a:latin typeface="Times New Roman" panose="02020603050405020304" pitchFamily="18" charset="0"/>
                <a:cs typeface="Times New Roman" panose="02020603050405020304" pitchFamily="18" charset="0"/>
              </a:rPr>
              <a:t> 6, </a:t>
            </a:r>
            <a:r>
              <a:rPr lang="en-GB" sz="2000" b="0" i="0" dirty="0" err="1">
                <a:solidFill>
                  <a:srgbClr val="202122"/>
                </a:solidFill>
                <a:effectLst/>
                <a:latin typeface="Times New Roman" panose="02020603050405020304" pitchFamily="18" charset="0"/>
                <a:cs typeface="Times New Roman" panose="02020603050405020304" pitchFamily="18" charset="0"/>
              </a:rPr>
              <a:t>Ez</a:t>
            </a:r>
            <a:r>
              <a:rPr lang="en-GB" sz="2000" b="0" i="0" dirty="0">
                <a:solidFill>
                  <a:srgbClr val="202122"/>
                </a:solidFill>
                <a:effectLst/>
                <a:latin typeface="Times New Roman" panose="02020603050405020304" pitchFamily="18" charset="0"/>
                <a:cs typeface="Times New Roman" panose="02020603050405020304" pitchFamily="18" charset="0"/>
              </a:rPr>
              <a:t> 1 und 10 und </a:t>
            </a:r>
            <a:r>
              <a:rPr lang="en-GB" sz="2000" b="0" i="0" dirty="0" err="1">
                <a:solidFill>
                  <a:srgbClr val="202122"/>
                </a:solidFill>
                <a:effectLst/>
                <a:latin typeface="Times New Roman" panose="02020603050405020304" pitchFamily="18" charset="0"/>
                <a:cs typeface="Times New Roman" panose="02020603050405020304" pitchFamily="18" charset="0"/>
              </a:rPr>
              <a:t>Sach</a:t>
            </a:r>
            <a:r>
              <a:rPr lang="en-GB" sz="2000" b="0" i="0" dirty="0">
                <a:solidFill>
                  <a:srgbClr val="202122"/>
                </a:solidFill>
                <a:effectLst/>
                <a:latin typeface="Times New Roman" panose="02020603050405020304" pitchFamily="18" charset="0"/>
                <a:cs typeface="Times New Roman" panose="02020603050405020304" pitchFamily="18" charset="0"/>
              </a:rPr>
              <a:t> 3. 1977.</a:t>
            </a:r>
            <a:endParaRPr lang="en-GB"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77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431570-26E3-9878-C388-388D66522E10}"/>
              </a:ext>
            </a:extLst>
          </p:cNvPr>
          <p:cNvSpPr txBox="1"/>
          <p:nvPr/>
        </p:nvSpPr>
        <p:spPr>
          <a:xfrm>
            <a:off x="1537847" y="741255"/>
            <a:ext cx="8907702" cy="1435778"/>
          </a:xfrm>
          <a:prstGeom prst="rect">
            <a:avLst/>
          </a:prstGeom>
          <a:noFill/>
        </p:spPr>
        <p:txBody>
          <a:bodyPr wrap="square" rtlCol="0">
            <a:spAutoFit/>
          </a:bodyPr>
          <a:lstStyle/>
          <a:p>
            <a:pPr indent="457200" algn="just">
              <a:lnSpc>
                <a:spcPct val="115000"/>
              </a:lnSpc>
            </a:pPr>
            <a:r>
              <a:rPr lang="ru-RU" sz="2600" kern="100" dirty="0">
                <a:latin typeface="Times New Roman" panose="02020603050405020304" pitchFamily="18" charset="0"/>
                <a:ea typeface="Calibri" panose="020F0502020204030204" pitchFamily="34" charset="0"/>
                <a:cs typeface="+mj-cs"/>
              </a:rPr>
              <a:t>Числа 21:6-8 </a:t>
            </a:r>
          </a:p>
          <a:p>
            <a:pPr indent="457200" algn="just">
              <a:lnSpc>
                <a:spcPct val="115000"/>
              </a:lnSpc>
            </a:pPr>
            <a:r>
              <a:rPr lang="ru-RU" sz="2600" kern="100" dirty="0" err="1">
                <a:latin typeface="Times New Roman" panose="02020603050405020304" pitchFamily="18" charset="0"/>
                <a:ea typeface="Calibri" panose="020F0502020204030204" pitchFamily="34" charset="0"/>
                <a:cs typeface="+mj-cs"/>
              </a:rPr>
              <a:t>Сараф</a:t>
            </a:r>
            <a:r>
              <a:rPr lang="ru-RU" sz="2600" kern="100" dirty="0">
                <a:latin typeface="Times New Roman" panose="02020603050405020304" pitchFamily="18" charset="0"/>
                <a:ea typeface="Calibri" panose="020F0502020204030204" pitchFamily="34" charset="0"/>
                <a:cs typeface="+mj-cs"/>
              </a:rPr>
              <a:t> – змея</a:t>
            </a:r>
          </a:p>
          <a:p>
            <a:pPr indent="457200" algn="just">
              <a:lnSpc>
                <a:spcPct val="115000"/>
              </a:lnSpc>
            </a:pPr>
            <a:endParaRPr lang="ru-RU" sz="2600" kern="100" dirty="0">
              <a:latin typeface="Times New Roman" panose="02020603050405020304" pitchFamily="18" charset="0"/>
              <a:ea typeface="Calibri" panose="020F0502020204030204" pitchFamily="34" charset="0"/>
              <a:cs typeface="+mj-cs"/>
            </a:endParaRPr>
          </a:p>
        </p:txBody>
      </p:sp>
      <p:pic>
        <p:nvPicPr>
          <p:cNvPr id="3" name="Picture 2">
            <a:extLst>
              <a:ext uri="{FF2B5EF4-FFF2-40B4-BE49-F238E27FC236}">
                <a16:creationId xmlns:a16="http://schemas.microsoft.com/office/drawing/2014/main" id="{7848ADE3-C73E-6844-D71F-AEA087ACC647}"/>
              </a:ext>
            </a:extLst>
          </p:cNvPr>
          <p:cNvPicPr>
            <a:picLocks noChangeAspect="1"/>
          </p:cNvPicPr>
          <p:nvPr/>
        </p:nvPicPr>
        <p:blipFill>
          <a:blip r:embed="rId2"/>
          <a:stretch>
            <a:fillRect/>
          </a:stretch>
        </p:blipFill>
        <p:spPr>
          <a:xfrm>
            <a:off x="925975" y="102718"/>
            <a:ext cx="10243595" cy="6590508"/>
          </a:xfrm>
          <a:prstGeom prst="rect">
            <a:avLst/>
          </a:prstGeom>
        </p:spPr>
      </p:pic>
    </p:spTree>
    <p:extLst>
      <p:ext uri="{BB962C8B-B14F-4D97-AF65-F5344CB8AC3E}">
        <p14:creationId xmlns:p14="http://schemas.microsoft.com/office/powerpoint/2010/main" val="3877229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3809</TotalTime>
  <Words>2122</Words>
  <Application>Microsoft Macintosh PowerPoint</Application>
  <PresentationFormat>Widescreen</PresentationFormat>
  <Paragraphs>141</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Helvetica</vt:lpstr>
      <vt:lpstr>Times New Roman</vt:lpstr>
      <vt:lpstr>Office Theme</vt:lpstr>
      <vt:lpstr>Уподобление серафимов херувимам в Септуагинте (Иса 6:1-6)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Уподобление серафимов херувимам в Септуагинте (Иса 6:1-3) </dc:title>
  <dc:creator>1</dc:creator>
  <cp:lastModifiedBy>1</cp:lastModifiedBy>
  <cp:revision>73</cp:revision>
  <dcterms:created xsi:type="dcterms:W3CDTF">2024-10-21T14:28:24Z</dcterms:created>
  <dcterms:modified xsi:type="dcterms:W3CDTF">2024-10-24T05:57:26Z</dcterms:modified>
</cp:coreProperties>
</file>