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67" r:id="rId5"/>
    <p:sldId id="269" r:id="rId6"/>
    <p:sldId id="258" r:id="rId7"/>
    <p:sldId id="257" r:id="rId8"/>
    <p:sldId id="265" r:id="rId9"/>
    <p:sldId id="262" r:id="rId10"/>
    <p:sldId id="27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6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1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C464A-2348-4199-B5FA-BD0C5605C7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ED7349-BB6C-4365-B648-5E95ED083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876873-C414-4B24-8052-FEC719FB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B4AE79-4122-4283-87E1-A1A3E1B8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79B5FB-C06E-4F75-AFDE-95075C9B5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9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9E0D95-D12C-4748-A51B-7B84B92C0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E85DCB-5BFE-42FD-8C43-A1A52F46D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ED7493-B484-4FC7-A83C-4CAD108B1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DAC42A-7991-42CD-BEB4-0C12118A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E474A4-407A-4A4F-8736-A4D2BF15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03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5B16914-5FB8-4590-B2C8-C5D8EE2D2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B906F7-D1C4-46EE-A2AD-0DDE840E3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9EF55C-FD3F-4AE4-84DB-35FCE0CE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217893-51CD-417A-BFA5-FFA0A81F2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68E76-0C39-4A14-9BCA-B5025CBA5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2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A38D7-8772-4425-BBC0-419C8FDA2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BD0625-25D0-4224-A799-6CD46E410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B2D71D-2D02-4A6F-A8D2-72EABE257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C23C5F-C220-4B6F-9E84-60D608CD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DA39F9-B311-487B-9115-5C758B32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3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09B27-1374-4F94-B7E5-0233813DE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496D6E-1FEB-4878-95B5-A559F1E2E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C3269-CF7B-4AE5-8D8C-19E8DFF95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D44E1-44D5-4B03-A9F6-EAE4A9AF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6AE748-7970-4C03-9C83-608185A4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01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26FC3D-CFB7-44A9-9065-6D5462B9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C7A6B3-24F9-4B4B-8F85-8B7FD8622B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B066EC-29C2-481B-95DA-A7ED46EB4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F9AF9B-7CCA-4394-A1F7-4A89776AF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A905A0-05E0-46B3-9CB1-5060B500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9C06B6-EA0F-4E06-8B54-BC3A14E21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54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525035-BB9F-41CE-A1C9-F7E1C7BA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343FF7-EA16-4304-80F9-CB878813B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67641F-F2A4-4E18-805A-96908796F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BE962C-AA4C-4BFC-A922-EBAF55AF5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37DCC4-8B6D-46D7-894E-236E25BCC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5EC75B-16B6-4463-AD86-D615AF70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84E11C-BD19-42FA-8A58-55CF46DAE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935856-EF24-4D33-9C5C-27D6A3C53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70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CB0713-BCFC-44C6-BDDC-FD83FA363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78D80AB-3455-4C00-BCB6-6AB43CE6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05F6405-9347-4FA3-ACAA-410DE46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22D9840-FB44-4488-ADD1-68ACC754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31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FED3F55-5A25-444C-8E0F-AA9F46092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F8B7E92-B65C-4B8A-890B-16BE4238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91A8EB-123D-45CA-84C6-05249A0F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60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34CCC9-6A79-41A9-93BA-4EB9D76A4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47DF2C-81DC-4307-A3B1-F76EA1C64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C8A5AA-4A53-4DF2-8F6C-28E82B553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516294-8E91-4897-8D2F-6D5655929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9A50EF-BF68-41AF-9CEA-8D0745BA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81B9EF-BEEC-47F0-ABFD-7A39EF68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784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0333D-0F97-4DE9-8E5B-551A8D630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887C1D2-3A7B-4915-ABA5-4A469D577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A4A10B-D640-4EFA-94C6-AAEC30A70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698A87-3455-48C4-B55C-03BB1E29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A44175-A3A6-4159-A630-AFFB53795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CEC770-04BC-4964-813D-E6B4F0C2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04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C0436-AB55-4F00-9FED-778D645D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C0D2F1-BC00-4728-9DB0-1961E6577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C9B627-0FAC-4823-B0FC-5442EE273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4BA8C-28A0-4796-BE9D-B53E61801E27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C29459-903F-46F3-AADD-55A2E478F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98C3E-9FDB-40C9-92F4-CB2BDFE87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8C14B-B453-400A-97B0-7E3C98F901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24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BF272-CF85-4392-B564-7CDFB7F80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230" y="845213"/>
            <a:ext cx="9144000" cy="2387600"/>
          </a:xfrm>
        </p:spPr>
        <p:txBody>
          <a:bodyPr/>
          <a:lstStyle/>
          <a:p>
            <a:r>
              <a:rPr lang="ru-RU" dirty="0"/>
              <a:t>Адаптированные арабизмы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туройо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E368580-B381-4670-A4DB-EF7EAA428D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Коваль С.А.</a:t>
            </a:r>
          </a:p>
          <a:p>
            <a:r>
              <a:rPr lang="en-US"/>
              <a:t>14</a:t>
            </a:r>
            <a:r>
              <a:rPr lang="ru-RU"/>
              <a:t>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403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B3A80-B674-4340-846F-040F14E89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1BA5A9-B76D-469E-94F9-272618AC6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— О чём говорят 12% адаптированных арабизмов против 1.5% адаптированных </a:t>
            </a:r>
            <a:r>
              <a:rPr lang="ru-RU" dirty="0" err="1"/>
              <a:t>курдизмов</a:t>
            </a:r>
            <a:r>
              <a:rPr lang="ru-RU" dirty="0"/>
              <a:t>? Можем ли мы сказать что-то более определённое, чем констатировать, что контакт с арабским более ранний?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— Как небольшое число </a:t>
            </a:r>
            <a:r>
              <a:rPr lang="ru-RU" dirty="0" err="1"/>
              <a:t>курдизмов</a:t>
            </a:r>
            <a:r>
              <a:rPr lang="ru-RU" dirty="0"/>
              <a:t> соотносится с </a:t>
            </a:r>
            <a:r>
              <a:rPr lang="ru-RU" dirty="0" err="1"/>
              <a:t>эргативностью</a:t>
            </a:r>
            <a:r>
              <a:rPr lang="ru-RU" dirty="0"/>
              <a:t>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—</a:t>
            </a:r>
            <a:r>
              <a:rPr lang="en-US" dirty="0"/>
              <a:t> </a:t>
            </a:r>
            <a:r>
              <a:rPr lang="ru-RU" dirty="0"/>
              <a:t>Разные способы адаптации использовались одновременно или одни более ранние, а другие более поздние?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46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B3A80-B674-4340-846F-040F14E89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Статистические данные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1BA5A9-B76D-469E-94F9-272618AC6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394 арабизмов, из них 47 адаптированных (12%)</a:t>
            </a:r>
          </a:p>
          <a:p>
            <a:pPr marL="0" indent="0">
              <a:buNone/>
            </a:pPr>
            <a:r>
              <a:rPr lang="ru-RU" dirty="0"/>
              <a:t>388 </a:t>
            </a:r>
            <a:r>
              <a:rPr lang="ru-RU" dirty="0" err="1"/>
              <a:t>курдизмов</a:t>
            </a:r>
            <a:r>
              <a:rPr lang="ru-RU" dirty="0"/>
              <a:t>, из них 5 адаптированных (1.5%)</a:t>
            </a:r>
          </a:p>
        </p:txBody>
      </p:sp>
    </p:spTree>
    <p:extLst>
      <p:ext uri="{BB962C8B-B14F-4D97-AF65-F5344CB8AC3E}">
        <p14:creationId xmlns:p14="http://schemas.microsoft.com/office/powerpoint/2010/main" val="136259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Арамейское окончание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406"/>
            <a:ext cx="10515600" cy="8522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ʕaybo</a:t>
            </a:r>
            <a:r>
              <a:rPr lang="en-US" sz="1800" dirty="0">
                <a:effectLst/>
                <a:ea typeface="EB Garamond" panose="00000500000000000000" pitchFamily="2" charset="0"/>
              </a:rPr>
              <a:t> ‘</a:t>
            </a:r>
            <a:r>
              <a:rPr lang="ru-RU" sz="1800" dirty="0">
                <a:effectLst/>
                <a:ea typeface="EB Garamond" panose="00000500000000000000" pitchFamily="2" charset="0"/>
              </a:rPr>
              <a:t>стыд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ʕeyb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ayıp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(MKML 72); cf.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ʕayb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Schande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ungehöriges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Verhalten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(GK 100) </a:t>
            </a: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ʕǝmro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~ </a:t>
            </a:r>
            <a:r>
              <a:rPr lang="ru-RU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ʕumro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‘жизнь; возраст’ ← </a:t>
            </a:r>
            <a:r>
              <a:rPr lang="ru-RU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ʕəmər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Alter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(GK 98) </a:t>
            </a:r>
            <a:endParaRPr lang="en-US" sz="1800" i="1" dirty="0"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</a:rPr>
              <a:t>dăbibo</a:t>
            </a:r>
            <a:r>
              <a:rPr lang="en-US" sz="1800" dirty="0">
                <a:effectLst/>
                <a:ea typeface="Calibri" panose="020F050202020403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</a:rPr>
              <a:t>дикий зверь</a:t>
            </a:r>
            <a:r>
              <a:rPr lang="en-US" sz="1800" dirty="0">
                <a:effectLst/>
                <a:ea typeface="Calibri" panose="020F050202020403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ru-RU" sz="1800" dirty="0">
                <a:effectLst/>
              </a:rPr>
              <a:t> </a:t>
            </a:r>
            <a:r>
              <a:rPr lang="ru-RU" sz="1800" i="1" dirty="0" err="1">
                <a:effectLst/>
              </a:rPr>
              <a:t>debib</a:t>
            </a:r>
            <a:r>
              <a:rPr lang="ru-RU" sz="1800" i="1" dirty="0">
                <a:effectLst/>
              </a:rPr>
              <a:t> </a:t>
            </a:r>
            <a:r>
              <a:rPr lang="ru-RU" sz="1800" dirty="0">
                <a:effectLst/>
              </a:rPr>
              <a:t>‘</a:t>
            </a:r>
            <a:r>
              <a:rPr lang="ru-RU" sz="1800" dirty="0" err="1">
                <a:effectLst/>
              </a:rPr>
              <a:t>zararlı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haşerat</a:t>
            </a:r>
            <a:r>
              <a:rPr lang="ru-RU" sz="1800" dirty="0">
                <a:effectLst/>
              </a:rPr>
              <a:t>’ (MKML 43); </a:t>
            </a:r>
            <a:r>
              <a:rPr lang="ru-RU" sz="1800" dirty="0" err="1">
                <a:effectLst/>
              </a:rPr>
              <a:t>cf</a:t>
            </a:r>
            <a:r>
              <a:rPr lang="ru-RU" sz="1800" dirty="0">
                <a:effectLst/>
              </a:rPr>
              <a:t>. </a:t>
            </a:r>
            <a:r>
              <a:rPr lang="ru-RU" sz="1800" i="1" dirty="0" err="1">
                <a:effectLst/>
              </a:rPr>
              <a:t>dabīb</a:t>
            </a:r>
            <a:r>
              <a:rPr lang="ru-RU" sz="1800" dirty="0">
                <a:effectLst/>
              </a:rPr>
              <a:t> ‘</a:t>
            </a:r>
            <a:r>
              <a:rPr lang="ru-RU" sz="1800" dirty="0" err="1">
                <a:effectLst/>
              </a:rPr>
              <a:t>creeping</a:t>
            </a:r>
            <a:r>
              <a:rPr lang="ru-RU" sz="1800" dirty="0">
                <a:effectLst/>
              </a:rPr>
              <a:t>, </a:t>
            </a:r>
            <a:r>
              <a:rPr lang="ru-RU" sz="1800" dirty="0" err="1">
                <a:effectLst/>
              </a:rPr>
              <a:t>crawling</a:t>
            </a:r>
            <a:r>
              <a:rPr lang="ru-RU" sz="1800" dirty="0">
                <a:effectLst/>
              </a:rPr>
              <a:t>’ (</a:t>
            </a:r>
            <a:r>
              <a:rPr lang="ru-RU" sz="1800" dirty="0" err="1">
                <a:effectLst/>
              </a:rPr>
              <a:t>Wehr</a:t>
            </a:r>
            <a:r>
              <a:rPr lang="ru-RU" sz="1800" dirty="0">
                <a:effectLst/>
              </a:rPr>
              <a:t> 312)</a:t>
            </a: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darbo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дорога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darb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Weg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Straße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(WAA I 152);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dærb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‘chemin’ (DAS 233),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darb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Pfad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Weg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383)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ḏarbo</a:t>
            </a:r>
            <a:r>
              <a:rPr lang="en-US" sz="1800" dirty="0">
                <a:effectLst/>
                <a:ea typeface="EB Garamond" panose="00000500000000000000" pitchFamily="2" charset="0"/>
              </a:rPr>
              <a:t> ‘</a:t>
            </a:r>
            <a:r>
              <a:rPr lang="ru-RU" sz="1800" dirty="0">
                <a:effectLst/>
                <a:ea typeface="EB Garamond" panose="00000500000000000000" pitchFamily="2" charset="0"/>
              </a:rPr>
              <a:t>удар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ḍarb</a:t>
            </a: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ẓarb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Schlag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Stoß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Schießen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Gewehrfeuer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(WAA II 34)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dexono</a:t>
            </a:r>
            <a:r>
              <a:rPr lang="en-US" sz="1800" i="1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effectLst/>
                <a:ea typeface="EB Garamond" panose="00000500000000000000" pitchFamily="2" charset="0"/>
              </a:rPr>
              <a:t>‘</a:t>
            </a:r>
            <a:r>
              <a:rPr lang="en-US" sz="1800" dirty="0" err="1">
                <a:effectLst/>
                <a:ea typeface="EB Garamond" panose="00000500000000000000" pitchFamily="2" charset="0"/>
              </a:rPr>
              <a:t>дым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</a:t>
            </a:r>
            <a:r>
              <a:rPr lang="ru-RU" sz="18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dıḫḫen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duman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sigara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48);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duxxān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Rauch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381) </a:t>
            </a: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fardo</a:t>
            </a:r>
            <a:r>
              <a:rPr lang="en-US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некто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fard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irgendein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zur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Verstärkung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der Indetermination)’ (WAA II 92)</a:t>
            </a: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ǧanono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садовник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ǧannān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‘gardener’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164)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ġalto</a:t>
            </a:r>
            <a:r>
              <a:rPr lang="en-US" sz="1800" i="1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effectLst/>
                <a:ea typeface="EB Garamond" panose="00000500000000000000" pitchFamily="2" charset="0"/>
              </a:rPr>
              <a:t>‘</a:t>
            </a:r>
            <a:r>
              <a:rPr lang="ru-RU" sz="1800" dirty="0">
                <a:effectLst/>
                <a:ea typeface="EB Garamond" panose="00000500000000000000" pitchFamily="2" charset="0"/>
              </a:rPr>
              <a:t>ошибка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ġalaṭ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erreur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(DAF 580)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ġamo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тревога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ġamm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‘chagrin’ (DAF 584)</a:t>
            </a:r>
            <a:endParaRPr lang="ru-RU" sz="1800" i="1" dirty="0">
              <a:effectLst/>
              <a:ea typeface="EB Garamond" panose="00000500000000000000" pitchFamily="2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ḥadodo</a:t>
            </a:r>
            <a:r>
              <a:rPr lang="en-US" sz="1800" i="1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effectLst/>
                <a:ea typeface="EB Garamond" panose="00000500000000000000" pitchFamily="2" charset="0"/>
              </a:rPr>
              <a:t>‘</a:t>
            </a:r>
            <a:r>
              <a:rPr lang="ru-RU" sz="1800" dirty="0">
                <a:effectLst/>
                <a:ea typeface="EB Garamond" panose="00000500000000000000" pitchFamily="2" charset="0"/>
              </a:rPr>
              <a:t>кузнец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ḥaddād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blacksmith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188)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379682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Арамейское окончание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981"/>
            <a:ext cx="10515600" cy="8522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ḥolo</a:t>
            </a:r>
            <a:r>
              <a:rPr lang="en-US" sz="1800" i="1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effectLst/>
                <a:ea typeface="EB Garamond" panose="00000500000000000000" pitchFamily="2" charset="0"/>
              </a:rPr>
              <a:t>‘</a:t>
            </a:r>
            <a:r>
              <a:rPr lang="ru-RU" sz="1800" dirty="0">
                <a:effectLst/>
                <a:ea typeface="EB Garamond" panose="00000500000000000000" pitchFamily="2" charset="0"/>
              </a:rPr>
              <a:t>состояние</a:t>
            </a:r>
            <a:r>
              <a:rPr lang="en-US" sz="1800" dirty="0">
                <a:effectLst/>
                <a:ea typeface="EB Garamond" panose="00000500000000000000" pitchFamily="2" charset="0"/>
              </a:rPr>
              <a:t>, </a:t>
            </a:r>
            <a:r>
              <a:rPr lang="ru-RU" sz="1800" dirty="0">
                <a:effectLst/>
                <a:ea typeface="EB Garamond" panose="00000500000000000000" pitchFamily="2" charset="0"/>
              </a:rPr>
              <a:t>ситуация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ḥālā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condition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state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during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252)</a:t>
            </a:r>
            <a:endParaRPr lang="en-US" sz="1800" b="1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kaʕbo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костяшка пальца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keʕb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topuk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137);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kaʕb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ankle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anklebone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973)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lagano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таз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en-US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legen</a:t>
            </a:r>
            <a:r>
              <a:rPr lang="en-US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leğen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(MKML 157); cf. </a:t>
            </a:r>
            <a:r>
              <a:rPr lang="en-US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lagan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Bottich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(GK 133) </a:t>
            </a:r>
            <a:endParaRPr lang="ru-RU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manqlo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жаровня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menqel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mangal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171);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manqal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brazier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1167) 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naʕimo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ребёнок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neʕîm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ufak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(MKML 182)</a:t>
            </a: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naḏifo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чистый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’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naḏ̣îf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temiz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182);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naḏ̣īf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clean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neat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tidy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1146)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</a:rPr>
              <a:t>qyoso</a:t>
            </a:r>
            <a:r>
              <a:rPr lang="en-US" sz="1800" dirty="0">
                <a:effectLst/>
                <a:ea typeface="Calibri" panose="020F050202020403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</a:rPr>
              <a:t>весы</a:t>
            </a:r>
            <a:r>
              <a:rPr lang="en-US" sz="1800" dirty="0">
                <a:effectLst/>
                <a:ea typeface="Calibri" panose="020F050202020403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← </a:t>
            </a:r>
            <a:r>
              <a:rPr lang="en-US" sz="1800" i="1" dirty="0">
                <a:effectLst/>
                <a:ea typeface="Calibri" panose="020F0502020204030204" pitchFamily="34" charset="0"/>
              </a:rPr>
              <a:t>qiyas </a:t>
            </a:r>
            <a:r>
              <a:rPr lang="en-US" sz="1800" dirty="0">
                <a:effectLst/>
                <a:ea typeface="Calibri" panose="020F0502020204030204" pitchFamily="34" charset="0"/>
              </a:rPr>
              <a:t>‘measure, measurement’ (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</a:rPr>
              <a:t> 941)</a:t>
            </a:r>
            <a:endParaRPr lang="ru-RU" sz="1800" i="1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sahmo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доля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en-US" sz="1800" i="1" dirty="0" err="1">
                <a:effectLst/>
                <a:ea typeface="Times New Roman" panose="02020603050405020304" pitchFamily="18" charset="0"/>
              </a:rPr>
              <a:t>sehım</a:t>
            </a:r>
            <a:r>
              <a:rPr lang="en-US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hisse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, pay’ (MKML 203); cf. </a:t>
            </a:r>
            <a:r>
              <a:rPr lang="en-US" sz="1800" i="1" dirty="0" err="1">
                <a:effectLst/>
                <a:ea typeface="Times New Roman" panose="02020603050405020304" pitchFamily="18" charset="0"/>
              </a:rPr>
              <a:t>sahm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‘portion, share, lot’ (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511)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ṣaʕbo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трудный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ṣaʕb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hard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difficult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600)</a:t>
            </a: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ṣadro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грудь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ṣadr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Brust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(AWSG 701);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ṣədər</a:t>
            </a:r>
            <a:r>
              <a:rPr lang="ru-RU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Brust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(WAA II 24);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ṣədər</a:t>
            </a:r>
            <a:r>
              <a:rPr lang="ru-RU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Brust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(GK 80).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</a:t>
            </a:r>
            <a:r>
              <a:rPr lang="ru-RU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ә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ṭlo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ведро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sıtıl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bakraç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genelde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bakır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alüminyumdan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yapılan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geniş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ağızlı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süt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yoğurt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kovası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(MKML 210); cf.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ṣəṭəl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Eimer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(WAA I 202) </a:t>
            </a:r>
          </a:p>
          <a:p>
            <a:pPr marL="0" indent="0">
              <a:buNone/>
            </a:pP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2169139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Арамейское окончание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981"/>
            <a:ext cx="10515600" cy="8522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šahyo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желанный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š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ahīy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‘pleasant, agreeable, desirable’ (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574)</a:t>
            </a: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šuġlo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работа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şıġıl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ış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(MKML 219); 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cf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šuġl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occupancy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filling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up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556)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tayso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козёл-двухлеток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tays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billy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goat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120) </a:t>
            </a: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xabro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вещь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xabar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haber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99);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ḵabar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story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matter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affair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262) 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xalyo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пустой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en-US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ḵālin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‘empty’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301)</a:t>
            </a:r>
            <a:endParaRPr lang="ru-RU" sz="1800" i="1" dirty="0">
              <a:effectLst/>
              <a:ea typeface="EB Garamond" panose="00000500000000000000" pitchFamily="2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xayifo</a:t>
            </a:r>
            <a:r>
              <a:rPr lang="ru-RU" sz="1800" dirty="0">
                <a:effectLst/>
                <a:ea typeface="EB Garamond" panose="00000500000000000000" pitchFamily="2" charset="0"/>
              </a:rPr>
              <a:t> ‘быстрый, лёгкий’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xefîf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çabuk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acele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100);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xafīf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'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rasch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knapp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' (GK 45) 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420430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Арамейские модели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71216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EB Garamond" panose="00000500000000000000" pitchFamily="2" charset="0"/>
              </a:rPr>
              <a:t>mʕadlo</a:t>
            </a:r>
            <a:r>
              <a:rPr lang="en-US" sz="1800" i="1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effectLst/>
                <a:ea typeface="EB Garamond" panose="00000500000000000000" pitchFamily="2" charset="0"/>
              </a:rPr>
              <a:t>‘</a:t>
            </a:r>
            <a:r>
              <a:rPr lang="en-US" sz="1800" dirty="0" err="1">
                <a:effectLst/>
                <a:ea typeface="EB Garamond" panose="00000500000000000000" pitchFamily="2" charset="0"/>
              </a:rPr>
              <a:t>хороший</a:t>
            </a:r>
            <a:r>
              <a:rPr lang="en-US" sz="1800" dirty="0">
                <a:effectLst/>
                <a:ea typeface="EB Garamond" panose="00000500000000000000" pitchFamily="2" charset="0"/>
              </a:rPr>
              <a:t>, </a:t>
            </a:r>
            <a:r>
              <a:rPr lang="en-US" sz="1800" dirty="0" err="1">
                <a:effectLst/>
                <a:ea typeface="EB Garamond" panose="00000500000000000000" pitchFamily="2" charset="0"/>
              </a:rPr>
              <a:t>достойный</a:t>
            </a:r>
            <a:r>
              <a:rPr lang="en-US" sz="1800" dirty="0">
                <a:effectLst/>
                <a:ea typeface="EB Garamond" panose="00000500000000000000" pitchFamily="2" charset="0"/>
              </a:rPr>
              <a:t>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ʕdl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to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act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justly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equitably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with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fairness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696)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Times New Roman" panose="02020603050405020304" pitchFamily="18" charset="0"/>
              </a:rPr>
              <a:t>mǧazyo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наказанный’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←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ǧzy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‘to requite, recompense, repay; to reward’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Wehr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148)</a:t>
            </a:r>
            <a:endParaRPr lang="ru-RU" sz="18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Times New Roman" panose="02020603050405020304" pitchFamily="18" charset="0"/>
              </a:rPr>
              <a:t>msawyo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плоский, гладкий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’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swy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‘to be equivalent, be equal’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Wehr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518)</a:t>
            </a: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en-US" sz="1800" i="1" dirty="0" err="1">
                <a:effectLst/>
                <a:ea typeface="Times New Roman" panose="02020603050405020304" pitchFamily="18" charset="0"/>
              </a:rPr>
              <a:t>buqto</a:t>
            </a:r>
            <a:r>
              <a:rPr lang="en-US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bundle, sheave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beqe</a:t>
            </a: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demet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(MKML 24); cf.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bäqä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Garbe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(WAA I 51),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bāqa</a:t>
            </a: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‘a bundle of herbs’ (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Wehr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276)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dəʕwiṯo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молитва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dʕw</a:t>
            </a:r>
            <a:r>
              <a:rPr lang="en-US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‘to pray, implore’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326)</a:t>
            </a:r>
            <a:endParaRPr lang="ru-RU" sz="1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ǧamudo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холодный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ǧmd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‘erstarren’ (WAA II 89); cf. </a:t>
            </a:r>
            <a:r>
              <a:rPr lang="de-DE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ǧmd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‘gefrieren, einfrieren’ (Wehr 195)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ǧŭwabo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ответ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←</a:t>
            </a:r>
            <a:r>
              <a:rPr lang="en-US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ǧawāb</a:t>
            </a:r>
            <a:r>
              <a:rPr lang="en-US" sz="1800" i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‘answer, reply’ (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Wehr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172)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imano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клятва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cf.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yamīn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‘oath’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1299)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</a:rPr>
              <a:t>maʕəmrono</a:t>
            </a:r>
            <a:r>
              <a:rPr lang="en-US" sz="1800" i="1" dirty="0">
                <a:effectLst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строитель</a:t>
            </a:r>
            <a:r>
              <a:rPr lang="en-US" sz="1800" dirty="0">
                <a:effectLst/>
                <a:ea typeface="Calibri" panose="020F0502020204030204" pitchFamily="34" charset="0"/>
              </a:rPr>
              <a:t>’</a:t>
            </a:r>
            <a:r>
              <a:rPr lang="en-US" sz="1800" dirty="0">
                <a:effectLst/>
                <a:ea typeface="EB Garamond" panose="00000500000000000000" pitchFamily="2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← </a:t>
            </a:r>
            <a:r>
              <a:rPr lang="ru-RU" sz="1800" i="1" dirty="0" err="1">
                <a:effectLst/>
              </a:rPr>
              <a:t>ʕmr</a:t>
            </a:r>
            <a:r>
              <a:rPr lang="ru-RU" sz="1800" dirty="0">
                <a:effectLst/>
              </a:rPr>
              <a:t> II ‘</a:t>
            </a:r>
            <a:r>
              <a:rPr lang="ru-RU" sz="1800" dirty="0" err="1">
                <a:effectLst/>
              </a:rPr>
              <a:t>to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build</a:t>
            </a:r>
            <a:r>
              <a:rPr lang="ru-RU" sz="1800" dirty="0">
                <a:effectLst/>
              </a:rPr>
              <a:t>, </a:t>
            </a:r>
            <a:r>
              <a:rPr lang="ru-RU" sz="1800" dirty="0" err="1">
                <a:effectLst/>
              </a:rPr>
              <a:t>to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construct</a:t>
            </a:r>
            <a:r>
              <a:rPr lang="ru-RU" sz="1800" dirty="0">
                <a:effectLst/>
              </a:rPr>
              <a:t>, </a:t>
            </a:r>
            <a:r>
              <a:rPr lang="ru-RU" sz="1800" dirty="0" err="1">
                <a:effectLst/>
              </a:rPr>
              <a:t>to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raise</a:t>
            </a:r>
            <a:r>
              <a:rPr lang="ru-RU" sz="1800" dirty="0">
                <a:effectLst/>
              </a:rPr>
              <a:t>’ (</a:t>
            </a:r>
            <a:r>
              <a:rPr lang="ru-RU" sz="1800" dirty="0" err="1">
                <a:effectLst/>
              </a:rPr>
              <a:t>Wehr</a:t>
            </a:r>
            <a:r>
              <a:rPr lang="ru-RU" sz="1800" dirty="0">
                <a:effectLst/>
              </a:rPr>
              <a:t> 753)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mbayḏono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лудильщик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cf.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bayḏ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̣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Eier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(WAA I 54)</a:t>
            </a: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</a:rPr>
              <a:t>našifo</a:t>
            </a:r>
            <a:r>
              <a:rPr lang="en-US" sz="1800" i="1" dirty="0">
                <a:effectLst/>
                <a:ea typeface="Calibri" panose="020F0502020204030204" pitchFamily="34" charset="0"/>
              </a:rPr>
              <a:t> ‘</a:t>
            </a:r>
            <a:r>
              <a:rPr lang="en-US" sz="1800" i="1" dirty="0" err="1">
                <a:effectLst/>
                <a:ea typeface="Calibri" panose="020F0502020204030204" pitchFamily="34" charset="0"/>
              </a:rPr>
              <a:t>сухой</a:t>
            </a:r>
            <a:r>
              <a:rPr lang="en-US" sz="1800" i="1" dirty="0">
                <a:effectLst/>
                <a:ea typeface="Calibri" panose="020F0502020204030204" pitchFamily="34" charset="0"/>
              </a:rPr>
              <a:t>’</a:t>
            </a:r>
            <a:r>
              <a:rPr lang="en-US" sz="1800" i="1" dirty="0">
                <a:effectLst/>
                <a:ea typeface="EB Garamond" panose="00000500000000000000" pitchFamily="2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Arab</a:t>
            </a:r>
            <a:r>
              <a:rPr lang="ru-RU" sz="1800" dirty="0">
                <a:effectLst/>
              </a:rPr>
              <a:t>. </a:t>
            </a:r>
            <a:r>
              <a:rPr lang="ru-RU" sz="1800" i="1" dirty="0" err="1">
                <a:effectLst/>
              </a:rPr>
              <a:t>nšf</a:t>
            </a:r>
            <a:r>
              <a:rPr lang="ru-RU" sz="1800" dirty="0">
                <a:effectLst/>
              </a:rPr>
              <a:t> ‘</a:t>
            </a:r>
            <a:r>
              <a:rPr lang="ru-RU" sz="1800" dirty="0" err="1">
                <a:effectLst/>
              </a:rPr>
              <a:t>trocknen</a:t>
            </a:r>
            <a:r>
              <a:rPr lang="ru-RU" sz="1800" dirty="0">
                <a:effectLst/>
              </a:rPr>
              <a:t>’ (</a:t>
            </a:r>
            <a:r>
              <a:rPr lang="ru-RU" sz="1800" dirty="0" err="1">
                <a:effectLst/>
              </a:rPr>
              <a:t>Wehr</a:t>
            </a:r>
            <a:r>
              <a:rPr lang="ru-RU" sz="1800" dirty="0">
                <a:effectLst/>
              </a:rPr>
              <a:t> 1275); </a:t>
            </a:r>
            <a:r>
              <a:rPr lang="ru-RU" sz="1800" i="1" dirty="0" err="1">
                <a:effectLst/>
              </a:rPr>
              <a:t>nšf</a:t>
            </a:r>
            <a:r>
              <a:rPr lang="ru-RU" sz="1800" i="1" dirty="0">
                <a:effectLst/>
              </a:rPr>
              <a:t> </a:t>
            </a:r>
            <a:r>
              <a:rPr lang="ru-RU" sz="1800" dirty="0">
                <a:effectLst/>
              </a:rPr>
              <a:t>‘</a:t>
            </a:r>
            <a:r>
              <a:rPr lang="ru-RU" sz="1800" dirty="0" err="1">
                <a:effectLst/>
              </a:rPr>
              <a:t>trocknen</a:t>
            </a:r>
            <a:r>
              <a:rPr lang="ru-RU" sz="1800" dirty="0">
                <a:effectLst/>
              </a:rPr>
              <a:t>’ (WAA II 206); </a:t>
            </a:r>
            <a:r>
              <a:rPr lang="ru-RU" sz="1800" i="1" dirty="0" err="1">
                <a:effectLst/>
              </a:rPr>
              <a:t>nšf</a:t>
            </a:r>
            <a:r>
              <a:rPr lang="ru-RU" sz="1800" i="1" dirty="0">
                <a:effectLst/>
              </a:rPr>
              <a:t> </a:t>
            </a:r>
            <a:r>
              <a:rPr lang="ru-RU" sz="1800" dirty="0">
                <a:effectLst/>
              </a:rPr>
              <a:t>‘</a:t>
            </a:r>
            <a:r>
              <a:rPr lang="ru-RU" sz="1800" dirty="0" err="1">
                <a:effectLst/>
              </a:rPr>
              <a:t>trocknen</a:t>
            </a:r>
            <a:r>
              <a:rPr lang="ru-RU" sz="1800" dirty="0">
                <a:effectLst/>
              </a:rPr>
              <a:t>’ (GK 142)</a:t>
            </a:r>
            <a:r>
              <a:rPr lang="en-US" sz="1800" dirty="0"/>
              <a:t>.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86116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Арамейские модели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nǝʕmuṯo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детство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←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naʕīm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‘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sanft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;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friedlich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’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Wehr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1292);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naʕīm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‘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klein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Sache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),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jung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Vieh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) (WAA II 210)</a:t>
            </a:r>
            <a:endParaRPr lang="ru-RU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noquṣo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недостаточный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’ 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nqṣ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to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decrease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become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less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diminish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1162) </a:t>
            </a: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nuqro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a typeface="Calibri" panose="020F0502020204030204" pitchFamily="34" charset="0"/>
                <a:cs typeface="Arial" panose="020B0604020202020204" pitchFamily="34" charset="0"/>
              </a:rPr>
              <a:t>сковорода</a:t>
            </a:r>
            <a:r>
              <a:rPr lang="en-US" sz="1800" dirty="0"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←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nqr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‘to dig; to pierce, bore, hollow out, excavate’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Wehr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1161)</a:t>
            </a:r>
            <a:endParaRPr lang="ru-RU" sz="18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qeməsto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рубашка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← cf.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qemis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‘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gömlek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’ (MKML 148); cf.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qamīṣ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‘shirt; dress, gown’ (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</a:rPr>
              <a:t>Wehr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924)</a:t>
            </a:r>
            <a:endParaRPr lang="ru-RU" sz="180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Times New Roman" panose="02020603050405020304" pitchFamily="18" charset="0"/>
              </a:rPr>
              <a:t>quṣro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‘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замок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←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qasır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saray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(MKML 146);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cf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. </a:t>
            </a:r>
            <a:r>
              <a:rPr lang="ru-RU" sz="1800" i="1" dirty="0" err="1">
                <a:effectLst/>
                <a:ea typeface="Times New Roman" panose="02020603050405020304" pitchFamily="18" charset="0"/>
              </a:rPr>
              <a:t>qaṣr</a:t>
            </a:r>
            <a:r>
              <a:rPr lang="ru-RU" sz="1800" i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‘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castle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palace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’ (</a:t>
            </a:r>
            <a:r>
              <a:rPr lang="ru-RU" sz="1800" dirty="0" err="1">
                <a:effectLst/>
                <a:ea typeface="Times New Roman" panose="02020603050405020304" pitchFamily="18" charset="0"/>
              </a:rPr>
              <a:t>Wehr</a:t>
            </a:r>
            <a:r>
              <a:rPr lang="ru-RU" sz="1800" dirty="0">
                <a:effectLst/>
                <a:ea typeface="Times New Roman" panose="02020603050405020304" pitchFamily="18" charset="0"/>
              </a:rPr>
              <a:t> 899)</a:t>
            </a: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ṣaḥwo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ясный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ṣḥw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‘to be clear, bright, cloudless, serene’ (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590)</a:t>
            </a:r>
            <a:endParaRPr lang="ru-RU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xašuno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высокий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xašin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‘rough, crude’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278)</a:t>
            </a:r>
            <a:endParaRPr lang="ru-RU" sz="1800" dirty="0"/>
          </a:p>
          <a:p>
            <a:pPr marL="0" indent="0">
              <a:buNone/>
            </a:pP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xṭuṭo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линия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ḵṭṭ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‘to draw a trace or line’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283) </a:t>
            </a:r>
            <a:r>
              <a:rPr lang="ar-EG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ٌ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zoyudo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большинство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zyd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‘to become greater, become more, grow, increase’ (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Wehr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451) 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162137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B3A80-B674-4340-846F-040F14E89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Арабизмы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1BA5A9-B76D-469E-94F9-272618AC6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Из 5</a:t>
            </a:r>
            <a:r>
              <a:rPr lang="en-US" dirty="0"/>
              <a:t>2 </a:t>
            </a:r>
            <a:r>
              <a:rPr lang="ru-RU" dirty="0"/>
              <a:t>адаптированных арабизмов: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en-US" dirty="0"/>
              <a:t>2</a:t>
            </a:r>
            <a:r>
              <a:rPr lang="ru-RU" dirty="0"/>
              <a:t>9 с арамейским окончанием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en-US" dirty="0"/>
              <a:t>5</a:t>
            </a:r>
            <a:r>
              <a:rPr lang="ru-RU" dirty="0"/>
              <a:t> с заменой -</a:t>
            </a:r>
            <a:r>
              <a:rPr lang="en-US" i="1" dirty="0"/>
              <a:t>a</a:t>
            </a:r>
            <a:r>
              <a:rPr lang="en-US" dirty="0"/>
              <a:t>/-</a:t>
            </a:r>
            <a:r>
              <a:rPr lang="en-US" i="1" dirty="0"/>
              <a:t>e </a:t>
            </a:r>
            <a:r>
              <a:rPr lang="ru-RU" dirty="0"/>
              <a:t>на -</a:t>
            </a:r>
            <a:r>
              <a:rPr lang="en-US" i="1" dirty="0"/>
              <a:t>o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en-US" dirty="0"/>
              <a:t>1</a:t>
            </a:r>
            <a:r>
              <a:rPr lang="ru-RU" dirty="0"/>
              <a:t>8 перестроено по арамейским моделям</a:t>
            </a:r>
          </a:p>
        </p:txBody>
      </p:sp>
    </p:spTree>
    <p:extLst>
      <p:ext uri="{BB962C8B-B14F-4D97-AF65-F5344CB8AC3E}">
        <p14:creationId xmlns:p14="http://schemas.microsoft.com/office/powerpoint/2010/main" val="112869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3CA2-18A4-47D2-99D8-68EB5881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Курдизмы</a:t>
            </a: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F93DD-B23E-40E8-A012-0E486084D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dargəšto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колыбель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ru-RU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dergûş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cradle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crib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 (KED I 168)</a:t>
            </a: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frezo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сжатое поле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;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p’irêz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firêze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‘stubble in a field after harvesting’ (KED II 129)</a:t>
            </a:r>
            <a:endParaRPr lang="ru-RU" sz="1800" i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ǧulo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en-US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одежда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 </a:t>
            </a:r>
            <a:r>
              <a:rPr lang="en-US" sz="1800" b="0" i="1" u="none" strike="noStrike" dirty="0" err="1">
                <a:solidFill>
                  <a:srgbClr val="000000"/>
                </a:solidFill>
                <a:effectLst/>
              </a:rPr>
              <a:t>cil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 ‘clothing, clothes’ (KED I 112)</a:t>
            </a:r>
            <a:endParaRPr lang="ru-RU" sz="18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kəsto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карман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ru-RU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←</a:t>
            </a:r>
            <a:r>
              <a:rPr lang="en-US" sz="1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k’îs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‘pouch, purse; account, expense’ (KED I 404)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k̇undo</a:t>
            </a:r>
            <a:r>
              <a:rPr lang="en-US" sz="18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ru-RU" sz="1800" dirty="0">
                <a:ea typeface="Calibri" panose="020F0502020204030204" pitchFamily="34" charset="0"/>
                <a:cs typeface="Arial" panose="020B0604020202020204" pitchFamily="34" charset="0"/>
              </a:rPr>
              <a:t>сова</a:t>
            </a:r>
            <a:r>
              <a:rPr lang="en-US" sz="1800" dirty="0"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← </a:t>
            </a:r>
            <a:r>
              <a:rPr lang="en-US" sz="18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kund</a:t>
            </a:r>
            <a:r>
              <a:rPr lang="en-US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‘owl’ (KED I 42)</a:t>
            </a:r>
            <a:endParaRPr lang="ru-RU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1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079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1275</Words>
  <Application>Microsoft Office PowerPoint</Application>
  <PresentationFormat>Широкоэкранный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Адаптированные арабизмы в туройо</vt:lpstr>
      <vt:lpstr>Статистические данные</vt:lpstr>
      <vt:lpstr>Арамейское окончание</vt:lpstr>
      <vt:lpstr>Арамейское окончание</vt:lpstr>
      <vt:lpstr>Арамейское окончание</vt:lpstr>
      <vt:lpstr>Арамейские модели</vt:lpstr>
      <vt:lpstr>Арамейские модели</vt:lpstr>
      <vt:lpstr>Арабизмы</vt:lpstr>
      <vt:lpstr>Курдизмы</vt:lpstr>
      <vt:lpstr>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Арамейские модели</dc:title>
  <dc:creator>Sergey Koval</dc:creator>
  <cp:lastModifiedBy>Sergey Koval</cp:lastModifiedBy>
  <cp:revision>50</cp:revision>
  <dcterms:created xsi:type="dcterms:W3CDTF">2025-10-30T13:02:43Z</dcterms:created>
  <dcterms:modified xsi:type="dcterms:W3CDTF">2025-11-14T13:24:36Z</dcterms:modified>
</cp:coreProperties>
</file>