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60" r:id="rId2"/>
    <p:sldId id="262" r:id="rId3"/>
    <p:sldId id="327" r:id="rId4"/>
    <p:sldId id="323" r:id="rId5"/>
    <p:sldId id="325" r:id="rId6"/>
    <p:sldId id="324" r:id="rId7"/>
    <p:sldId id="268" r:id="rId8"/>
    <p:sldId id="280" r:id="rId9"/>
    <p:sldId id="328" r:id="rId10"/>
    <p:sldId id="336" r:id="rId11"/>
    <p:sldId id="329" r:id="rId12"/>
    <p:sldId id="332" r:id="rId13"/>
    <p:sldId id="342" r:id="rId14"/>
    <p:sldId id="331" r:id="rId15"/>
    <p:sldId id="326" r:id="rId16"/>
    <p:sldId id="330" r:id="rId17"/>
    <p:sldId id="272" r:id="rId18"/>
    <p:sldId id="337" r:id="rId19"/>
    <p:sldId id="340" r:id="rId20"/>
    <p:sldId id="333" r:id="rId21"/>
    <p:sldId id="338" r:id="rId22"/>
    <p:sldId id="341" r:id="rId23"/>
    <p:sldId id="343" r:id="rId24"/>
    <p:sldId id="344" r:id="rId25"/>
    <p:sldId id="351" r:id="rId26"/>
    <p:sldId id="347" r:id="rId27"/>
    <p:sldId id="348" r:id="rId28"/>
    <p:sldId id="350" r:id="rId29"/>
    <p:sldId id="349" r:id="rId30"/>
    <p:sldId id="345" r:id="rId31"/>
    <p:sldId id="354" r:id="rId32"/>
    <p:sldId id="346" r:id="rId33"/>
    <p:sldId id="352" r:id="rId34"/>
    <p:sldId id="359" r:id="rId35"/>
    <p:sldId id="353" r:id="rId36"/>
    <p:sldId id="357" r:id="rId37"/>
    <p:sldId id="358" r:id="rId38"/>
    <p:sldId id="282" r:id="rId39"/>
    <p:sldId id="283" r:id="rId40"/>
    <p:sldId id="285" r:id="rId41"/>
    <p:sldId id="288" r:id="rId42"/>
    <p:sldId id="319" r:id="rId43"/>
    <p:sldId id="287" r:id="rId44"/>
    <p:sldId id="294" r:id="rId45"/>
    <p:sldId id="293" r:id="rId46"/>
    <p:sldId id="297" r:id="rId47"/>
    <p:sldId id="299" r:id="rId48"/>
    <p:sldId id="314" r:id="rId49"/>
    <p:sldId id="301" r:id="rId50"/>
    <p:sldId id="300" r:id="rId51"/>
    <p:sldId id="304" r:id="rId52"/>
    <p:sldId id="306" r:id="rId53"/>
    <p:sldId id="310" r:id="rId54"/>
    <p:sldId id="308" r:id="rId55"/>
    <p:sldId id="315" r:id="rId56"/>
    <p:sldId id="312" r:id="rId57"/>
    <p:sldId id="356" r:id="rId58"/>
    <p:sldId id="355" r:id="rId59"/>
    <p:sldId id="274" r:id="rId60"/>
    <p:sldId id="29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9" autoAdjust="0"/>
    <p:restoredTop sz="94660"/>
  </p:normalViewPr>
  <p:slideViewPr>
    <p:cSldViewPr>
      <p:cViewPr varScale="1">
        <p:scale>
          <a:sx n="54" d="100"/>
          <a:sy n="54" d="100"/>
        </p:scale>
        <p:origin x="-52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D7C77-2D1A-4364-AF70-C8030F26D815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B887F-B3BB-4C81-9966-A42811CF2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Мет, 8-7 до, СЗ Иран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Дур-Шаррукин</a:t>
            </a:r>
            <a:r>
              <a:rPr lang="ru-RU" baseline="0" dirty="0" smtClean="0"/>
              <a:t> = </a:t>
            </a:r>
            <a:r>
              <a:rPr lang="ru-RU" baseline="0" dirty="0" err="1" smtClean="0"/>
              <a:t>Саргон</a:t>
            </a:r>
            <a:r>
              <a:rPr lang="ru-RU" baseline="0" dirty="0" smtClean="0"/>
              <a:t> </a:t>
            </a:r>
            <a:r>
              <a:rPr lang="en-US" baseline="0" dirty="0" smtClean="0"/>
              <a:t>II</a:t>
            </a:r>
            <a:r>
              <a:rPr lang="ru-RU" baseline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713 по 707 годы до н. э.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Дур-Шаррукин</a:t>
            </a:r>
            <a:r>
              <a:rPr lang="ru-RU" dirty="0" smtClean="0"/>
              <a:t> строительство 713-707 до н.э.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Frieze of Archers from the Palace of Darius I in Susa,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Achaemenid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Persian Period, reign of Darius I, c. 510 BC, Louvre Museum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Луврский</a:t>
            </a:r>
            <a:r>
              <a:rPr lang="ru-RU" dirty="0" smtClean="0"/>
              <a:t> и римский – поздний Египет завоевал</a:t>
            </a:r>
            <a:r>
              <a:rPr lang="ru-RU" baseline="0" dirty="0" smtClean="0"/>
              <a:t> Александр Македонский, потом потомки его правителей – Птолемеи – сдались на милость Рима. Очередная глобализация.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Пафос </a:t>
            </a:r>
            <a:r>
              <a:rPr lang="en-US" dirty="0" smtClean="0"/>
              <a:t>XIII</a:t>
            </a:r>
            <a:r>
              <a:rPr lang="ru-RU" dirty="0" smtClean="0"/>
              <a:t>, разброс большой. Массовая технология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Иран олово </a:t>
            </a:r>
            <a:r>
              <a:rPr lang="ru-RU" dirty="0" err="1" smtClean="0"/>
              <a:t>надглазурные</a:t>
            </a:r>
            <a:r>
              <a:rPr lang="ru-RU" dirty="0" smtClean="0"/>
              <a:t>. Ключевое слово – далее люстры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Персия, 10 век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Малага 1425-1450. Восточные техники и местное мастерство ( был же лак). С 12 века,</a:t>
            </a:r>
            <a:r>
              <a:rPr lang="ru-RU" baseline="0" dirty="0" smtClean="0"/>
              <a:t> расцвет с 14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Исп-мавр</a:t>
            </a:r>
            <a:r>
              <a:rPr lang="ru-RU" dirty="0" smtClean="0"/>
              <a:t> конец </a:t>
            </a:r>
            <a:r>
              <a:rPr lang="en-US" dirty="0" smtClean="0"/>
              <a:t>XV</a:t>
            </a:r>
            <a:r>
              <a:rPr lang="ru-RU" dirty="0" smtClean="0"/>
              <a:t> Мет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XV</a:t>
            </a:r>
            <a:r>
              <a:rPr lang="ru-RU" dirty="0" smtClean="0"/>
              <a:t> век, первая</a:t>
            </a:r>
            <a:r>
              <a:rPr lang="ru-RU" baseline="0" dirty="0" smtClean="0"/>
              <a:t> высота 134, вторая с гербом Медичи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Справа Египет 2700 до.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Альборелло</a:t>
            </a:r>
            <a:r>
              <a:rPr lang="ru-RU" baseline="0" dirty="0" smtClean="0"/>
              <a:t> аптечный Медичи 14, </a:t>
            </a:r>
            <a:r>
              <a:rPr lang="ru-RU" baseline="0" dirty="0" err="1" smtClean="0"/>
              <a:t>Дельфт</a:t>
            </a:r>
            <a:r>
              <a:rPr lang="ru-RU" baseline="0" dirty="0" smtClean="0"/>
              <a:t> ранний 1700 – и спросить про Гжель, </a:t>
            </a:r>
            <a:r>
              <a:rPr lang="ru-RU" baseline="0" dirty="0" err="1" smtClean="0"/>
              <a:t>Мейссен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Дельфт</a:t>
            </a:r>
            <a:r>
              <a:rPr lang="ru-RU" baseline="0" dirty="0" smtClean="0"/>
              <a:t> – от Антверпена до Амстердама и Харлема, конец 16, популяр в середине 17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Альгамбра</a:t>
            </a:r>
            <a:r>
              <a:rPr lang="ru-RU" dirty="0" smtClean="0"/>
              <a:t> 1400 деталь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Бычки</a:t>
            </a:r>
            <a:r>
              <a:rPr lang="ru-RU" sz="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Асс. 8-7 Мет; </a:t>
            </a:r>
            <a:r>
              <a:rPr lang="ru-RU" sz="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Уильям 1961-1853,</a:t>
            </a:r>
            <a:r>
              <a:rPr lang="ru-RU" sz="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Мет. </a:t>
            </a: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А-н</a:t>
            </a:r>
            <a:r>
              <a:rPr lang="ru-RU" baseline="0" dirty="0" smtClean="0"/>
              <a:t> 13, </a:t>
            </a:r>
            <a:r>
              <a:rPr lang="ru-RU" baseline="0" dirty="0" err="1" smtClean="0"/>
              <a:t>Ашур-реш-иши</a:t>
            </a:r>
            <a:r>
              <a:rPr lang="ru-RU" baseline="0" dirty="0" smtClean="0"/>
              <a:t> 1133-1116, </a:t>
            </a:r>
            <a:r>
              <a:rPr lang="ru-RU" baseline="0" dirty="0" err="1" smtClean="0"/>
              <a:t>Тиглатпаласар</a:t>
            </a:r>
            <a:r>
              <a:rPr lang="ru-RU" baseline="0" dirty="0" smtClean="0"/>
              <a:t> 1 1114-1076, круто </a:t>
            </a:r>
            <a:r>
              <a:rPr lang="ru-RU" baseline="0" dirty="0" err="1" smtClean="0"/>
              <a:t>Ашшурбанипал</a:t>
            </a:r>
            <a:r>
              <a:rPr lang="ru-RU" baseline="0" dirty="0" smtClean="0"/>
              <a:t> 883-859 и далее.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Сузы 12-8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Салманасар</a:t>
            </a:r>
            <a:r>
              <a:rPr lang="ru-RU" baseline="0" dirty="0" smtClean="0"/>
              <a:t> 3, деталь (859-824 до), Форт (</a:t>
            </a:r>
            <a:r>
              <a:rPr lang="ru-RU" baseline="0" dirty="0" err="1" smtClean="0"/>
              <a:t>Нимруд</a:t>
            </a:r>
            <a:r>
              <a:rPr lang="ru-RU" baseline="0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Нео-ассирийский</a:t>
            </a:r>
            <a:r>
              <a:rPr lang="ru-RU" dirty="0" smtClean="0"/>
              <a:t> </a:t>
            </a:r>
            <a:r>
              <a:rPr lang="ru-RU" sz="1200" b="1" dirty="0" smtClean="0"/>
              <a:t> 934 по 609 год до н. э.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Ворота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Иштар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Надо ли говорить, что в разных музеях – слава </a:t>
            </a:r>
            <a:r>
              <a:rPr lang="ru-RU" smtClean="0"/>
              <a:t>интернету.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887F-B3BB-4C81-9966-A42811CF282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6044C-08A9-4E31-85EF-83BAAC902A42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411-4573-46EE-B94A-576A4ED69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.jpeg"/><Relationship Id="rId21" Type="http://schemas.microsoft.com/office/2007/relationships/hdphoto" Target="../media/hdphoto6.wdp"/><Relationship Id="rId25" Type="http://schemas.openxmlformats.org/officeDocument/2006/relationships/image" Target="../media/image5.jpeg"/><Relationship Id="rId2" Type="http://schemas.openxmlformats.org/officeDocument/2006/relationships/image" Target="../media/image1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.jpeg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22" Type="http://schemas.openxmlformats.org/officeDocument/2006/relationships/image" Target="../media/image2.jpeg"/><Relationship Id="rId27" Type="http://schemas.openxmlformats.org/officeDocument/2006/relationships/image" Target="../media/image7.png"/><Relationship Id="rId3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6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pn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jpeg"/><Relationship Id="rId15" Type="http://schemas.openxmlformats.org/officeDocument/2006/relationships/image" Target="../media/image74.png"/><Relationship Id="rId10" Type="http://schemas.openxmlformats.org/officeDocument/2006/relationships/image" Target="../media/image5.jpeg"/><Relationship Id="rId19" Type="http://schemas.openxmlformats.org/officeDocument/2006/relationships/image" Target="../media/image77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geosciences9020074" TargetMode="External"/><Relationship Id="rId2" Type="http://schemas.openxmlformats.org/officeDocument/2006/relationships/hyperlink" Target="http://dx.doi.org/10.1021/bk-2007-0968.ch0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j.jas.2015.02.005" TargetMode="External"/><Relationship Id="rId5" Type="http://schemas.openxmlformats.org/officeDocument/2006/relationships/hyperlink" Target="https://doi.org/10.3390/min12030311" TargetMode="External"/><Relationship Id="rId4" Type="http://schemas.openxmlformats.org/officeDocument/2006/relationships/hyperlink" Target="https://www.archaeopress.com/Archaeopress/Products/9781789696059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49.png"/><Relationship Id="rId3" Type="http://schemas.openxmlformats.org/officeDocument/2006/relationships/image" Target="../media/image34.png"/><Relationship Id="rId7" Type="http://schemas.openxmlformats.org/officeDocument/2006/relationships/image" Target="../media/image147.png"/><Relationship Id="rId12" Type="http://schemas.openxmlformats.org/officeDocument/2006/relationships/image" Target="../media/image20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48.png"/><Relationship Id="rId5" Type="http://schemas.openxmlformats.org/officeDocument/2006/relationships/image" Target="../media/image146.png"/><Relationship Id="rId10" Type="http://schemas.openxmlformats.org/officeDocument/2006/relationships/image" Target="../media/image80.png"/><Relationship Id="rId4" Type="http://schemas.openxmlformats.org/officeDocument/2006/relationships/image" Target="../media/image145.png"/><Relationship Id="rId9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367990-A6EA-54B2-C539-DA7DCEEA3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3047" b="96953" l="4297" r="97500">
                        <a14:foregroundMark x1="18281" y1="76250" x2="18281" y2="76250"/>
                        <a14:foregroundMark x1="2500" y1="46797" x2="17656" y2="19453"/>
                        <a14:foregroundMark x1="17656" y1="19453" x2="29063" y2="12109"/>
                        <a14:foregroundMark x1="29063" y1="12109" x2="62109" y2="6563"/>
                        <a14:foregroundMark x1="62109" y1="6563" x2="86953" y2="30312"/>
                        <a14:foregroundMark x1="86953" y1="30312" x2="95313" y2="57656"/>
                        <a14:foregroundMark x1="95313" y1="57656" x2="91875" y2="70234"/>
                        <a14:foregroundMark x1="91875" y1="70234" x2="77891" y2="83906"/>
                        <a14:foregroundMark x1="77891" y1="83906" x2="43047" y2="93438"/>
                        <a14:foregroundMark x1="43047" y1="93438" x2="25391" y2="83750"/>
                        <a14:foregroundMark x1="25391" y1="83750" x2="9531" y2="68125"/>
                        <a14:foregroundMark x1="9531" y1="68125" x2="4297" y2="43984"/>
                        <a14:foregroundMark x1="7187" y1="31016" x2="13594" y2="20078"/>
                        <a14:foregroundMark x1="13594" y1="20078" x2="26016" y2="9219"/>
                        <a14:foregroundMark x1="26016" y1="9219" x2="45391" y2="3516"/>
                        <a14:foregroundMark x1="45391" y1="3516" x2="83047" y2="18516"/>
                        <a14:foregroundMark x1="83047" y1="18516" x2="96953" y2="42891"/>
                        <a14:foregroundMark x1="96953" y1="42891" x2="97578" y2="61172"/>
                        <a14:foregroundMark x1="97578" y1="61172" x2="90781" y2="60781"/>
                        <a14:foregroundMark x1="34766" y1="4453" x2="48984" y2="4141"/>
                        <a14:foregroundMark x1="48984" y1="4141" x2="62656" y2="6094"/>
                        <a14:foregroundMark x1="62656" y1="6094" x2="77266" y2="12812"/>
                        <a14:foregroundMark x1="77266" y1="12812" x2="91875" y2="26719"/>
                        <a14:foregroundMark x1="32266" y1="91641" x2="60859" y2="96797"/>
                        <a14:foregroundMark x1="60859" y1="96797" x2="71016" y2="91641"/>
                        <a14:foregroundMark x1="13281" y1="76953" x2="39141" y2="95000"/>
                        <a14:foregroundMark x1="39141" y1="95000" x2="52734" y2="97031"/>
                        <a14:foregroundMark x1="43438" y1="3047" x2="58125" y2="3750"/>
                        <a14:foregroundMark x1="14688" y1="53281" x2="25469" y2="42109"/>
                        <a14:foregroundMark x1="25469" y1="42109" x2="32656" y2="23516"/>
                        <a14:foregroundMark x1="65625" y1="25625" x2="71328" y2="40703"/>
                        <a14:foregroundMark x1="71328" y1="40703" x2="79922" y2="52188"/>
                        <a14:foregroundMark x1="79922" y1="52188" x2="67656" y2="23359"/>
                        <a14:foregroundMark x1="67656" y1="23359" x2="66016" y2="21719"/>
                        <a14:foregroundMark x1="20078" y1="38594" x2="27578" y2="26016"/>
                        <a14:foregroundMark x1="27578" y1="26016" x2="31563" y2="22422"/>
                        <a14:foregroundMark x1="16484" y1="58672" x2="26563" y2="49063"/>
                        <a14:foregroundMark x1="26563" y1="49063" x2="33359" y2="28516"/>
                        <a14:backgroundMark x1="10078" y1="7734" x2="10078" y2="7734"/>
                        <a14:backgroundMark x1="10078" y1="7734" x2="9688" y2="7734"/>
                        <a14:backgroundMark x1="9688" y1="7734" x2="9688" y2="7734"/>
                        <a14:backgroundMark x1="9688" y1="7734" x2="1797" y2="22422"/>
                        <a14:backgroundMark x1="75703" y1="3047" x2="89922" y2="13125"/>
                        <a14:backgroundMark x1="89922" y1="13125" x2="77734" y2="3906"/>
                        <a14:backgroundMark x1="77734" y1="3906" x2="75000" y2="3750"/>
                        <a14:backgroundMark x1="89297" y1="90234" x2="95703" y2="74531"/>
                        <a14:backgroundMark x1="95703" y1="74531" x2="98203" y2="91406"/>
                        <a14:backgroundMark x1="98203" y1="91406" x2="85234" y2="96172"/>
                        <a14:backgroundMark x1="85234" y1="96172" x2="90938" y2="82813"/>
                        <a14:backgroundMark x1="90938" y1="82813" x2="90391" y2="95234"/>
                        <a14:backgroundMark x1="1406" y1="28516" x2="7344" y2="16328"/>
                        <a14:backgroundMark x1="7344" y1="16328" x2="18906" y2="5625"/>
                        <a14:backgroundMark x1="18906" y1="5625" x2="31172" y2="1875"/>
                        <a14:backgroundMark x1="31172" y1="1875" x2="703" y2="1875"/>
                        <a14:backgroundMark x1="703" y1="1875" x2="1094" y2="2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88640"/>
            <a:ext cx="792088" cy="821412"/>
          </a:xfrm>
          <a:prstGeom prst="rect">
            <a:avLst/>
          </a:prstGeom>
        </p:spPr>
      </p:pic>
      <p:pic>
        <p:nvPicPr>
          <p:cNvPr id="1033" name="Picture 9" descr="C:\Users\Xenia\Desktop\00ВШЭ учеба 2023\Балан и грант\Новости анонсы картинки\0 лого вышки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9233" y="215546"/>
            <a:ext cx="750359" cy="758533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1104254" y="883403"/>
            <a:ext cx="7888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627784" y="263473"/>
            <a:ext cx="6118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3399"/>
                </a:solidFill>
                <a:latin typeface="HSE Sans" pitchFamily="50" charset="0"/>
              </a:rPr>
              <a:t>Керамическая лаборатория ИКВИА НИУ ВШЭ</a:t>
            </a:r>
            <a:r>
              <a:rPr lang="en-US" sz="2000" b="1" dirty="0" smtClean="0">
                <a:solidFill>
                  <a:srgbClr val="003399"/>
                </a:solidFill>
                <a:latin typeface="HSE Sans" pitchFamily="50" charset="0"/>
              </a:rPr>
              <a:t> </a:t>
            </a:r>
            <a:r>
              <a:rPr lang="ru-RU" sz="2000" b="1" dirty="0" smtClean="0">
                <a:solidFill>
                  <a:srgbClr val="003399"/>
                </a:solidFill>
                <a:latin typeface="HSE Sans" pitchFamily="50" charset="0"/>
              </a:rPr>
              <a:t> - лекции</a:t>
            </a:r>
            <a:r>
              <a:rPr lang="ru-RU" sz="2000" b="1" dirty="0" smtClean="0">
                <a:solidFill>
                  <a:srgbClr val="003399"/>
                </a:solidFill>
                <a:latin typeface="HSE Sans" pitchFamily="50" charset="0"/>
              </a:rPr>
              <a:t>, семинары, практикумы</a:t>
            </a:r>
            <a:endParaRPr lang="en-US" sz="2000" b="1" dirty="0" smtClean="0">
              <a:solidFill>
                <a:srgbClr val="003399"/>
              </a:solidFill>
              <a:latin typeface="HSE Sans" pitchFamily="50" charset="0"/>
            </a:endParaRPr>
          </a:p>
          <a:p>
            <a:r>
              <a:rPr lang="en-US" sz="2000" b="1" dirty="0" smtClean="0">
                <a:solidFill>
                  <a:srgbClr val="003399"/>
                </a:solidFill>
                <a:latin typeface="HSE Sans" pitchFamily="50" charset="0"/>
              </a:rPr>
              <a:t> </a:t>
            </a:r>
            <a:r>
              <a:rPr lang="ru-RU" sz="2000" b="1" dirty="0" smtClean="0">
                <a:solidFill>
                  <a:srgbClr val="003399"/>
                </a:solidFill>
                <a:latin typeface="HSE Sans" pitchFamily="50" charset="0"/>
              </a:rPr>
              <a:t> </a:t>
            </a:r>
            <a:endParaRPr lang="ru-RU" sz="2000" b="1" dirty="0">
              <a:solidFill>
                <a:srgbClr val="003399"/>
              </a:solidFill>
              <a:latin typeface="HSE Sans" pitchFamily="50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9512" y="6093296"/>
            <a:ext cx="280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3399"/>
                </a:solidFill>
                <a:latin typeface="HSE Sans" pitchFamily="50" charset="0"/>
              </a:rPr>
              <a:t>Онлайн-с</a:t>
            </a:r>
            <a:r>
              <a:rPr lang="ru-RU" sz="1600" b="1" dirty="0" err="1" smtClean="0">
                <a:solidFill>
                  <a:srgbClr val="003399"/>
                </a:solidFill>
                <a:latin typeface="HSE Sans" pitchFamily="50" charset="0"/>
              </a:rPr>
              <a:t>еминар</a:t>
            </a:r>
            <a:r>
              <a:rPr lang="ru-RU" sz="1600" b="1" dirty="0" smtClean="0">
                <a:solidFill>
                  <a:srgbClr val="003399"/>
                </a:solidFill>
                <a:latin typeface="HSE Sans" pitchFamily="50" charset="0"/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  <a:latin typeface="HSE Sans" pitchFamily="50" charset="0"/>
              </a:rPr>
              <a:t>К.Л.Митрохиной,</a:t>
            </a:r>
          </a:p>
          <a:p>
            <a:r>
              <a:rPr lang="ru-RU" sz="1600" b="1" dirty="0" smtClean="0">
                <a:solidFill>
                  <a:srgbClr val="003399"/>
                </a:solidFill>
                <a:latin typeface="HSE Sans" pitchFamily="50" charset="0"/>
              </a:rPr>
              <a:t>ЦАВАРХ НИУ ВШЭ</a:t>
            </a:r>
            <a:endParaRPr lang="ru-RU" sz="1600" b="1" dirty="0">
              <a:solidFill>
                <a:srgbClr val="003399"/>
              </a:solidFill>
              <a:latin typeface="HSE Sans" pitchFamily="50" charset="0"/>
            </a:endParaRPr>
          </a:p>
        </p:txBody>
      </p:sp>
      <p:pic>
        <p:nvPicPr>
          <p:cNvPr id="1043" name="Picture 19" descr="C:\Users\Xenia\Desktop\00ВШЭ учеба 2023\Балан и грант\Новости анонсы картинки\0 Цаварх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27584" y="116632"/>
            <a:ext cx="1027025" cy="1046634"/>
          </a:xfrm>
          <a:prstGeom prst="rect">
            <a:avLst/>
          </a:prstGeom>
          <a:noFill/>
        </p:spPr>
      </p:pic>
      <p:sp>
        <p:nvSpPr>
          <p:cNvPr id="70" name="TextBox 69"/>
          <p:cNvSpPr txBox="1"/>
          <p:nvPr/>
        </p:nvSpPr>
        <p:spPr>
          <a:xfrm>
            <a:off x="6948264" y="6381327"/>
            <a:ext cx="219573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  <a:latin typeface="HSE Sans" pitchFamily="50" charset="0"/>
              </a:rPr>
              <a:t>30 апреля </a:t>
            </a:r>
            <a:r>
              <a:rPr lang="en-US" b="1" dirty="0" smtClean="0">
                <a:solidFill>
                  <a:srgbClr val="003399"/>
                </a:solidFill>
                <a:latin typeface="HSE Sans" pitchFamily="50" charset="0"/>
              </a:rPr>
              <a:t>2024 </a:t>
            </a:r>
            <a:r>
              <a:rPr lang="ru-RU" b="1" dirty="0" smtClean="0">
                <a:solidFill>
                  <a:srgbClr val="003399"/>
                </a:solidFill>
                <a:latin typeface="HSE Sans" pitchFamily="50" charset="0"/>
              </a:rPr>
              <a:t>г</a:t>
            </a:r>
            <a:r>
              <a:rPr lang="ru-RU" dirty="0" smtClean="0"/>
              <a:t>.</a:t>
            </a:r>
          </a:p>
          <a:p>
            <a:endParaRPr lang="en-US" sz="2000" dirty="0" smtClean="0"/>
          </a:p>
        </p:txBody>
      </p:sp>
      <p:pic>
        <p:nvPicPr>
          <p:cNvPr id="20" name="Picture 19" descr="C:\Users\Xenia\Desktop\00ВШЭ учеба 2023\Месопотамия всякая\Доклад глазури всякие\Картинки\2 оксид меди отклик 4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1560" y="3501008"/>
            <a:ext cx="590099" cy="653820"/>
          </a:xfrm>
          <a:prstGeom prst="rect">
            <a:avLst/>
          </a:prstGeom>
          <a:noFill/>
        </p:spPr>
      </p:pic>
      <p:pic>
        <p:nvPicPr>
          <p:cNvPr id="23" name="Picture 8" descr="C:\Users\Xenia\Desktop\00ВШЭ учеба 2023\Месопотамия всякая\Доклад глазури всякие\Картинки\2 оксид меди цветовой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95536" y="2636912"/>
            <a:ext cx="594066" cy="648072"/>
          </a:xfrm>
          <a:prstGeom prst="rect">
            <a:avLst/>
          </a:prstGeom>
          <a:noFill/>
        </p:spPr>
      </p:pic>
      <p:pic>
        <p:nvPicPr>
          <p:cNvPr id="24" name="Picture 17" descr="C:\Users\Xenia\Desktop\00ВШЭ учеба 2023\Месопотамия всякая\Доклад глазури всякие\Картинки\2 оксид меди отклик 1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259632" y="3933056"/>
            <a:ext cx="566987" cy="63652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23528" y="1556792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Р а </a:t>
            </a:r>
            <a:r>
              <a:rPr lang="ru-RU" sz="4800" b="1" dirty="0" err="1" smtClean="0">
                <a:solidFill>
                  <a:schemeClr val="tx2"/>
                </a:solidFill>
                <a:latin typeface="JakobCTT" pitchFamily="2" charset="0"/>
              </a:rPr>
              <a:t>н</a:t>
            </a:r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 </a:t>
            </a:r>
            <a:r>
              <a:rPr lang="ru-RU" sz="4800" b="1" dirty="0" err="1" smtClean="0">
                <a:solidFill>
                  <a:schemeClr val="tx2"/>
                </a:solidFill>
                <a:latin typeface="JakobCTT" pitchFamily="2" charset="0"/>
              </a:rPr>
              <a:t>н</a:t>
            </a:r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 и е  г л а </a:t>
            </a:r>
            <a:r>
              <a:rPr lang="ru-RU" sz="4800" b="1" dirty="0" err="1" smtClean="0">
                <a:solidFill>
                  <a:schemeClr val="tx2"/>
                </a:solidFill>
                <a:latin typeface="JakobCTT" pitchFamily="2" charset="0"/>
              </a:rPr>
              <a:t>з</a:t>
            </a:r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 у </a:t>
            </a:r>
            <a:r>
              <a:rPr lang="ru-RU" sz="4800" b="1" dirty="0" err="1" smtClean="0">
                <a:solidFill>
                  <a:schemeClr val="tx2"/>
                </a:solidFill>
                <a:latin typeface="JakobCTT" pitchFamily="2" charset="0"/>
              </a:rPr>
              <a:t>р</a:t>
            </a:r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 и </a:t>
            </a:r>
            <a:r>
              <a:rPr lang="ru-RU" sz="4800" dirty="0" smtClean="0">
                <a:latin typeface="JakobCTT" pitchFamily="2" charset="0"/>
              </a:rPr>
              <a:t>: </a:t>
            </a:r>
            <a:endParaRPr lang="ru-RU" sz="4800" dirty="0" smtClean="0">
              <a:latin typeface="JakobCTT" pitchFamily="2" charset="0"/>
            </a:endParaRPr>
          </a:p>
        </p:txBody>
      </p:sp>
      <p:pic>
        <p:nvPicPr>
          <p:cNvPr id="32" name="Picture 5" descr="C:\Users\Xenia\Desktop\00ВШЭ учеба 2023\Месопотамия всякая\Доклад глазури всякие\Картинки\использованные\1 сирруш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4221088"/>
            <a:ext cx="3059833" cy="2012322"/>
          </a:xfrm>
          <a:prstGeom prst="rect">
            <a:avLst/>
          </a:prstGeom>
          <a:noFill/>
        </p:spPr>
      </p:pic>
      <p:pic>
        <p:nvPicPr>
          <p:cNvPr id="1028" name="Picture 4" descr="C:\Users\Xenia\Downloads\мое 2023 3-photoaidcom-cropped-fotor-2024050202556-photoaidcom-cropped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876256" y="1196752"/>
            <a:ext cx="2088232" cy="2088232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763688" y="2564904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JakobCTT" pitchFamily="2" charset="0"/>
              </a:rPr>
              <a:t>история технологии</a:t>
            </a:r>
          </a:p>
          <a:p>
            <a:endParaRPr lang="ru-RU" dirty="0"/>
          </a:p>
        </p:txBody>
      </p:sp>
      <p:pic>
        <p:nvPicPr>
          <p:cNvPr id="17" name="Picture 8" descr="C:\Users\Xenia\Desktop\00ВШЭ учеба 2023\Месопотамия всякая\Доклад глазури всякие\Картинки\6-4Мет пальметта Ахимениды 6-4 Сузы polychrome wall decoration of the palace complex at Susa built ca 521-ca 360 до the ancient city revived in the Achaemenid period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411760" y="3489965"/>
            <a:ext cx="3456384" cy="3368035"/>
          </a:xfrm>
          <a:prstGeom prst="rect">
            <a:avLst/>
          </a:prstGeom>
          <a:noFill/>
        </p:spPr>
      </p:pic>
      <p:pic>
        <p:nvPicPr>
          <p:cNvPr id="18" name="Picture 3" descr="C:\Users\Xenia\Pictures\Screenshots\Снимок экрана (530)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724128" y="3861048"/>
            <a:ext cx="324013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>
            <a:off x="4355976" y="692696"/>
            <a:ext cx="4608512" cy="3168352"/>
          </a:xfrm>
          <a:prstGeom prst="wedgeEllipseCallout">
            <a:avLst>
              <a:gd name="adj1" fmla="val -67580"/>
              <a:gd name="adj2" fmla="val 2904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Вы не представляете, что творится с датировками: их пересматривают прямо сейчас. Это и хорошо и ужасно.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2885" name="Picture 5" descr="C:\Users\Xenia\Desktop\00ВШЭ учеба 2023\Месопотамия всякая\Доклад глазури всякие\Картинки\использованные\1 сирру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3779820"/>
            <a:ext cx="4680520" cy="3078180"/>
          </a:xfrm>
          <a:prstGeom prst="rect">
            <a:avLst/>
          </a:prstGeom>
          <a:noFill/>
        </p:spPr>
      </p:pic>
      <p:pic>
        <p:nvPicPr>
          <p:cNvPr id="122886" name="Picture 6" descr="C:\Users\Xenia\Desktop\00ВШЭ учеба 2023\Месопотамия всякая\Доклад глазури всякие\Картинки\8 -7 западный иран 8-7 с 11 были пробелы в глазуровке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4685">
            <a:off x="3345316" y="4324902"/>
            <a:ext cx="1608482" cy="2297832"/>
          </a:xfrm>
          <a:prstGeom prst="rect">
            <a:avLst/>
          </a:prstGeom>
          <a:noFill/>
        </p:spPr>
      </p:pic>
      <p:pic>
        <p:nvPicPr>
          <p:cNvPr id="122887" name="Picture 7" descr="C:\Users\Xenia\Desktop\00ВШЭ учеба 2023\Месопотамия всякая\Доклад глазури всякие\Картинки\12 8-7 Зивийе Западный Иран 12-8-7 в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74713">
            <a:off x="4490045" y="4195191"/>
            <a:ext cx="1499914" cy="2276872"/>
          </a:xfrm>
          <a:prstGeom prst="rect">
            <a:avLst/>
          </a:prstGeom>
          <a:noFill/>
        </p:spPr>
      </p:pic>
      <p:pic>
        <p:nvPicPr>
          <p:cNvPr id="122888" name="Picture 8" descr="C:\Users\Xenia\Desktop\00ВШЭ учеба 2023\Месопотамия всякая\Доклад глазури всякие\Картинки\6-4Мет пальметта Ахимениды 6-4 Сузы polychrome wall decoration of the palace complex at Susa built ca 521-ca 360 до the ancient city revived in the Achaemenid perio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420261"/>
            <a:ext cx="3670184" cy="3437739"/>
          </a:xfrm>
          <a:prstGeom prst="rect">
            <a:avLst/>
          </a:prstGeom>
          <a:noFill/>
        </p:spPr>
      </p:pic>
      <p:pic>
        <p:nvPicPr>
          <p:cNvPr id="9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4059" flipH="1">
            <a:off x="258645" y="82671"/>
            <a:ext cx="2993994" cy="4170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Xenia\Desktop\00ВШЭ учеба 2023\Месопотамия всякая\Доклад глазури всякие\Картинки\Элам 12 век карта.png"/>
          <p:cNvPicPr>
            <a:picLocks noChangeAspect="1" noChangeArrowheads="1"/>
          </p:cNvPicPr>
          <p:nvPr/>
        </p:nvPicPr>
        <p:blipFill>
          <a:blip r:embed="rId2" cstate="print">
            <a:lum bright="42000"/>
          </a:blip>
          <a:srcRect/>
          <a:stretch>
            <a:fillRect/>
          </a:stretch>
        </p:blipFill>
        <p:spPr bwMode="auto">
          <a:xfrm>
            <a:off x="0" y="-603448"/>
            <a:ext cx="5364088" cy="55039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396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«Точка формирования» –</a:t>
            </a:r>
          </a:p>
          <a:p>
            <a:r>
              <a:rPr lang="ru-RU" sz="2400" b="1" dirty="0" smtClean="0"/>
              <a:t>Элам 14-12 вв. до н.э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6739" name="Picture 3" descr="C:\Users\Xenia\Downloads\1271-1240 эла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5483945" cy="2437309"/>
          </a:xfrm>
          <a:prstGeom prst="rect">
            <a:avLst/>
          </a:prstGeom>
          <a:noFill/>
        </p:spPr>
      </p:pic>
      <p:pic>
        <p:nvPicPr>
          <p:cNvPr id="116740" name="Picture 4" descr="C:\Users\Xenia\Downloads\stamped-mud-brick-babylonia-mesopotamia-2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2627784" cy="17475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36043" y="2564904"/>
            <a:ext cx="3307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Плоский  «силикатный» кирпич: Сузы, 12 в. до н.э.</a:t>
            </a:r>
            <a:endParaRPr lang="ru-RU" sz="1200" dirty="0"/>
          </a:p>
        </p:txBody>
      </p:sp>
      <p:pic>
        <p:nvPicPr>
          <p:cNvPr id="116742" name="Picture 6" descr="C:\Users\Xenia\Desktop\00ВШЭ учеба 2023\Месопотамия всякая\Доклад глазури всякие\Картинки\Chogha-Zanbil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005064"/>
            <a:ext cx="2304256" cy="13854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3849" y="5589240"/>
            <a:ext cx="252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Широкий глиняный кирпич: </a:t>
            </a:r>
            <a:r>
              <a:rPr lang="ru-RU" sz="1200" dirty="0" err="1" smtClean="0"/>
              <a:t>Чога-Замбил</a:t>
            </a:r>
            <a:r>
              <a:rPr lang="ru-RU" sz="1200" dirty="0" smtClean="0"/>
              <a:t>, 14 в. до н.э.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3" y="3501008"/>
            <a:ext cx="356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 14 в. до н.э. в Эламе используют 2 типа обожженных кирпичей: красноглиняный и «силикатный» (в отличие от Месопотамии, где в ходу необожженный кирпич как основной материал + </a:t>
            </a:r>
            <a:r>
              <a:rPr lang="ru-RU" b="1" dirty="0" err="1" smtClean="0"/>
              <a:t>обожж</a:t>
            </a:r>
            <a:r>
              <a:rPr lang="ru-RU" b="1" dirty="0" smtClean="0"/>
              <a:t>. красный как отделочный.</a:t>
            </a:r>
          </a:p>
          <a:p>
            <a:pPr algn="just"/>
            <a:r>
              <a:rPr lang="ru-RU" b="1" dirty="0" smtClean="0"/>
              <a:t>Глазурованный кирпич - отделка.</a:t>
            </a:r>
          </a:p>
          <a:p>
            <a:pPr algn="just"/>
            <a:r>
              <a:rPr lang="ru-RU" b="1" dirty="0" smtClean="0"/>
              <a:t>Разнообразие декоров и техник</a:t>
            </a:r>
          </a:p>
          <a:p>
            <a:pPr algn="just"/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6453336"/>
            <a:ext cx="724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«Силикатный» кирпич -  с повышенным содержанием кварца и извести.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Xenia\Desktop\00ВШЭ учеба 2023\Месопотамия всякая\Доклад глазури всякие\Картинки\Representative-glazed-artefacts-from-Middle-Elamite-to-Achaemenid-excavation-sites-which_W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97555"/>
            <a:ext cx="4328889" cy="60604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64088" y="692696"/>
            <a:ext cx="276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От среднеэламского до </a:t>
            </a:r>
          </a:p>
          <a:p>
            <a:r>
              <a:rPr lang="ru-RU" b="1" dirty="0" err="1" smtClean="0"/>
              <a:t>ахименидского</a:t>
            </a:r>
            <a:r>
              <a:rPr lang="ru-RU" b="1" dirty="0" smtClean="0"/>
              <a:t> периодов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1412776"/>
            <a:ext cx="3388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а –</a:t>
            </a:r>
            <a:r>
              <a:rPr lang="ru-RU" b="1" i="1" dirty="0" err="1" smtClean="0"/>
              <a:t>Чога-Замбил</a:t>
            </a:r>
            <a:r>
              <a:rPr lang="ru-RU" b="1" i="1" dirty="0" smtClean="0"/>
              <a:t> (Лувр)</a:t>
            </a:r>
          </a:p>
          <a:p>
            <a:r>
              <a:rPr lang="ru-RU" b="1" i="1" dirty="0" smtClean="0"/>
              <a:t>Б – Сузы (Лувр)</a:t>
            </a:r>
          </a:p>
          <a:p>
            <a:r>
              <a:rPr lang="ru-RU" b="1" i="1" dirty="0" smtClean="0"/>
              <a:t>с – </a:t>
            </a:r>
            <a:r>
              <a:rPr lang="ru-RU" b="1" i="1" dirty="0" err="1" smtClean="0"/>
              <a:t>Хазанлу</a:t>
            </a:r>
            <a:r>
              <a:rPr lang="ru-RU" b="1" i="1" dirty="0" smtClean="0"/>
              <a:t> (Тегеран)</a:t>
            </a:r>
          </a:p>
          <a:p>
            <a:r>
              <a:rPr lang="ru-RU" b="1" i="1" dirty="0" smtClean="0"/>
              <a:t>Д – </a:t>
            </a:r>
            <a:r>
              <a:rPr lang="ru-RU" b="1" i="1" dirty="0" err="1" smtClean="0"/>
              <a:t>Калаичи</a:t>
            </a:r>
            <a:r>
              <a:rPr lang="ru-RU" b="1" i="1" dirty="0" smtClean="0"/>
              <a:t> 10-8 Манна (</a:t>
            </a:r>
            <a:r>
              <a:rPr lang="ru-RU" b="1" i="1" dirty="0" err="1" smtClean="0"/>
              <a:t>Урмия</a:t>
            </a:r>
            <a:r>
              <a:rPr lang="ru-RU" b="1" i="1" dirty="0" smtClean="0"/>
              <a:t>)</a:t>
            </a:r>
          </a:p>
          <a:p>
            <a:r>
              <a:rPr lang="ru-RU" b="1" i="1" dirty="0" smtClean="0"/>
              <a:t>е – Рабат (</a:t>
            </a:r>
            <a:r>
              <a:rPr lang="ru-RU" b="1" i="1" dirty="0" err="1" smtClean="0"/>
              <a:t>Урмия</a:t>
            </a:r>
            <a:r>
              <a:rPr lang="ru-RU" b="1" i="1" dirty="0" smtClean="0"/>
              <a:t>)</a:t>
            </a:r>
          </a:p>
          <a:p>
            <a:r>
              <a:rPr lang="ru-RU" b="1" i="1" dirty="0" smtClean="0"/>
              <a:t>Ф – </a:t>
            </a:r>
            <a:r>
              <a:rPr lang="ru-RU" b="1" i="1" dirty="0" err="1" smtClean="0"/>
              <a:t>Зивийе</a:t>
            </a:r>
            <a:r>
              <a:rPr lang="ru-RU" b="1" i="1" dirty="0" smtClean="0"/>
              <a:t>, конец 7(</a:t>
            </a:r>
            <a:r>
              <a:rPr lang="ru-RU" b="1" i="1" dirty="0" err="1" smtClean="0"/>
              <a:t>Зивийе</a:t>
            </a:r>
            <a:r>
              <a:rPr lang="ru-RU" b="1" i="1" dirty="0" smtClean="0"/>
              <a:t>)</a:t>
            </a:r>
          </a:p>
          <a:p>
            <a:r>
              <a:rPr lang="ru-RU" b="1" i="1" dirty="0" smtClean="0"/>
              <a:t>Г - </a:t>
            </a:r>
            <a:r>
              <a:rPr lang="ru-RU" b="1" i="1" dirty="0" err="1" smtClean="0"/>
              <a:t>Персеполис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32656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5. Развитие технологии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3789040"/>
            <a:ext cx="4464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Внешний декор из ГК </a:t>
            </a:r>
            <a:r>
              <a:rPr lang="ru-RU" dirty="0" smtClean="0"/>
              <a:t>отмечен со времен царя </a:t>
            </a:r>
          </a:p>
          <a:p>
            <a:r>
              <a:rPr lang="ru-RU" b="1" dirty="0" err="1" smtClean="0"/>
              <a:t>Адад-нирари</a:t>
            </a:r>
            <a:r>
              <a:rPr lang="ru-RU" b="1" dirty="0" smtClean="0"/>
              <a:t> 1   (1307-1275 гг. до н.э.), </a:t>
            </a:r>
            <a:r>
              <a:rPr lang="ru-RU" dirty="0" smtClean="0"/>
              <a:t>для царствований </a:t>
            </a:r>
          </a:p>
          <a:p>
            <a:r>
              <a:rPr lang="ru-RU" b="1" dirty="0" err="1" smtClean="0"/>
              <a:t>Аруш-реш-иши</a:t>
            </a:r>
            <a:r>
              <a:rPr lang="ru-RU" b="1" dirty="0" smtClean="0"/>
              <a:t> 1  ( 1133-1116 гг. до н.э. ), </a:t>
            </a:r>
          </a:p>
          <a:p>
            <a:r>
              <a:rPr lang="ru-RU" b="1" dirty="0" err="1" smtClean="0"/>
              <a:t>Тиглатпаласара</a:t>
            </a:r>
            <a:r>
              <a:rPr lang="ru-RU" b="1" dirty="0" smtClean="0"/>
              <a:t> 1 (1114-1076 гг. до н.э.</a:t>
            </a:r>
            <a:r>
              <a:rPr lang="ru-RU" dirty="0" smtClean="0"/>
              <a:t>), широко распространен при </a:t>
            </a:r>
          </a:p>
          <a:p>
            <a:r>
              <a:rPr lang="ru-RU" b="1" dirty="0" err="1" smtClean="0"/>
              <a:t>Ашшурбанипале</a:t>
            </a:r>
            <a:r>
              <a:rPr lang="ru-RU" b="1" dirty="0" smtClean="0"/>
              <a:t> 2 </a:t>
            </a:r>
            <a:r>
              <a:rPr lang="ru-RU" dirty="0" smtClean="0"/>
              <a:t>(</a:t>
            </a:r>
            <a:r>
              <a:rPr lang="ru-RU" b="1" dirty="0" smtClean="0"/>
              <a:t>833-859 гг. до н.э.)</a:t>
            </a: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C:\Users\Xenia\Desktop\00ВШЭ учеба 2023\Месопотамия всякая\Доклад глазури всякие\Картинки\7 не знаю, просто ц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8999"/>
            <a:ext cx="9230553" cy="4449001"/>
          </a:xfrm>
          <a:prstGeom prst="rect">
            <a:avLst/>
          </a:prstGeom>
          <a:noFill/>
        </p:spPr>
      </p:pic>
      <p:pic>
        <p:nvPicPr>
          <p:cNvPr id="4" name="Picture 11" descr="C:\Users\Xenia\Desktop\00ВШЭ учеба 2023\Месопотамия всякая\Доклад глазури всякие\Картинки\Кирпич Вавилон копирайт David Dashi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2260">
            <a:off x="3135104" y="3815046"/>
            <a:ext cx="4937760" cy="2900934"/>
          </a:xfrm>
          <a:prstGeom prst="rect">
            <a:avLst/>
          </a:prstGeom>
          <a:noFill/>
        </p:spPr>
      </p:pic>
      <p:pic>
        <p:nvPicPr>
          <p:cNvPr id="128005" name="Picture 5" descr="C:\Users\Xenia\Downloads\6 кирпич Амхерст 600-5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0090">
            <a:off x="-180528" y="1556792"/>
            <a:ext cx="5918200" cy="444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70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Ашшурнацирапал</a:t>
            </a:r>
            <a:r>
              <a:rPr lang="ru-RU" dirty="0" smtClean="0"/>
              <a:t> 2 (883-859 до н.э.): </a:t>
            </a:r>
            <a:endParaRPr lang="ru-RU" dirty="0"/>
          </a:p>
        </p:txBody>
      </p:sp>
      <p:pic>
        <p:nvPicPr>
          <p:cNvPr id="128007" name="Picture 7" descr="C:\Users\Xenia\Downloads\8 Ашшурнацирапал 2 Нимруд храм Иштар Бритиш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36712" y="82502"/>
            <a:ext cx="5544616" cy="6775498"/>
          </a:xfrm>
          <a:prstGeom prst="rect">
            <a:avLst/>
          </a:prstGeom>
          <a:noFill/>
        </p:spPr>
      </p:pic>
      <p:pic>
        <p:nvPicPr>
          <p:cNvPr id="128009" name="Picture 9" descr="C:\Users\Xenia\Desktop\00ВШЭ учеба 2023\Месопотамия всякая\Доклад глазури всякие\Картинки\10 Тиглатпаласар 1 1115-107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04664"/>
            <a:ext cx="1893361" cy="36169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08104" y="0"/>
            <a:ext cx="465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Тиглатпаласар</a:t>
            </a:r>
            <a:r>
              <a:rPr lang="ru-RU" dirty="0" smtClean="0"/>
              <a:t> 1 (1114-1076 до н.э.)</a:t>
            </a:r>
            <a:endParaRPr lang="ru-RU" dirty="0"/>
          </a:p>
        </p:txBody>
      </p:sp>
      <p:sp>
        <p:nvSpPr>
          <p:cNvPr id="15" name="Овальная выноска 14"/>
          <p:cNvSpPr/>
          <p:nvPr/>
        </p:nvSpPr>
        <p:spPr>
          <a:xfrm>
            <a:off x="1619672" y="476672"/>
            <a:ext cx="2520280" cy="1872208"/>
          </a:xfrm>
          <a:prstGeom prst="wedgeEllipseCallout">
            <a:avLst>
              <a:gd name="adj1" fmla="val -60177"/>
              <a:gd name="adj2" fmla="val -15899"/>
            </a:avLst>
          </a:prstGeom>
          <a:solidFill>
            <a:schemeClr val="accent2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… </a:t>
            </a:r>
            <a:r>
              <a:rPr lang="ru-RU" sz="2000" i="1" dirty="0" err="1" smtClean="0">
                <a:solidFill>
                  <a:schemeClr val="tx1"/>
                </a:solidFill>
              </a:rPr>
              <a:t>обожженые</a:t>
            </a:r>
            <a:r>
              <a:rPr lang="ru-RU" sz="2000" i="1" dirty="0" smtClean="0">
                <a:solidFill>
                  <a:schemeClr val="tx1"/>
                </a:solidFill>
              </a:rPr>
              <a:t> кирпичи с глазурью лазурного цвета</a:t>
            </a:r>
            <a:r>
              <a:rPr lang="ru-RU" sz="2000" dirty="0" smtClean="0">
                <a:solidFill>
                  <a:schemeClr val="tx1"/>
                </a:solidFill>
              </a:rPr>
              <a:t>..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211960" y="548680"/>
            <a:ext cx="2448272" cy="1656184"/>
          </a:xfrm>
          <a:prstGeom prst="wedgeRoundRectCallout">
            <a:avLst>
              <a:gd name="adj1" fmla="val 61458"/>
              <a:gd name="adj2" fmla="val -26517"/>
              <a:gd name="adj3" fmla="val 16667"/>
            </a:avLst>
          </a:prstGeom>
          <a:solidFill>
            <a:schemeClr val="accent5">
              <a:lumMod val="20000"/>
              <a:lumOff val="8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…</a:t>
            </a:r>
            <a:r>
              <a:rPr lang="ru-RU" sz="2000" i="1" dirty="0" smtClean="0">
                <a:solidFill>
                  <a:schemeClr val="tx1"/>
                </a:solidFill>
              </a:rPr>
              <a:t>кирпичи цвета обсидиана, ляпис-лазури, алебастра</a:t>
            </a:r>
            <a:r>
              <a:rPr lang="ru-RU" sz="2000" dirty="0" smtClean="0">
                <a:solidFill>
                  <a:schemeClr val="tx1"/>
                </a:solidFill>
              </a:rPr>
              <a:t>…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332656"/>
            <a:ext cx="4248472" cy="201622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Глазурованный полихромный кирпич: Месопотамия,  2/2 </a:t>
            </a:r>
            <a:r>
              <a:rPr lang="en-US" dirty="0" smtClean="0">
                <a:solidFill>
                  <a:schemeClr val="tx1"/>
                </a:solidFill>
              </a:rPr>
              <a:t>III</a:t>
            </a:r>
            <a:r>
              <a:rPr lang="ru-RU" dirty="0" smtClean="0">
                <a:solidFill>
                  <a:schemeClr val="tx1"/>
                </a:solidFill>
              </a:rPr>
              <a:t> т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ru-RU" dirty="0" smtClean="0">
                <a:solidFill>
                  <a:schemeClr val="tx1"/>
                </a:solidFill>
              </a:rPr>
              <a:t> до н.э.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алкалиновые</a:t>
            </a:r>
            <a:r>
              <a:rPr lang="ru-RU" dirty="0" smtClean="0">
                <a:solidFill>
                  <a:schemeClr val="tx1"/>
                </a:solidFill>
              </a:rPr>
              <a:t> глазури) ? Уверенно – 14 в. до н.э.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Фрагмент: Сузы, </a:t>
            </a:r>
            <a:r>
              <a:rPr lang="en-US" sz="1200" dirty="0" smtClean="0">
                <a:solidFill>
                  <a:schemeClr val="tx1"/>
                </a:solidFill>
              </a:rPr>
              <a:t>XII</a:t>
            </a:r>
            <a:r>
              <a:rPr lang="ru-RU" sz="1200" dirty="0" smtClean="0">
                <a:solidFill>
                  <a:schemeClr val="tx1"/>
                </a:solidFill>
              </a:rPr>
              <a:t>-</a:t>
            </a:r>
            <a:r>
              <a:rPr lang="en-US" sz="1200" dirty="0" smtClean="0">
                <a:solidFill>
                  <a:schemeClr val="tx1"/>
                </a:solidFill>
              </a:rPr>
              <a:t>VIII</a:t>
            </a:r>
            <a:r>
              <a:rPr lang="ru-RU" sz="1200" dirty="0" smtClean="0">
                <a:solidFill>
                  <a:schemeClr val="tx1"/>
                </a:solidFill>
              </a:rPr>
              <a:t> вв. до н.э.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Xenia\Desktop\00ВШЭ учеба 2023\Месопотамия всякая\Доклад глазури всякие\Картинки\12 а может 8 Сузы 8 век а может 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48" y="404664"/>
            <a:ext cx="4968552" cy="3458112"/>
          </a:xfrm>
          <a:prstGeom prst="rect">
            <a:avLst/>
          </a:prstGeom>
          <a:noFill/>
        </p:spPr>
      </p:pic>
      <p:pic>
        <p:nvPicPr>
          <p:cNvPr id="118786" name="Picture 2" descr="C:\Users\Xenia\Desktop\00ВШЭ учеба 2023\Месопотамия всякая\Доклад глазури всякие\Картинки\11 Суза версус Ахимениды Суза - резер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851920" y="4221088"/>
            <a:ext cx="4702200" cy="16499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12976"/>
            <a:ext cx="3779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Расплыв</a:t>
            </a:r>
            <a:r>
              <a:rPr lang="ru-RU" dirty="0" smtClean="0"/>
              <a:t> глазурей            изобретение контура-резерва.</a:t>
            </a:r>
          </a:p>
          <a:p>
            <a:pPr algn="just"/>
            <a:r>
              <a:rPr lang="ru-RU" dirty="0" smtClean="0"/>
              <a:t>Темные линии прочерчены тугоплавкой темной глазурью (Элам, Месопотамия: разные основы) и служат препятствием для растекания глазурей разных цветов  </a:t>
            </a:r>
          </a:p>
          <a:p>
            <a:r>
              <a:rPr lang="ru-RU" dirty="0" smtClean="0"/>
              <a:t>Ср.:  полихромный кирпич </a:t>
            </a:r>
            <a:r>
              <a:rPr lang="en-US" dirty="0" smtClean="0"/>
              <a:t>XI</a:t>
            </a:r>
            <a:r>
              <a:rPr lang="ru-RU" dirty="0" smtClean="0"/>
              <a:t> в. до н.э. –  </a:t>
            </a:r>
            <a:r>
              <a:rPr lang="ru-RU" dirty="0" err="1" smtClean="0"/>
              <a:t>Ахименидский</a:t>
            </a:r>
            <a:r>
              <a:rPr lang="ru-RU" dirty="0" smtClean="0"/>
              <a:t> период</a:t>
            </a:r>
            <a:endParaRPr lang="ru-RU" dirty="0"/>
          </a:p>
        </p:txBody>
      </p:sp>
      <p:pic>
        <p:nvPicPr>
          <p:cNvPr id="7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4059" flipH="1">
            <a:off x="210162" y="1708455"/>
            <a:ext cx="914199" cy="1273455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>
            <a:off x="1907704" y="3429000"/>
            <a:ext cx="504056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04664"/>
            <a:ext cx="475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АЛКАЛИНОВЫЕ, АЛКАЛИНОВО-КАРБОНАТНЫЕ</a:t>
            </a:r>
          </a:p>
          <a:p>
            <a:r>
              <a:rPr lang="ru-RU" dirty="0" smtClean="0"/>
              <a:t>Из стекла. Паста</a:t>
            </a:r>
            <a:endParaRPr lang="ru-RU" dirty="0"/>
          </a:p>
        </p:txBody>
      </p:sp>
      <p:pic>
        <p:nvPicPr>
          <p:cNvPr id="6146" name="Picture 2" descr="C:\Users\Xenia\Desktop\00ВШЭ учеба 2023\Месопотамия всякая\Доклад глазури всякие\Картинки\Мет пальметта Ахимениды 6-4 Сузы polychrome wall decoration of the palace complex at Susa built ca 521-ca 360 до the ancient city revived in the Achaemenid perio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675456"/>
            <a:ext cx="9145016" cy="83634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28184" y="4941168"/>
            <a:ext cx="238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Ахименидские</a:t>
            </a:r>
            <a:r>
              <a:rPr lang="ru-RU" dirty="0" smtClean="0"/>
              <a:t> Сузы, </a:t>
            </a:r>
            <a:r>
              <a:rPr lang="en-US" dirty="0" smtClean="0"/>
              <a:t>VI-IV</a:t>
            </a:r>
            <a:r>
              <a:rPr lang="ru-RU" dirty="0" smtClean="0"/>
              <a:t> вв. до н.э.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588224" y="1268760"/>
            <a:ext cx="648072" cy="36004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36296" y="908720"/>
            <a:ext cx="16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Контур-резерв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764704"/>
            <a:ext cx="3312368" cy="194421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Подглазурная</a:t>
            </a:r>
            <a:r>
              <a:rPr lang="ru-RU" dirty="0" smtClean="0">
                <a:solidFill>
                  <a:schemeClr val="tx1"/>
                </a:solidFill>
              </a:rPr>
              <a:t> роспись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(не растекается под </a:t>
            </a:r>
            <a:r>
              <a:rPr lang="ru-RU" dirty="0" err="1" smtClean="0">
                <a:solidFill>
                  <a:schemeClr val="tx1"/>
                </a:solidFill>
              </a:rPr>
              <a:t>алкалиновыми</a:t>
            </a:r>
            <a:r>
              <a:rPr lang="ru-RU" dirty="0" smtClean="0">
                <a:solidFill>
                  <a:schemeClr val="tx1"/>
                </a:solidFill>
              </a:rPr>
              <a:t> вязкими глазурями)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Фрагмент: </a:t>
            </a:r>
            <a:r>
              <a:rPr lang="ru-RU" sz="1200" dirty="0" err="1" smtClean="0">
                <a:solidFill>
                  <a:schemeClr val="tx1"/>
                </a:solidFill>
              </a:rPr>
              <a:t>Форт-Салманасар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III</a:t>
            </a:r>
            <a:r>
              <a:rPr lang="ru-RU" sz="1200" dirty="0" smtClean="0">
                <a:solidFill>
                  <a:schemeClr val="tx1"/>
                </a:solidFill>
              </a:rPr>
              <a:t> (883-859 до н.э.)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3314017" cy="32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5536" y="260648"/>
            <a:ext cx="349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6. </a:t>
            </a:r>
            <a:r>
              <a:rPr lang="ru-RU" sz="2400" b="1" dirty="0" err="1" smtClean="0">
                <a:solidFill>
                  <a:schemeClr val="tx2"/>
                </a:solidFill>
              </a:rPr>
              <a:t>Подглазурная</a:t>
            </a:r>
            <a:r>
              <a:rPr lang="ru-RU" sz="2400" b="1" dirty="0" smtClean="0">
                <a:solidFill>
                  <a:schemeClr val="tx2"/>
                </a:solidFill>
              </a:rPr>
              <a:t> роспись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9817" name="Picture 9" descr="C:\Users\Xenia\Downloads\glazed-wall-panel-from-fort-shalmaneser-10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1920" y="-1"/>
            <a:ext cx="4608512" cy="688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С компа пока Пауэр не работает\Картинки Глазури\1 Ассирия glazed-wall-panel-from-fort-shalmaneser-10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00200" y="-735013"/>
            <a:ext cx="12192000" cy="813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64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7. </a:t>
            </a:r>
            <a:r>
              <a:rPr lang="ru-RU" sz="2400" b="1" dirty="0" err="1" smtClean="0">
                <a:solidFill>
                  <a:schemeClr val="tx2"/>
                </a:solidFill>
              </a:rPr>
              <a:t>Нео-ассирийская</a:t>
            </a:r>
            <a:r>
              <a:rPr lang="ru-RU" sz="2400" b="1" dirty="0" smtClean="0">
                <a:solidFill>
                  <a:schemeClr val="tx2"/>
                </a:solidFill>
              </a:rPr>
              <a:t> полихромия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712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200" b="1" dirty="0" smtClean="0"/>
              <a:t>темно-синий</a:t>
            </a:r>
            <a:r>
              <a:rPr lang="ru-RU" sz="2200" dirty="0" smtClean="0"/>
              <a:t>: </a:t>
            </a:r>
          </a:p>
          <a:p>
            <a:r>
              <a:rPr lang="ru-RU" sz="2200" dirty="0" smtClean="0"/>
              <a:t>оксиды и соли кобальта  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66124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белый, светло-желтый, серый</a:t>
            </a:r>
            <a:r>
              <a:rPr lang="ru-RU" sz="2200" dirty="0" smtClean="0"/>
              <a:t>: каолин, оксид свинца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1" y="1628800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оранжево-желтый –красный </a:t>
            </a:r>
            <a:r>
              <a:rPr lang="ru-RU" sz="2200" dirty="0" smtClean="0"/>
              <a:t>: </a:t>
            </a:r>
          </a:p>
          <a:p>
            <a:r>
              <a:rPr lang="en-US" sz="2200" dirty="0" smtClean="0"/>
              <a:t>Pb3(SbO4)2</a:t>
            </a:r>
            <a:r>
              <a:rPr lang="ru-RU" sz="2200" dirty="0" smtClean="0"/>
              <a:t> </a:t>
            </a:r>
            <a:r>
              <a:rPr lang="ru-RU" sz="2200" dirty="0" err="1" smtClean="0"/>
              <a:t>антимонат</a:t>
            </a:r>
            <a:r>
              <a:rPr lang="ru-RU" sz="2200" dirty="0" smtClean="0"/>
              <a:t> свинца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3356992"/>
            <a:ext cx="3024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сине-зеленый: </a:t>
            </a:r>
          </a:p>
          <a:p>
            <a:r>
              <a:rPr lang="ru-RU" sz="2200" dirty="0" smtClean="0"/>
              <a:t>оксиды и соли меди</a:t>
            </a:r>
            <a:endParaRPr lang="ru-RU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4149080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коричневый, фиолетовый оттенок, черный</a:t>
            </a:r>
            <a:r>
              <a:rPr lang="ru-RU" sz="2200" dirty="0" smtClean="0"/>
              <a:t>: оксид марганца, сочетания оксидов и сульфата меди (с 6 в.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9" y="2708920"/>
            <a:ext cx="3960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от охряного до коричневого</a:t>
            </a:r>
            <a:r>
              <a:rPr lang="ru-RU" sz="2200" dirty="0" smtClean="0"/>
              <a:t>: </a:t>
            </a:r>
          </a:p>
          <a:p>
            <a:r>
              <a:rPr lang="ru-RU" sz="2200" dirty="0" smtClean="0"/>
              <a:t>оксид железа 3</a:t>
            </a:r>
            <a:endParaRPr lang="ru-RU" sz="2200" dirty="0"/>
          </a:p>
        </p:txBody>
      </p:sp>
      <p:pic>
        <p:nvPicPr>
          <p:cNvPr id="123907" name="Picture 3" descr="C:\Users\Xenia\Desktop\00ВШЭ учеба 2023\Месопотамия всякая\Доклад глазури всякие\Картинки\2 Кобальт откл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09805" y="1111075"/>
            <a:ext cx="580798" cy="464120"/>
          </a:xfrm>
          <a:prstGeom prst="rect">
            <a:avLst/>
          </a:prstGeom>
          <a:noFill/>
        </p:spPr>
      </p:pic>
      <p:pic>
        <p:nvPicPr>
          <p:cNvPr id="123908" name="Picture 4" descr="C:\Users\Xenia\Desktop\00ВШЭ учеба 2023\Месопотамия всякая\Доклад глазури всякие\Картинки\2 оксид марганца цветовые откл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708920"/>
            <a:ext cx="720079" cy="78470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flipV="1">
            <a:off x="827584" y="6030580"/>
            <a:ext cx="7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(.</a:t>
            </a:r>
            <a:endParaRPr lang="ru-RU" dirty="0"/>
          </a:p>
        </p:txBody>
      </p:sp>
      <p:pic>
        <p:nvPicPr>
          <p:cNvPr id="124930" name="Picture 2" descr="C:\Users\Xenia\Desktop\00ВШЭ учеба 2023\Месопотамия всякая\Доклад глазури всякие\Картинки\2 Кобальт сернокисл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692696"/>
            <a:ext cx="1168276" cy="1168276"/>
          </a:xfrm>
          <a:prstGeom prst="rect">
            <a:avLst/>
          </a:prstGeom>
          <a:noFill/>
        </p:spPr>
      </p:pic>
      <p:pic>
        <p:nvPicPr>
          <p:cNvPr id="124932" name="Picture 4" descr="C:\Users\Xenia\Downloads\2 антимонат свинца сурьма Неаполитанская жел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916832"/>
            <a:ext cx="818386" cy="769283"/>
          </a:xfrm>
          <a:prstGeom prst="rect">
            <a:avLst/>
          </a:prstGeo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060848"/>
            <a:ext cx="792088" cy="58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5" name="Picture 7" descr="C:\Users\Xenia\Downloads\2 антимонат свинца из статьи по свинцовым 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916832"/>
            <a:ext cx="883673" cy="731316"/>
          </a:xfrm>
          <a:prstGeom prst="rect">
            <a:avLst/>
          </a:prstGeom>
          <a:noFill/>
        </p:spPr>
      </p:pic>
      <p:pic>
        <p:nvPicPr>
          <p:cNvPr id="22" name="Picture 2" descr="C:\Users\Xenia\Desktop\00ВШЭ учеба 2023\Месопотамия всякая\Доклад глазури всякие\Картинки\использованные\Триоксид желез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2852936"/>
            <a:ext cx="648072" cy="648072"/>
          </a:xfrm>
          <a:prstGeom prst="rect">
            <a:avLst/>
          </a:prstGeom>
          <a:noFill/>
        </p:spPr>
      </p:pic>
      <p:pic>
        <p:nvPicPr>
          <p:cNvPr id="124936" name="Picture 8" descr="C:\Users\Xenia\Desktop\00ВШЭ учеба 2023\Месопотамия всякая\Доклад глазури всякие\Картинки\2 оксид меди цветовой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3573016"/>
            <a:ext cx="792088" cy="864096"/>
          </a:xfrm>
          <a:prstGeom prst="rect">
            <a:avLst/>
          </a:prstGeom>
          <a:noFill/>
        </p:spPr>
      </p:pic>
      <p:pic>
        <p:nvPicPr>
          <p:cNvPr id="124937" name="Picture 9" descr="C:\Users\Xenia\Downloads\2 оксид меди 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3573016"/>
            <a:ext cx="1025003" cy="861839"/>
          </a:xfrm>
          <a:prstGeom prst="rect">
            <a:avLst/>
          </a:prstGeom>
          <a:noFill/>
        </p:spPr>
      </p:pic>
      <p:pic>
        <p:nvPicPr>
          <p:cNvPr id="124938" name="Picture 10" descr="C:\Users\Xenia\Desktop\00ВШЭ учеба 2023\Месопотамия всякая\Доклад глазури всякие\Картинки\использованные\411px-Malachite-1309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3573016"/>
            <a:ext cx="943992" cy="801589"/>
          </a:xfrm>
          <a:prstGeom prst="rect">
            <a:avLst/>
          </a:prstGeom>
          <a:noFill/>
        </p:spPr>
      </p:pic>
      <p:pic>
        <p:nvPicPr>
          <p:cNvPr id="124939" name="Picture 11" descr="C:\Users\Xenia\Desktop\00ВШЭ учеба 2023\Месопотамия всякая\Доклад глазури всякие\Картинки\2 оксид марганца 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4581128"/>
            <a:ext cx="1554046" cy="889521"/>
          </a:xfrm>
          <a:prstGeom prst="rect">
            <a:avLst/>
          </a:prstGeom>
          <a:noFill/>
        </p:spPr>
      </p:pic>
      <p:pic>
        <p:nvPicPr>
          <p:cNvPr id="124940" name="Picture 12" descr="C:\Users\Xenia\Desktop\00ВШЭ учеба 2023\Месопотамия всякая\Доклад глазури всякие\Картинки\2 оксид марганца пузырики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2120" y="4581128"/>
            <a:ext cx="684758" cy="755902"/>
          </a:xfrm>
          <a:prstGeom prst="rect">
            <a:avLst/>
          </a:prstGeom>
          <a:noFill/>
        </p:spPr>
      </p:pic>
      <p:pic>
        <p:nvPicPr>
          <p:cNvPr id="124941" name="Picture 13" descr="C:\Users\Xenia\Desktop\00ВШЭ учеба 2023\Месопотамия всякая\Доклад глазури всякие\Картинки\2 оксид марганца цветовые отклики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4581128"/>
            <a:ext cx="720080" cy="784703"/>
          </a:xfrm>
          <a:prstGeom prst="rect">
            <a:avLst/>
          </a:prstGeom>
          <a:noFill/>
        </p:spPr>
      </p:pic>
      <p:pic>
        <p:nvPicPr>
          <p:cNvPr id="124943" name="Picture 15" descr="C:\Users\Xenia\Downloads\2 оксид свинца цветность ужас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35896" y="5373216"/>
            <a:ext cx="1913415" cy="1079848"/>
          </a:xfrm>
          <a:prstGeom prst="rect">
            <a:avLst/>
          </a:prstGeom>
          <a:noFill/>
        </p:spPr>
      </p:pic>
      <p:pic>
        <p:nvPicPr>
          <p:cNvPr id="124944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24128" y="5733256"/>
            <a:ext cx="648072" cy="55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45" name="Picture 17" descr="C:\Users\Xenia\Desktop\00ВШЭ учеба 2023\Месопотамия всякая\Доклад глазури всякие\Картинки\2 оксид меди отклик 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3645024"/>
            <a:ext cx="736468" cy="826790"/>
          </a:xfrm>
          <a:prstGeom prst="rect">
            <a:avLst/>
          </a:prstGeom>
          <a:noFill/>
        </p:spPr>
      </p:pic>
      <p:pic>
        <p:nvPicPr>
          <p:cNvPr id="124946" name="Picture 18" descr="C:\Users\Xenia\Desktop\00ВШЭ учеба 2023\Месопотамия всякая\Доклад глазури всякие\Картинки\2 оксид меди отклик 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20" y="3645024"/>
            <a:ext cx="726901" cy="830744"/>
          </a:xfrm>
          <a:prstGeom prst="rect">
            <a:avLst/>
          </a:prstGeom>
          <a:noFill/>
        </p:spPr>
      </p:pic>
      <p:pic>
        <p:nvPicPr>
          <p:cNvPr id="124947" name="Picture 19" descr="C:\Users\Xenia\Desktop\00ВШЭ учеба 2023\Месопотамия всякая\Доклад глазури всякие\Картинки\2 оксид меди отклик 4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44408" y="3645024"/>
            <a:ext cx="714893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32656"/>
            <a:ext cx="602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ГЛАЗУРНАЯ </a:t>
            </a:r>
            <a:r>
              <a:rPr lang="ru-RU" sz="2400" b="1" strike="sngStrike" dirty="0" smtClean="0">
                <a:solidFill>
                  <a:schemeClr val="accent1">
                    <a:lumMod val="75000"/>
                  </a:schemeClr>
                </a:solidFill>
              </a:rPr>
              <a:t>МАГИЯ </a:t>
            </a:r>
            <a:r>
              <a:rPr lang="ru-RU" sz="2400" b="1" dirty="0" smtClean="0"/>
              <a:t>ХИМИЯ : пример.</a:t>
            </a:r>
          </a:p>
          <a:p>
            <a:pPr algn="ctr"/>
            <a:r>
              <a:rPr lang="ru-RU" sz="2400" b="1" dirty="0" smtClean="0"/>
              <a:t>Цветовые отклики</a:t>
            </a:r>
            <a:endParaRPr lang="ru-RU" sz="2400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547664" y="206084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0800000" flipV="1">
            <a:off x="1403648" y="1124744"/>
            <a:ext cx="6696744" cy="1008112"/>
          </a:xfrm>
          <a:prstGeom prst="ellipse">
            <a:avLst/>
          </a:prstGeom>
          <a:solidFill>
            <a:schemeClr val="accent5">
              <a:lumMod val="20000"/>
              <a:lumOff val="8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Оксид меди (в т.ч. из карбонатов):1-3%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995936" y="220486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876256" y="213285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71601" y="256490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Алкалиновая</a:t>
            </a:r>
            <a:r>
              <a:rPr lang="ru-RU" dirty="0" smtClean="0"/>
              <a:t> глазурь: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47864" y="2492896"/>
            <a:ext cx="223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Алкалино-свинцовая</a:t>
            </a:r>
            <a:r>
              <a:rPr lang="ru-RU" dirty="0" smtClean="0"/>
              <a:t> глазурь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2636912"/>
            <a:ext cx="202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Свинцовая глазурь</a:t>
            </a:r>
            <a:endParaRPr lang="ru-RU" dirty="0"/>
          </a:p>
        </p:txBody>
      </p:sp>
      <p:pic>
        <p:nvPicPr>
          <p:cNvPr id="14" name="Picture 17" descr="C:\Users\Xenia\Desktop\00ВШЭ учеба 2023\Месопотамия всякая\Доклад глазури всякие\Картинки\2 оксид меди откли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140968"/>
            <a:ext cx="2520280" cy="2829372"/>
          </a:xfrm>
          <a:prstGeom prst="rect">
            <a:avLst/>
          </a:prstGeom>
          <a:noFill/>
        </p:spPr>
      </p:pic>
      <p:pic>
        <p:nvPicPr>
          <p:cNvPr id="15" name="Picture 19" descr="C:\Users\Xenia\Desktop\00ВШЭ учеба 2023\Месопотамия всякая\Доклад глазури всякие\Картинки\2 оксид меди отклик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2592288" cy="2872207"/>
          </a:xfrm>
          <a:prstGeom prst="rect">
            <a:avLst/>
          </a:prstGeom>
          <a:noFill/>
        </p:spPr>
      </p:pic>
      <p:pic>
        <p:nvPicPr>
          <p:cNvPr id="16" name="Picture 8" descr="C:\Users\Xenia\Desktop\00ВШЭ учеба 2023\Месопотамия всякая\Доклад глазури всякие\Картинки\2 оксид меди цветов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068959"/>
            <a:ext cx="2808312" cy="306361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67544" y="6381328"/>
            <a:ext cx="12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Цвет и </a:t>
            </a:r>
            <a:r>
              <a:rPr lang="ru-RU" dirty="0" err="1" smtClean="0"/>
              <a:t>цек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923112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ВЕЛИКОЕ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ОТКРЫТИЕ ЦВЕТА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0" name="Picture 4" descr="F:\С компа пока Пауэр не работает\Картинки Глазури\1 Ассирия львы вдоль дороги процесс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172400" cy="4673569"/>
          </a:xfrm>
          <a:prstGeom prst="rect">
            <a:avLst/>
          </a:prstGeom>
          <a:noFill/>
        </p:spPr>
      </p:pic>
      <p:pic>
        <p:nvPicPr>
          <p:cNvPr id="4098" name="Picture 2" descr="C:\Users\Xenia\Desktop\00ВШЭ учеба 2023\Месопотамия всякая\Доклад глазури всякие\Картинки\лягушеч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260648"/>
            <a:ext cx="1231900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8. Ц Е К  г л а </a:t>
            </a:r>
            <a:r>
              <a:rPr lang="ru-RU" sz="2800" b="1" dirty="0" err="1" smtClean="0">
                <a:solidFill>
                  <a:schemeClr val="tx2"/>
                </a:solidFill>
              </a:rPr>
              <a:t>з</a:t>
            </a:r>
            <a:r>
              <a:rPr lang="ru-RU" sz="2800" b="1" dirty="0" smtClean="0">
                <a:solidFill>
                  <a:schemeClr val="tx2"/>
                </a:solidFill>
              </a:rPr>
              <a:t> у </a:t>
            </a:r>
            <a:r>
              <a:rPr lang="ru-RU" sz="2800" b="1" dirty="0" err="1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chemeClr val="tx2"/>
                </a:solidFill>
              </a:rPr>
              <a:t> е </a:t>
            </a:r>
            <a:r>
              <a:rPr lang="ru-RU" sz="2800" b="1" dirty="0" err="1" smtClean="0">
                <a:solidFill>
                  <a:schemeClr val="tx2"/>
                </a:solidFill>
              </a:rPr>
              <a:t>й</a:t>
            </a:r>
            <a:r>
              <a:rPr lang="ru-RU" sz="2800" b="1" dirty="0" smtClean="0">
                <a:solidFill>
                  <a:schemeClr val="tx2"/>
                </a:solidFill>
              </a:rPr>
              <a:t>. КТР. Свинцовые глазури. 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20834" name="Picture 2" descr="C:\Users\Xenia\Desktop\00ВШЭ учеба 2023\Месопотамия всякая\Доклад глазури всякие\Картинки\9 це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968552" cy="49685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16216" y="980728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Коэффициент Температурного</a:t>
            </a:r>
          </a:p>
          <a:p>
            <a:r>
              <a:rPr lang="ru-RU" b="1" dirty="0" smtClean="0"/>
              <a:t>Расширения. </a:t>
            </a:r>
          </a:p>
          <a:p>
            <a:r>
              <a:rPr lang="ru-RU" dirty="0" smtClean="0"/>
              <a:t>КТР </a:t>
            </a:r>
            <a:r>
              <a:rPr lang="ru-RU" dirty="0" err="1" smtClean="0"/>
              <a:t>алкалиновых</a:t>
            </a:r>
            <a:r>
              <a:rPr lang="ru-RU" dirty="0" smtClean="0"/>
              <a:t> глазурей больше КТР формовочных масс </a:t>
            </a:r>
          </a:p>
          <a:p>
            <a:r>
              <a:rPr lang="ru-RU" dirty="0" smtClean="0"/>
              <a:t>                      </a:t>
            </a:r>
            <a:r>
              <a:rPr lang="ru-RU" b="1" dirty="0" smtClean="0"/>
              <a:t>ЦЕК</a:t>
            </a:r>
            <a:endParaRPr lang="ru-RU" b="1" dirty="0"/>
          </a:p>
        </p:txBody>
      </p:sp>
      <p:pic>
        <p:nvPicPr>
          <p:cNvPr id="120836" name="Picture 4" descr="C:\Users\Xenia\Desktop\00ВШЭ учеба 2023\Месопотамия всякая\Доклад глазури всякие\Картинки\18-14 Лишт це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17068"/>
            <a:ext cx="5004048" cy="3559461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>
            <a:off x="8604448" y="2276872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529" y="6021288"/>
            <a:ext cx="8820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Глазурный </a:t>
            </a:r>
            <a:r>
              <a:rPr lang="ru-RU" dirty="0" err="1" smtClean="0"/>
              <a:t>цек</a:t>
            </a:r>
            <a:r>
              <a:rPr lang="ru-RU" dirty="0" smtClean="0"/>
              <a:t> должен был стать одной из причин дальнейшего технологического поиска, приведшего к изобретению </a:t>
            </a:r>
            <a:r>
              <a:rPr lang="ru-RU" b="1" dirty="0" smtClean="0"/>
              <a:t>СВИНЦОВЫХ ГЛАЗУРЕЙ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начало 1 тыс. до н.э.).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C:\Users\Xenia\Downloads\0 свинцовые и алкалиновы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240695"/>
            <a:ext cx="3456384" cy="34382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3" y="116632"/>
            <a:ext cx="82809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/>
              <a:t>Нео-ассирийская</a:t>
            </a:r>
            <a:r>
              <a:rPr lang="ru-RU" sz="2400" b="1" dirty="0" smtClean="0"/>
              <a:t> технология</a:t>
            </a:r>
            <a:r>
              <a:rPr lang="ru-RU" sz="2400" dirty="0" smtClean="0"/>
              <a:t>: </a:t>
            </a:r>
            <a:r>
              <a:rPr lang="ru-RU" sz="2200" dirty="0" smtClean="0"/>
              <a:t>к </a:t>
            </a:r>
            <a:r>
              <a:rPr lang="ru-RU" sz="2200" dirty="0" err="1" smtClean="0"/>
              <a:t>алкалиновым</a:t>
            </a:r>
            <a:r>
              <a:rPr lang="ru-RU" sz="2200" dirty="0" smtClean="0"/>
              <a:t> флюсам добавляют оксид свинца, сначала в небольших, впоследствии в значительных количествах, впоследствии – полностью заменяя </a:t>
            </a:r>
            <a:r>
              <a:rPr lang="ru-RU" sz="2200" dirty="0" err="1" smtClean="0"/>
              <a:t>алкалины</a:t>
            </a:r>
            <a:r>
              <a:rPr lang="ru-RU" sz="2200" dirty="0" smtClean="0"/>
              <a:t>. Чисто-свинцовые глазури будут сосуществовать с </a:t>
            </a:r>
            <a:r>
              <a:rPr lang="ru-RU" sz="2200" dirty="0" err="1" smtClean="0"/>
              <a:t>алкалиновыми</a:t>
            </a:r>
            <a:r>
              <a:rPr lang="ru-RU" sz="2200" dirty="0" smtClean="0"/>
              <a:t>, к первым векам н.э. вытеснят их практически повсеместно.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204864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>
                <a:solidFill>
                  <a:schemeClr val="tx2"/>
                </a:solidFill>
              </a:rPr>
              <a:t>Алкалиновые</a:t>
            </a:r>
            <a:r>
              <a:rPr lang="ru-RU" sz="2200" b="1" dirty="0" smtClean="0">
                <a:solidFill>
                  <a:schemeClr val="tx2"/>
                </a:solidFill>
              </a:rPr>
              <a:t> глазури</a:t>
            </a:r>
          </a:p>
          <a:p>
            <a:pPr>
              <a:buFontTx/>
              <a:buChar char="-"/>
            </a:pPr>
            <a:r>
              <a:rPr lang="ru-RU" sz="2200" dirty="0" smtClean="0"/>
              <a:t>вязкие,</a:t>
            </a:r>
          </a:p>
          <a:p>
            <a:pPr>
              <a:buFontTx/>
              <a:buChar char="-"/>
            </a:pPr>
            <a:r>
              <a:rPr lang="ru-RU" sz="2200" dirty="0" err="1" smtClean="0"/>
              <a:t>цекующиеся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211960" y="2204864"/>
            <a:ext cx="4932040" cy="253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</a:rPr>
              <a:t>Свинцовые глазури</a:t>
            </a:r>
          </a:p>
          <a:p>
            <a:pPr>
              <a:buFontTx/>
              <a:buChar char="-"/>
            </a:pPr>
            <a:r>
              <a:rPr lang="ru-RU" sz="2200" dirty="0" smtClean="0"/>
              <a:t>Текучие</a:t>
            </a:r>
          </a:p>
          <a:p>
            <a:pPr>
              <a:buFontTx/>
              <a:buChar char="-"/>
            </a:pPr>
            <a:r>
              <a:rPr lang="ru-RU" sz="2200" dirty="0" smtClean="0"/>
              <a:t>согласованы по КТР с формовочными массами</a:t>
            </a:r>
          </a:p>
          <a:p>
            <a:pPr>
              <a:buFontTx/>
              <a:buChar char="-"/>
            </a:pPr>
            <a:r>
              <a:rPr lang="ru-RU" sz="2200" dirty="0" smtClean="0"/>
              <a:t> ниже температура обжига</a:t>
            </a:r>
          </a:p>
          <a:p>
            <a:pPr>
              <a:buFontTx/>
              <a:buChar char="-"/>
            </a:pPr>
            <a:r>
              <a:rPr lang="ru-RU" sz="2200" dirty="0" smtClean="0"/>
              <a:t> «дружат» с </a:t>
            </a:r>
            <a:r>
              <a:rPr lang="ru-RU" sz="2200" dirty="0" err="1" smtClean="0"/>
              <a:t>бОльшим</a:t>
            </a:r>
            <a:r>
              <a:rPr lang="ru-RU" sz="2200" dirty="0" smtClean="0"/>
              <a:t> числом</a:t>
            </a:r>
          </a:p>
          <a:p>
            <a:r>
              <a:rPr lang="ru-RU" sz="2200" dirty="0" smtClean="0"/>
              <a:t>пигментов </a:t>
            </a:r>
            <a:endParaRPr lang="ru-RU" sz="2200" dirty="0"/>
          </a:p>
        </p:txBody>
      </p:sp>
      <p:pic>
        <p:nvPicPr>
          <p:cNvPr id="125956" name="Picture 4" descr="C:\Users\Xenia\Desktop\00ВШЭ учеба 2023\Месопотамия всякая\Доклад глазури всякие\Картинки\0 свинцовая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581128"/>
            <a:ext cx="1987550" cy="1733550"/>
          </a:xfrm>
          <a:prstGeom prst="rect">
            <a:avLst/>
          </a:prstGeom>
          <a:noFill/>
        </p:spPr>
      </p:pic>
      <p:pic>
        <p:nvPicPr>
          <p:cNvPr id="125957" name="Picture 5" descr="C:\Users\Xenia\Desktop\00ВШЭ учеба 2023\Месопотамия всякая\Доклад глазури всякие\Картинки\0 свинцовая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220862"/>
            <a:ext cx="2592289" cy="2637138"/>
          </a:xfrm>
          <a:prstGeom prst="rect">
            <a:avLst/>
          </a:prstGeom>
          <a:noFill/>
        </p:spPr>
      </p:pic>
      <p:pic>
        <p:nvPicPr>
          <p:cNvPr id="125958" name="Picture 6" descr="C:\Users\Xenia\Desktop\00ВШЭ учеба 2023\Месопотамия всякая\Доклад глазури всякие\Картинки\0 свинцовая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60679">
            <a:off x="4310644" y="4879518"/>
            <a:ext cx="1936750" cy="176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4825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9. </a:t>
            </a:r>
            <a:r>
              <a:rPr lang="ru-RU" sz="2200" b="1" dirty="0" smtClean="0">
                <a:solidFill>
                  <a:schemeClr val="tx2"/>
                </a:solidFill>
              </a:rPr>
              <a:t>Самая известная реконструкция: </a:t>
            </a:r>
          </a:p>
          <a:p>
            <a:r>
              <a:rPr lang="ru-RU" sz="2200" b="1" dirty="0" smtClean="0">
                <a:solidFill>
                  <a:schemeClr val="tx2"/>
                </a:solidFill>
              </a:rPr>
              <a:t>ВОРОТА ИШТАР в музее </a:t>
            </a:r>
            <a:r>
              <a:rPr lang="ru-RU" sz="2200" b="1" dirty="0" err="1" smtClean="0">
                <a:solidFill>
                  <a:schemeClr val="tx2"/>
                </a:solidFill>
              </a:rPr>
              <a:t>Пергамон</a:t>
            </a:r>
            <a:endParaRPr lang="ru-RU" sz="2200" b="1" dirty="0">
              <a:solidFill>
                <a:schemeClr val="tx2"/>
              </a:solidFill>
            </a:endParaRPr>
          </a:p>
        </p:txBody>
      </p:sp>
      <p:pic>
        <p:nvPicPr>
          <p:cNvPr id="129026" name="Picture 2" descr="C:\Users\Xenia\Desktop\00ВШЭ учеба 2023\Месопотамия всякая\Доклад глазури всякие\Картинки\5 Ворота Ишт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7" y="1412777"/>
            <a:ext cx="7608735" cy="53285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260648"/>
            <a:ext cx="413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Восьмые ворота стен Вавилона, в северной части города, построены </a:t>
            </a:r>
            <a:r>
              <a:rPr lang="ru-RU" dirty="0" err="1" smtClean="0"/>
              <a:t>ок</a:t>
            </a:r>
            <a:r>
              <a:rPr lang="ru-RU" dirty="0" smtClean="0"/>
              <a:t>. 575 года до н.э. по приказу Навуходоносора </a:t>
            </a:r>
            <a:r>
              <a:rPr lang="en-US" dirty="0" smtClean="0"/>
              <a:t>II</a:t>
            </a:r>
            <a:r>
              <a:rPr lang="ru-RU" dirty="0" smtClean="0"/>
              <a:t> (605-562 до н.э.)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3042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Раскопки (</a:t>
            </a:r>
            <a:r>
              <a:rPr lang="en-US" sz="2200" b="1" dirty="0" smtClean="0"/>
              <a:t>c </a:t>
            </a:r>
            <a:r>
              <a:rPr lang="ru-RU" sz="2200" b="1" dirty="0" smtClean="0"/>
              <a:t>1899-1917) </a:t>
            </a:r>
            <a:endParaRPr lang="ru-RU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628800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«При моём первом визите в Вавилон 3-4 июня 1887 года и втором посещении 29-31 декабря 1897 года видел я много фрагментов глазурованных рельефных кирпичей, некоторые из которых привёз в Берлин. Их самобытная красота и культурологическая важность (…) привели к решению раскопать столицу Вавилонского царства…»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568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Роберт </a:t>
            </a:r>
            <a:r>
              <a:rPr lang="ru-RU" dirty="0" err="1" smtClean="0"/>
              <a:t>Кольдевей</a:t>
            </a:r>
            <a:r>
              <a:rPr lang="ru-RU" dirty="0" smtClean="0"/>
              <a:t> (</a:t>
            </a:r>
            <a:r>
              <a:rPr lang="en-US" dirty="0" smtClean="0"/>
              <a:t> </a:t>
            </a:r>
            <a:r>
              <a:rPr lang="en-US" i="1" dirty="0" smtClean="0"/>
              <a:t>Robert Johann </a:t>
            </a:r>
            <a:r>
              <a:rPr lang="en-US" i="1" dirty="0" err="1" smtClean="0"/>
              <a:t>Koldewey</a:t>
            </a:r>
            <a:r>
              <a:rPr lang="ru-RU" i="1" dirty="0" smtClean="0"/>
              <a:t>, 1855-1925):</a:t>
            </a:r>
            <a:endParaRPr lang="ru-RU" dirty="0"/>
          </a:p>
        </p:txBody>
      </p:sp>
      <p:pic>
        <p:nvPicPr>
          <p:cNvPr id="130050" name="Picture 2" descr="C:\Users\Xenia\Desktop\00ВШЭ учеба 2023\Месопотамия всякая\Доклад глазури всякие\Картинки\5 Кольдев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14574" cy="1451350"/>
          </a:xfrm>
          <a:prstGeom prst="rect">
            <a:avLst/>
          </a:prstGeom>
          <a:noFill/>
        </p:spPr>
      </p:pic>
      <p:pic>
        <p:nvPicPr>
          <p:cNvPr id="130051" name="Picture 3" descr="C:\Users\Xenia\Desktop\00ВШЭ учеба 2023\Месопотамия всякая\Доклад глазури всякие\Картинки\5 ворота иштар фото 30-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1" y="2996952"/>
            <a:ext cx="2520279" cy="3395869"/>
          </a:xfrm>
          <a:prstGeom prst="rect">
            <a:avLst/>
          </a:prstGeom>
          <a:noFill/>
        </p:spPr>
      </p:pic>
      <p:pic>
        <p:nvPicPr>
          <p:cNvPr id="130052" name="Picture 4" descr="C:\Users\Xenia\Desktop\00ВШЭ учеба 2023\Месопотамия всякая\Доклад глазури всякие\Картинки\99 - сканы из книжки (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5598731" cy="30243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6" y="6525344"/>
            <a:ext cx="1126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Раскопки, 1902 (кадр из </a:t>
            </a:r>
            <a:r>
              <a:rPr lang="ru-RU" dirty="0" err="1" smtClean="0"/>
              <a:t>док.фильма</a:t>
            </a:r>
            <a:r>
              <a:rPr lang="ru-RU" dirty="0" smtClean="0"/>
              <a:t>)		        Рельефные кирпичи ворот в 1930 г.			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6117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ВОРОТА ИШТАР: РЕКОНСТРУКЦИЯ В ПЕРГАМОНЕ</a:t>
            </a:r>
            <a:endParaRPr lang="ru-RU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Выполнена в 1930 году. 14,9х4,5 метров.</a:t>
            </a:r>
          </a:p>
          <a:p>
            <a:r>
              <a:rPr lang="ru-RU" dirty="0" smtClean="0"/>
              <a:t>Относительно хорошо сохранившиеся кирпичи были перевезены в Берлин. </a:t>
            </a:r>
          </a:p>
          <a:p>
            <a:r>
              <a:rPr lang="ru-RU" dirty="0" smtClean="0"/>
              <a:t>Далее – обессолены, высушены, собраны «</a:t>
            </a:r>
            <a:r>
              <a:rPr lang="ru-RU" dirty="0" err="1" smtClean="0"/>
              <a:t>паззлом</a:t>
            </a:r>
            <a:r>
              <a:rPr lang="ru-RU" dirty="0" smtClean="0"/>
              <a:t>» , в т.ч. по ремесленным меткам.</a:t>
            </a:r>
          </a:p>
          <a:p>
            <a:r>
              <a:rPr lang="ru-RU" dirty="0" smtClean="0"/>
              <a:t>В реконструкции 1930 года фрагменты с изображениями, по возможности, использовались  аутентичные, фон (синяя </a:t>
            </a:r>
            <a:r>
              <a:rPr lang="ru-RU" dirty="0" err="1" smtClean="0"/>
              <a:t>алкалино-свинцово-кобальтовая</a:t>
            </a:r>
            <a:r>
              <a:rPr lang="ru-RU" dirty="0" smtClean="0"/>
              <a:t> глазурь) в основном сложен из реплицированных кирпичей.</a:t>
            </a:r>
            <a:endParaRPr lang="ru-RU" dirty="0"/>
          </a:p>
        </p:txBody>
      </p:sp>
      <p:pic>
        <p:nvPicPr>
          <p:cNvPr id="131074" name="Picture 2" descr="C:\Users\Xenia\Desktop\00ВШЭ учеба 2023\Месопотамия всякая\Доклад глазури всякие\Картинки\99 - сканы из книжки (1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3271636"/>
            <a:ext cx="4608512" cy="3253708"/>
          </a:xfrm>
          <a:prstGeom prst="rect">
            <a:avLst/>
          </a:prstGeom>
          <a:noFill/>
        </p:spPr>
      </p:pic>
      <p:pic>
        <p:nvPicPr>
          <p:cNvPr id="131075" name="Picture 3" descr="C:\Users\Xenia\Desktop\00ВШЭ учеба 2023\Месопотамия всякая\Доклад глазури всякие\Картинки\6 05-563 мытье Иштар в 70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06876"/>
            <a:ext cx="5004048" cy="3420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Xenia\Desktop\00ВШЭ учеба 2023\Месопотамия всякая\Доклад глазури всякие\Картинки\0 - Иштар сушка в 70-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6555" cy="6569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C:\Users\Xenia\Pictures\Screenshots\Снимок экрана (52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536" y="0"/>
            <a:ext cx="98808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Xenia\Desktop\00ВШЭ учеба 2023\Месопотамия всякая\Доклад глазури всякие\Картинки\9-7 кобальт Процесси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36" y="0"/>
            <a:ext cx="9357336" cy="7021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Xenia\Desktop\00ВШЭ учеба 2023\Месопотамия всякая\Доклад глазури всякие\Картинки\6 05-563 glazed-bricks-of-the-processional-street-29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49025" y="-6470650"/>
            <a:ext cx="27228800" cy="1808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Xenia\Desktop\00ВШЭ учеба 2023\Месопотамия всякая\Доклад глазури всякие\Картинки\9-7 кобальт Процесси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685578" cy="1264749"/>
          </a:xfrm>
          <a:prstGeom prst="rect">
            <a:avLst/>
          </a:prstGeom>
          <a:noFill/>
        </p:spPr>
      </p:pic>
      <p:pic>
        <p:nvPicPr>
          <p:cNvPr id="135171" name="Picture 3" descr="C:\Users\Xenia\Pictures\Screenshots\Снимок экрана (530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7873502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Xenia\Desktop\00ВШЭ учеба 2023\Месопотамия всякая\Доклад глазури всякие\Картинки\1 шумеры земледелие без рамки.jpg"/>
          <p:cNvPicPr>
            <a:picLocks noChangeAspect="1" noChangeArrowheads="1"/>
          </p:cNvPicPr>
          <p:nvPr/>
        </p:nvPicPr>
        <p:blipFill>
          <a:blip r:embed="rId2" cstate="print">
            <a:lum bright="29000" contrast="-70000"/>
          </a:blip>
          <a:srcRect/>
          <a:stretch>
            <a:fillRect/>
          </a:stretch>
        </p:blipFill>
        <p:spPr bwMode="auto">
          <a:xfrm>
            <a:off x="-500066" y="1"/>
            <a:ext cx="9644066" cy="6858000"/>
          </a:xfrm>
          <a:prstGeom prst="rect">
            <a:avLst/>
          </a:prstGeom>
          <a:noFill/>
        </p:spPr>
      </p:pic>
      <p:pic>
        <p:nvPicPr>
          <p:cNvPr id="25" name="Picture 7" descr="C:\Users\Xenia\Desktop\00ВШЭ учеба 2023\Месопотамия всякая\Доклад глазури всякие\Картинки\1 шумер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75676">
            <a:off x="-136252" y="-176173"/>
            <a:ext cx="2152650" cy="5029200"/>
          </a:xfrm>
          <a:prstGeom prst="rect">
            <a:avLst/>
          </a:prstGeom>
          <a:noFill/>
        </p:spPr>
      </p:pic>
      <p:sp>
        <p:nvSpPr>
          <p:cNvPr id="28" name="Овальная выноска 27"/>
          <p:cNvSpPr/>
          <p:nvPr/>
        </p:nvSpPr>
        <p:spPr>
          <a:xfrm rot="339527" flipH="1">
            <a:off x="6872647" y="1613163"/>
            <a:ext cx="1382785" cy="748518"/>
          </a:xfrm>
          <a:prstGeom prst="wedgeEllipseCallout">
            <a:avLst>
              <a:gd name="adj1" fmla="val -71894"/>
              <a:gd name="adj2" fmla="val 3531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Ох,</a:t>
            </a:r>
            <a:r>
              <a:rPr lang="ru-RU" sz="1400" dirty="0" smtClean="0">
                <a:solidFill>
                  <a:schemeClr val="tx1"/>
                </a:solidFill>
              </a:rPr>
              <a:t> ох   -ох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Овальная выноска 28"/>
          <p:cNvSpPr/>
          <p:nvPr/>
        </p:nvSpPr>
        <p:spPr>
          <a:xfrm rot="339527" flipH="1">
            <a:off x="6367524" y="117889"/>
            <a:ext cx="2779592" cy="1669414"/>
          </a:xfrm>
          <a:prstGeom prst="wedgeEllipseCallout">
            <a:avLst>
              <a:gd name="adj1" fmla="val -41126"/>
              <a:gd name="adj2" fmla="val 7414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80" dirty="0" smtClean="0">
                <a:solidFill>
                  <a:schemeClr val="tx1"/>
                </a:solidFill>
              </a:rPr>
              <a:t>Это как-то совершенно не пропорционально,  хочется же кого-то еще </a:t>
            </a:r>
            <a:r>
              <a:rPr lang="ru-RU" sz="1680" dirty="0" err="1" smtClean="0">
                <a:solidFill>
                  <a:schemeClr val="tx1"/>
                </a:solidFill>
              </a:rPr>
              <a:t>поизучать</a:t>
            </a:r>
            <a:endParaRPr lang="ru-RU" sz="1680" dirty="0">
              <a:solidFill>
                <a:schemeClr val="tx1"/>
              </a:solidFill>
            </a:endParaRPr>
          </a:p>
        </p:txBody>
      </p:sp>
      <p:sp>
        <p:nvSpPr>
          <p:cNvPr id="30" name="Овальная выноска 29"/>
          <p:cNvSpPr/>
          <p:nvPr/>
        </p:nvSpPr>
        <p:spPr>
          <a:xfrm rot="339527" flipH="1">
            <a:off x="6225569" y="1465270"/>
            <a:ext cx="1590655" cy="746474"/>
          </a:xfrm>
          <a:prstGeom prst="wedgeEllipseCallout">
            <a:avLst>
              <a:gd name="adj1" fmla="val -43730"/>
              <a:gd name="adj2" fmla="val 777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 не говорите,  коллега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2" name="Овальная выноска 31"/>
          <p:cNvSpPr/>
          <p:nvPr/>
        </p:nvSpPr>
        <p:spPr>
          <a:xfrm rot="339527" flipH="1">
            <a:off x="3033278" y="1194650"/>
            <a:ext cx="2383886" cy="1518999"/>
          </a:xfrm>
          <a:prstGeom prst="wedgeEllipseCallout">
            <a:avLst>
              <a:gd name="adj1" fmla="val -71894"/>
              <a:gd name="adj2" fmla="val 3531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Как, и глазури тоже они изобрели?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Picture 5" descr="C:\Users\Xenia\Desktop\00ВШЭ учеба 2023\Месопотамия всякая\Доклад глазури всякие\Картинки\Кирпич Вавилон копирайт David Dashie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9359">
            <a:off x="1959289" y="2383854"/>
            <a:ext cx="3560588" cy="2091845"/>
          </a:xfrm>
          <a:prstGeom prst="rect">
            <a:avLst/>
          </a:prstGeom>
          <a:noFill/>
        </p:spPr>
      </p:pic>
      <p:sp>
        <p:nvSpPr>
          <p:cNvPr id="35" name="Овальная выноска 34"/>
          <p:cNvSpPr/>
          <p:nvPr/>
        </p:nvSpPr>
        <p:spPr>
          <a:xfrm rot="339527" flipH="1">
            <a:off x="4425113" y="374837"/>
            <a:ext cx="2385330" cy="1400905"/>
          </a:xfrm>
          <a:prstGeom prst="wedgeEllipseCallout">
            <a:avLst>
              <a:gd name="adj1" fmla="val -41126"/>
              <a:gd name="adj2" fmla="val 7414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40" dirty="0" smtClean="0">
                <a:solidFill>
                  <a:schemeClr val="tx1"/>
                </a:solidFill>
              </a:rPr>
              <a:t>Ну вот опять! Нет, чтобы кто-то другой </a:t>
            </a:r>
            <a:endParaRPr lang="ru-RU" sz="1740" dirty="0">
              <a:solidFill>
                <a:schemeClr val="tx1"/>
              </a:solidFill>
            </a:endParaRPr>
          </a:p>
        </p:txBody>
      </p:sp>
      <p:pic>
        <p:nvPicPr>
          <p:cNvPr id="3081" name="Picture 9" descr="C:\Users\Xenia\Desktop\00ВШЭ учеба 2023\Месопотамия всякая\Доклад глазури всякие\Картинки\1 стекл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40568" y="4578299"/>
            <a:ext cx="2592288" cy="2600872"/>
          </a:xfrm>
          <a:prstGeom prst="rect">
            <a:avLst/>
          </a:prstGeom>
          <a:noFill/>
        </p:spPr>
      </p:pic>
      <p:pic>
        <p:nvPicPr>
          <p:cNvPr id="37" name="Picture 6" descr="C:\Users\Xenia\Desktop\00ВШЭ учеба 2023\Месопотамия всякая\Доклад глазури всякие\Картинки\табличка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293096"/>
            <a:ext cx="4710237" cy="3095299"/>
          </a:xfrm>
          <a:prstGeom prst="rect">
            <a:avLst/>
          </a:prstGeom>
          <a:noFill/>
        </p:spPr>
      </p:pic>
      <p:pic>
        <p:nvPicPr>
          <p:cNvPr id="40" name="Picture 10" descr="C:\Users\Xenia\Desktop\00ВШЭ учеба 2023\Месопотамия всякая\Доклад глазури всякие\Картинки\1 профессор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276872"/>
            <a:ext cx="5598886" cy="2808312"/>
          </a:xfrm>
          <a:prstGeom prst="rect">
            <a:avLst/>
          </a:prstGeom>
          <a:noFill/>
        </p:spPr>
      </p:pic>
      <p:pic>
        <p:nvPicPr>
          <p:cNvPr id="41" name="Picture 6" descr="C:\Users\Xenia\Desktop\00ВШЭ учеба 2023\Месопотамия всякая\Доклад глазури всякие\Картинки\табличка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293096"/>
            <a:ext cx="4710237" cy="3095299"/>
          </a:xfrm>
          <a:prstGeom prst="rect">
            <a:avLst/>
          </a:prstGeom>
          <a:noFill/>
        </p:spPr>
      </p:pic>
      <p:pic>
        <p:nvPicPr>
          <p:cNvPr id="3085" name="Picture 13" descr="C:\Users\Xenia\Desktop\00ВШЭ учеба 2023\Месопотамия всякая\Доклад глазури всякие\Картинки\1 сирруш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429000"/>
            <a:ext cx="5550536" cy="3794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C:\Users\Xenia\Downloads\Ishtar_gate_in_Pergamon_museum_in_Berlin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1" y="0"/>
            <a:ext cx="10000343" cy="7133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Xenia\Downloads\glazed-wall-panel-from-fort-shalmaneser-104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0969" cy="65527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55976" y="764704"/>
            <a:ext cx="47880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Tulul</a:t>
            </a:r>
            <a:r>
              <a:rPr lang="en-US" dirty="0" smtClean="0"/>
              <a:t> al-</a:t>
            </a:r>
            <a:r>
              <a:rPr lang="en-US" dirty="0" err="1" smtClean="0"/>
              <a:t>Azar</a:t>
            </a:r>
            <a:r>
              <a:rPr lang="ru-RU" dirty="0" smtClean="0"/>
              <a:t>, раскопки</a:t>
            </a:r>
            <a:r>
              <a:rPr lang="en-US" dirty="0" smtClean="0"/>
              <a:t> </a:t>
            </a:r>
            <a:r>
              <a:rPr lang="en-US" dirty="0" err="1" smtClean="0"/>
              <a:t>A.H.Layard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XIX </a:t>
            </a:r>
            <a:r>
              <a:rPr lang="ru-RU" dirty="0" smtClean="0"/>
              <a:t> в.,  </a:t>
            </a:r>
            <a:r>
              <a:rPr lang="en-US" dirty="0" smtClean="0"/>
              <a:t>BSAI</a:t>
            </a:r>
            <a:r>
              <a:rPr lang="ru-RU" dirty="0" smtClean="0"/>
              <a:t>  60-е гг. ХХ, иранские. </a:t>
            </a:r>
          </a:p>
          <a:p>
            <a:endParaRPr lang="ru-RU" dirty="0" smtClean="0"/>
          </a:p>
          <a:p>
            <a:r>
              <a:rPr lang="en-US" dirty="0" smtClean="0"/>
              <a:t> </a:t>
            </a:r>
            <a:r>
              <a:rPr lang="ru-RU" dirty="0" smtClean="0"/>
              <a:t>Тронный зал </a:t>
            </a:r>
            <a:r>
              <a:rPr lang="ru-RU" dirty="0" err="1" smtClean="0"/>
              <a:t>Салманасара</a:t>
            </a:r>
            <a:r>
              <a:rPr lang="ru-RU" dirty="0" smtClean="0"/>
              <a:t> </a:t>
            </a:r>
            <a:r>
              <a:rPr lang="en-US" dirty="0" smtClean="0"/>
              <a:t>III</a:t>
            </a:r>
            <a:r>
              <a:rPr lang="ru-RU" dirty="0" smtClean="0"/>
              <a:t>  (858-824 до н.э.) и царские покои.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Нимруд</a:t>
            </a:r>
            <a:r>
              <a:rPr lang="ru-RU" dirty="0" smtClean="0"/>
              <a:t>/</a:t>
            </a:r>
            <a:r>
              <a:rPr lang="ru-RU" dirty="0" err="1" smtClean="0"/>
              <a:t>Кальху</a:t>
            </a:r>
            <a:r>
              <a:rPr lang="ru-RU" dirty="0" smtClean="0"/>
              <a:t> (Форт </a:t>
            </a:r>
            <a:r>
              <a:rPr lang="ru-RU" dirty="0" err="1" smtClean="0"/>
              <a:t>Салманасар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Помещение Т3</a:t>
            </a:r>
          </a:p>
          <a:p>
            <a:endParaRPr lang="ru-RU" dirty="0" smtClean="0"/>
          </a:p>
          <a:p>
            <a:r>
              <a:rPr lang="ru-RU" dirty="0" smtClean="0"/>
              <a:t>300 кирпичей, </a:t>
            </a:r>
          </a:p>
          <a:p>
            <a:r>
              <a:rPr lang="ru-RU" dirty="0" smtClean="0"/>
              <a:t>407х291 см</a:t>
            </a:r>
          </a:p>
          <a:p>
            <a:endParaRPr lang="ru-RU" dirty="0" smtClean="0"/>
          </a:p>
          <a:p>
            <a:r>
              <a:rPr lang="ru-RU" dirty="0" smtClean="0"/>
              <a:t>Ассирийская галерея, Иракский музей,</a:t>
            </a:r>
          </a:p>
          <a:p>
            <a:r>
              <a:rPr lang="ru-RU" dirty="0" smtClean="0"/>
              <a:t>Багдад, Ирак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36112" y="188640"/>
            <a:ext cx="5707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</a:rPr>
              <a:t>10. Проект </a:t>
            </a:r>
            <a:r>
              <a:rPr lang="en-US" sz="2200" b="1" dirty="0" err="1" smtClean="0">
                <a:solidFill>
                  <a:schemeClr val="tx2"/>
                </a:solidFill>
              </a:rPr>
              <a:t>Gl-Assur</a:t>
            </a:r>
            <a:r>
              <a:rPr lang="ru-RU" sz="2200" b="1" dirty="0" smtClean="0">
                <a:solidFill>
                  <a:schemeClr val="tx2"/>
                </a:solidFill>
              </a:rPr>
              <a:t> ( с 2016 г.) и подобные</a:t>
            </a:r>
            <a:endParaRPr lang="ru-RU" sz="2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453336"/>
            <a:ext cx="386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Дур-Шаррукин</a:t>
            </a:r>
            <a:r>
              <a:rPr lang="ru-RU" dirty="0" smtClean="0"/>
              <a:t>, помещение Т3 (Лувр)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Xenia\Desktop\00ВШЭ учеба 2023\Месопотамия всякая\Доклад глазури всякие\Картинки\0 проект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8832684" cy="50405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604568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chemeClr val="tx2"/>
                </a:solidFill>
              </a:rPr>
              <a:t>Проекты </a:t>
            </a:r>
            <a:r>
              <a:rPr lang="en-US" sz="2400" b="1" dirty="0" err="1" smtClean="0">
                <a:solidFill>
                  <a:schemeClr val="tx2"/>
                </a:solidFill>
              </a:rPr>
              <a:t>Gl-Assur</a:t>
            </a:r>
            <a:r>
              <a:rPr lang="ru-RU" sz="2400" b="1" dirty="0" smtClean="0">
                <a:solidFill>
                  <a:schemeClr val="tx2"/>
                </a:solidFill>
              </a:rPr>
              <a:t> 2016: современные методы исследования и реконструкции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материалы: Форт </a:t>
            </a:r>
            <a:r>
              <a:rPr lang="ru-RU" sz="2400" dirty="0" err="1" smtClean="0">
                <a:solidFill>
                  <a:schemeClr val="tx2"/>
                </a:solidFill>
              </a:rPr>
              <a:t>Салманасар</a:t>
            </a:r>
            <a:r>
              <a:rPr lang="ru-RU" sz="2400" dirty="0" smtClean="0">
                <a:solidFill>
                  <a:schemeClr val="tx2"/>
                </a:solidFill>
              </a:rPr>
              <a:t> (</a:t>
            </a:r>
            <a:r>
              <a:rPr lang="ru-RU" sz="2400" dirty="0" err="1" smtClean="0">
                <a:solidFill>
                  <a:schemeClr val="tx2"/>
                </a:solidFill>
              </a:rPr>
              <a:t>Кальху</a:t>
            </a:r>
            <a:r>
              <a:rPr lang="ru-RU" sz="2400" dirty="0" smtClean="0">
                <a:solidFill>
                  <a:schemeClr val="tx2"/>
                </a:solidFill>
              </a:rPr>
              <a:t>/</a:t>
            </a:r>
            <a:r>
              <a:rPr lang="ru-RU" sz="2400" dirty="0" err="1" smtClean="0">
                <a:solidFill>
                  <a:schemeClr val="tx2"/>
                </a:solidFill>
              </a:rPr>
              <a:t>Нимруд</a:t>
            </a:r>
            <a:r>
              <a:rPr lang="ru-RU" sz="2400" dirty="0" smtClean="0">
                <a:solidFill>
                  <a:schemeClr val="tx2"/>
                </a:solidFill>
              </a:rPr>
              <a:t>),  храм </a:t>
            </a:r>
            <a:r>
              <a:rPr lang="ru-RU" sz="2400" dirty="0" err="1" smtClean="0">
                <a:solidFill>
                  <a:schemeClr val="tx2"/>
                </a:solidFill>
              </a:rPr>
              <a:t>Ашшура</a:t>
            </a:r>
            <a:r>
              <a:rPr lang="ru-RU" sz="2400" dirty="0" smtClean="0">
                <a:solidFill>
                  <a:schemeClr val="tx2"/>
                </a:solidFill>
              </a:rPr>
              <a:t> (</a:t>
            </a:r>
            <a:r>
              <a:rPr lang="ru-RU" sz="2400" dirty="0" err="1" smtClean="0">
                <a:solidFill>
                  <a:schemeClr val="tx2"/>
                </a:solidFill>
              </a:rPr>
              <a:t>Ашур</a:t>
            </a:r>
            <a:r>
              <a:rPr lang="ru-RU" sz="2400" dirty="0" smtClean="0">
                <a:solidFill>
                  <a:schemeClr val="tx2"/>
                </a:solidFill>
              </a:rPr>
              <a:t>),  </a:t>
            </a:r>
            <a:r>
              <a:rPr lang="ru-RU" sz="2400" dirty="0" err="1" smtClean="0">
                <a:solidFill>
                  <a:schemeClr val="tx2"/>
                </a:solidFill>
              </a:rPr>
              <a:t>Дур-Шаррукин</a:t>
            </a:r>
            <a:r>
              <a:rPr lang="ru-RU" sz="2400" dirty="0" smtClean="0">
                <a:solidFill>
                  <a:schemeClr val="tx2"/>
                </a:solidFill>
              </a:rPr>
              <a:t>. Участники: Лувр, Британский музей, университеты, лаборатории.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37312"/>
            <a:ext cx="91440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Мультиспектральная фотограмметрия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63688" y="6525344"/>
            <a:ext cx="553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Мультиспектральная фотограмметрия (</a:t>
            </a:r>
            <a:r>
              <a:rPr lang="ru-RU" dirty="0" err="1" smtClean="0"/>
              <a:t>Нимруд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Users\Xenia\Downloads\99 - сканы из книжки (1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7016750" cy="2880320"/>
          </a:xfrm>
          <a:prstGeom prst="rect">
            <a:avLst/>
          </a:prstGeom>
          <a:noFill/>
        </p:spPr>
      </p:pic>
      <p:pic>
        <p:nvPicPr>
          <p:cNvPr id="139267" name="Picture 3" descr="C:\Users\Xenia\Downloads\99 - сканы из книжки (1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6946900" cy="29146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5085184"/>
            <a:ext cx="35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Ультрафиолетовое просвечивание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60648"/>
            <a:ext cx="4378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2019: кирпичи из храма </a:t>
            </a:r>
            <a:r>
              <a:rPr lang="ru-RU" b="1" dirty="0" err="1" smtClean="0">
                <a:solidFill>
                  <a:schemeClr val="tx2"/>
                </a:solidFill>
              </a:rPr>
              <a:t>Ашшура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b="1" dirty="0" err="1" smtClean="0">
                <a:solidFill>
                  <a:schemeClr val="tx2"/>
                </a:solidFill>
              </a:rPr>
              <a:t>Ашшур</a:t>
            </a:r>
            <a:r>
              <a:rPr lang="ru-RU" b="1" dirty="0" smtClean="0">
                <a:solidFill>
                  <a:schemeClr val="tx2"/>
                </a:solidFill>
              </a:rPr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5" y="58772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i="1" dirty="0" smtClean="0"/>
              <a:t>Строительство храма: царствование </a:t>
            </a:r>
            <a:r>
              <a:rPr lang="ru-RU" i="1" dirty="0" err="1" smtClean="0"/>
              <a:t>Тиглатпаласара</a:t>
            </a:r>
            <a:r>
              <a:rPr lang="ru-RU" i="1" dirty="0" smtClean="0"/>
              <a:t>  </a:t>
            </a:r>
            <a:r>
              <a:rPr lang="en-US" i="1" dirty="0" smtClean="0"/>
              <a:t>III</a:t>
            </a:r>
            <a:r>
              <a:rPr lang="ru-RU" i="1" dirty="0" smtClean="0"/>
              <a:t> (744-727 гг. до н.э.), </a:t>
            </a:r>
            <a:r>
              <a:rPr lang="ru-RU" i="1" dirty="0" err="1" smtClean="0"/>
              <a:t>Саргона</a:t>
            </a:r>
            <a:r>
              <a:rPr lang="ru-RU" i="1" dirty="0" smtClean="0"/>
              <a:t> </a:t>
            </a:r>
            <a:r>
              <a:rPr lang="en-US" i="1" dirty="0" smtClean="0"/>
              <a:t>II</a:t>
            </a:r>
            <a:r>
              <a:rPr lang="ru-RU" i="1" dirty="0" smtClean="0"/>
              <a:t> (721-705 гг. до н.э)</a:t>
            </a:r>
            <a:endParaRPr lang="ru-RU" i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Xenia\Desktop\00ВШЭ учеба 2023\Месопотамия всякая\Доклад глазури всякие\Картинки\6-4 акварель Вальтер андр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192688" cy="2940080"/>
          </a:xfrm>
          <a:prstGeom prst="rect">
            <a:avLst/>
          </a:prstGeom>
          <a:noFill/>
        </p:spPr>
      </p:pic>
      <p:pic>
        <p:nvPicPr>
          <p:cNvPr id="145410" name="Picture 2" descr="C:\Users\Xenia\Desktop\00ВШЭ учеба 2023\Месопотамия всякая\Доклад глазури всякие\Картинки\7 - Дур-Шаррукин Хорсабад акварель Эжен Фландре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51200"/>
            <a:ext cx="4824536" cy="3223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60232" y="476672"/>
            <a:ext cx="2483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проекте использованы акварели 1925 г.  Вальтера </a:t>
            </a:r>
            <a:r>
              <a:rPr lang="ru-RU" dirty="0" err="1" smtClean="0"/>
              <a:t>Андрэ</a:t>
            </a:r>
            <a:r>
              <a:rPr lang="ru-RU" dirty="0" smtClean="0"/>
              <a:t> (</a:t>
            </a:r>
            <a:r>
              <a:rPr lang="ru-RU" dirty="0" err="1" smtClean="0"/>
              <a:t>Ашшур</a:t>
            </a:r>
            <a:r>
              <a:rPr lang="ru-RU" dirty="0" smtClean="0"/>
              <a:t>)  и </a:t>
            </a:r>
            <a:r>
              <a:rPr lang="ru-RU" dirty="0" err="1" smtClean="0"/>
              <a:t>Эжена</a:t>
            </a:r>
            <a:r>
              <a:rPr lang="ru-RU" dirty="0" smtClean="0"/>
              <a:t>  </a:t>
            </a:r>
            <a:r>
              <a:rPr lang="ru-RU" dirty="0" err="1" smtClean="0"/>
              <a:t>Фландрена</a:t>
            </a:r>
            <a:r>
              <a:rPr lang="ru-RU" dirty="0" smtClean="0"/>
              <a:t> (</a:t>
            </a:r>
            <a:r>
              <a:rPr lang="ru-RU" dirty="0" err="1" smtClean="0"/>
              <a:t>Дур-Шаррукин</a:t>
            </a:r>
            <a:r>
              <a:rPr lang="ru-RU" dirty="0" smtClean="0"/>
              <a:t>, несчастная судьба</a:t>
            </a:r>
            <a:r>
              <a:rPr lang="en-US" dirty="0" smtClean="0"/>
              <a:t> </a:t>
            </a:r>
            <a:r>
              <a:rPr lang="ru-RU" dirty="0" smtClean="0"/>
              <a:t>памятника)</a:t>
            </a:r>
            <a:endParaRPr lang="ru-RU" dirty="0"/>
          </a:p>
        </p:txBody>
      </p:sp>
      <p:pic>
        <p:nvPicPr>
          <p:cNvPr id="5" name="Image 3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128" y="3501008"/>
            <a:ext cx="2999683" cy="2584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6453336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Монтажные пометки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Xenia\Pictures\Screenshots\Снимок экрана (53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4021637" cy="2940149"/>
          </a:xfrm>
          <a:prstGeom prst="rect">
            <a:avLst/>
          </a:prstGeom>
          <a:noFill/>
        </p:spPr>
      </p:pic>
      <p:pic>
        <p:nvPicPr>
          <p:cNvPr id="140291" name="Picture 3" descr="C:\Users\Xenia\Pictures\Screenshots\Снимок экрана (53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4392488" cy="22890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Итоговые прорисовки</a:t>
            </a:r>
            <a:r>
              <a:rPr lang="en-US" dirty="0" smtClean="0"/>
              <a:t> (</a:t>
            </a:r>
            <a:r>
              <a:rPr lang="ru-RU" dirty="0" err="1" smtClean="0"/>
              <a:t>Дур-Шаррукин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40292" name="Picture 4" descr="C:\Users\Xenia\Pictures\Screenshots\Снимок экрана (53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955058"/>
            <a:ext cx="3947145" cy="53542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20072" y="260648"/>
            <a:ext cx="374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«впервые публикуемый подбор» </a:t>
            </a:r>
          </a:p>
          <a:p>
            <a:r>
              <a:rPr lang="ru-RU" dirty="0" smtClean="0"/>
              <a:t> (</a:t>
            </a:r>
            <a:r>
              <a:rPr lang="ru-RU" dirty="0" err="1" smtClean="0"/>
              <a:t>Дур-Шаррукин</a:t>
            </a:r>
            <a:r>
              <a:rPr lang="ru-RU" dirty="0" smtClean="0"/>
              <a:t>, Британский музей)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2643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11. ЧТО БЫЛО ДАЛЬШЕ?</a:t>
            </a:r>
          </a:p>
          <a:p>
            <a:endParaRPr lang="ru-RU" dirty="0"/>
          </a:p>
        </p:txBody>
      </p:sp>
      <p:pic>
        <p:nvPicPr>
          <p:cNvPr id="143364" name="Picture 4" descr="C:\Users\Xenia\Desktop\00ВШЭ учеба 2023\Месопотамия всякая\Доклад глазури всякие\Картинки\5 10 Дарий 1 дворец фриз Сузы 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9936" y="1412776"/>
            <a:ext cx="9583936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Xenia\Desktop\00ВШЭ учеба 2023\Месопотамия всякая\Доклад глазури всякие\Картинки\3 59-338 Персы Суза релье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248472" cy="62940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9" y="76470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Фриз Лучников: дворец Дария </a:t>
            </a:r>
            <a:r>
              <a:rPr lang="en-US" dirty="0" smtClean="0"/>
              <a:t>I</a:t>
            </a:r>
            <a:r>
              <a:rPr lang="ru-RU" dirty="0" smtClean="0"/>
              <a:t> (522—486 гг. до н. э)</a:t>
            </a:r>
          </a:p>
          <a:p>
            <a:r>
              <a:rPr lang="ru-RU" dirty="0" smtClean="0"/>
              <a:t>в Сузах.</a:t>
            </a:r>
          </a:p>
          <a:p>
            <a:r>
              <a:rPr lang="ru-RU" dirty="0" err="1" smtClean="0"/>
              <a:t>Ок</a:t>
            </a:r>
            <a:r>
              <a:rPr lang="ru-RU" dirty="0" smtClean="0"/>
              <a:t>. 510 г. до н.э.</a:t>
            </a:r>
          </a:p>
          <a:p>
            <a:r>
              <a:rPr lang="ru-RU" dirty="0" smtClean="0"/>
              <a:t>Лучники- «бессмертные» изображены в костюмах скорее церемониальных, нежели военных.</a:t>
            </a:r>
          </a:p>
          <a:p>
            <a:r>
              <a:rPr lang="ru-RU" i="1" dirty="0" smtClean="0"/>
              <a:t>Глазурованный составной барельеф.</a:t>
            </a:r>
            <a:endParaRPr lang="ru-RU" i="1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212976"/>
            <a:ext cx="16228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С компа пока Пауэр не работает\Картинки Глазури\0 египет Egypte_louvre_241_p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433192" cy="5588266"/>
          </a:xfrm>
          <a:prstGeom prst="rect">
            <a:avLst/>
          </a:prstGeom>
          <a:noFill/>
        </p:spPr>
      </p:pic>
      <p:pic>
        <p:nvPicPr>
          <p:cNvPr id="23556" name="Picture 4" descr="F:\С компа пока Пауэр не работает\Картинки Глазури\2 египетская глазур Римс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980728"/>
            <a:ext cx="4781717" cy="52798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52534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Эллинистическая глобализация. Египет, </a:t>
            </a:r>
            <a:r>
              <a:rPr lang="en-US" dirty="0" smtClean="0"/>
              <a:t>III</a:t>
            </a:r>
            <a:r>
              <a:rPr lang="ru-RU" dirty="0" smtClean="0"/>
              <a:t> в. до н.э., Лувр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«</a:t>
            </a:r>
            <a:r>
              <a:rPr lang="ru-RU" sz="2400" dirty="0" err="1" smtClean="0"/>
              <a:t>Мегарская</a:t>
            </a:r>
            <a:r>
              <a:rPr lang="ru-RU" sz="2400" dirty="0" smtClean="0"/>
              <a:t>» чаша… со свинцовой глазурью </a:t>
            </a:r>
            <a:r>
              <a:rPr lang="en-US" sz="2400" dirty="0" smtClean="0"/>
              <a:t>I</a:t>
            </a:r>
            <a:r>
              <a:rPr lang="ru-RU" sz="2400" dirty="0" smtClean="0"/>
              <a:t> в. н.э., </a:t>
            </a:r>
            <a:r>
              <a:rPr lang="ru-RU" sz="2400" dirty="0" err="1" smtClean="0"/>
              <a:t>Тарс</a:t>
            </a:r>
            <a:r>
              <a:rPr lang="ru-RU" sz="2400" dirty="0" smtClean="0"/>
              <a:t> (Анатолия)</a:t>
            </a:r>
            <a:endParaRPr lang="ru-RU" sz="2400" dirty="0"/>
          </a:p>
        </p:txBody>
      </p:sp>
      <p:pic>
        <p:nvPicPr>
          <p:cNvPr id="59393" name="Picture 1" descr="C:\Users\Xenia\Downloads\98 мегарка со свинцово1 4 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70" y="764704"/>
            <a:ext cx="9193870" cy="6318496"/>
          </a:xfrm>
          <a:prstGeom prst="rect">
            <a:avLst/>
          </a:prstGeom>
          <a:noFill/>
        </p:spPr>
      </p:pic>
      <p:pic>
        <p:nvPicPr>
          <p:cNvPr id="6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4059" flipH="1">
            <a:off x="162562" y="4861522"/>
            <a:ext cx="1239077" cy="17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</a:rPr>
              <a:t>ЧТО.</a:t>
            </a:r>
          </a:p>
          <a:p>
            <a:pPr marL="457200" indent="-457200"/>
            <a:r>
              <a:rPr lang="ru-RU" sz="2400" b="1" dirty="0" smtClean="0">
                <a:solidFill>
                  <a:schemeClr val="tx2"/>
                </a:solidFill>
              </a:rPr>
              <a:t>Глазурь – стекловидное покрытие на поверхности (керамического) изделия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844824"/>
            <a:ext cx="343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Функционал: 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184482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Прочность изделия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256490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Устойчивость к влаге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3212976"/>
            <a:ext cx="35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Устойчивость к загрязнениям, химии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3861048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Эстетическая функция</a:t>
            </a:r>
            <a:endParaRPr lang="ru-RU" sz="20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483768" y="1916832"/>
            <a:ext cx="1944216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483768" y="2564904"/>
            <a:ext cx="1944216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483768" y="3284984"/>
            <a:ext cx="1944216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483768" y="4005064"/>
            <a:ext cx="1944216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 descr="F:\С компа пока Пауэр не работает\Картинки Глазури\1 Ассирия Железный век Kul-Ta-rike-Assyrian-bottle-from-Iron-Age-burial-photograph-courtesy-H-Rezvani рж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3108">
            <a:off x="170619" y="3264189"/>
            <a:ext cx="2267743" cy="3201091"/>
          </a:xfrm>
          <a:prstGeom prst="rect">
            <a:avLst/>
          </a:prstGeom>
          <a:noFill/>
        </p:spPr>
      </p:pic>
      <p:pic>
        <p:nvPicPr>
          <p:cNvPr id="16" name="Picture 2" descr="F:\С компа пока Пауэр не работает\Картинки Глазури\1 Ассирия glazed-wall-panel-from-fort-shalmaneser-1028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4932040" y="4365104"/>
            <a:ext cx="3312368" cy="2211257"/>
          </a:xfrm>
          <a:prstGeom prst="rect">
            <a:avLst/>
          </a:prstGeom>
          <a:noFill/>
        </p:spPr>
      </p:pic>
      <p:pic>
        <p:nvPicPr>
          <p:cNvPr id="5122" name="Picture 2" descr="C:\Users\Xenia\Desktop\00ВШЭ учеба 2023\Месопотамия всякая\Доклад глазури всякие\Картинки\4 глиняный горш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725144"/>
            <a:ext cx="3087232" cy="1735237"/>
          </a:xfrm>
          <a:prstGeom prst="rect">
            <a:avLst/>
          </a:prstGeom>
          <a:noFill/>
        </p:spPr>
      </p:pic>
      <p:pic>
        <p:nvPicPr>
          <p:cNvPr id="5123" name="Picture 3" descr="C:\Users\Xenia\Desktop\00ВШЭ учеба 2023\Месопотамия всякая\Доклад глазури всякие\Картинки\лягушеч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66596"/>
            <a:ext cx="1584176" cy="1592342"/>
          </a:xfrm>
          <a:prstGeom prst="rect">
            <a:avLst/>
          </a:prstGeom>
          <a:noFill/>
        </p:spPr>
      </p:pic>
      <p:pic>
        <p:nvPicPr>
          <p:cNvPr id="5124" name="Picture 4" descr="C:\Users\Xenia\Desktop\00ВШЭ учеба 2023\Месопотамия всякая\Доклад глазури всякие\Картинки\богинь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668343" y="1556792"/>
            <a:ext cx="1475656" cy="2443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Белые матовые покрытия: диоксид олова и идеальная поверхность для росписи</a:t>
            </a:r>
            <a:endParaRPr lang="ru-RU" dirty="0"/>
          </a:p>
        </p:txBody>
      </p:sp>
      <p:pic>
        <p:nvPicPr>
          <p:cNvPr id="27650" name="Picture 2" descr="F:\С компа пока Пауэр не работает\Картинки Глазури\4 Ирак куфийская надпись 10 Брукл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0492" y="3573016"/>
            <a:ext cx="3273508" cy="32849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56175" y="1844824"/>
            <a:ext cx="2987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Диоксид олова придает поверхности  сатиновую матовость и белый цвет.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Иран, </a:t>
            </a:r>
            <a:r>
              <a:rPr lang="en-US" dirty="0" smtClean="0"/>
              <a:t>X</a:t>
            </a:r>
            <a:r>
              <a:rPr lang="ru-RU" dirty="0" smtClean="0"/>
              <a:t> в.</a:t>
            </a:r>
            <a:endParaRPr lang="ru-RU" dirty="0"/>
          </a:p>
        </p:txBody>
      </p:sp>
      <p:pic>
        <p:nvPicPr>
          <p:cNvPr id="5" name="Picture 2" descr="F:\С компа пока Пауэр не работает\Картинки Глазури\4 керам карта оксид олова где находили в 7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5106"/>
            <a:ext cx="6017115" cy="33780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229200"/>
            <a:ext cx="5940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Глазури на основе диоксида олова появились или в </a:t>
            </a:r>
            <a:r>
              <a:rPr lang="en-US" dirty="0" smtClean="0"/>
              <a:t>VIII</a:t>
            </a:r>
            <a:r>
              <a:rPr lang="ru-RU" dirty="0" smtClean="0"/>
              <a:t> веке н.э. в Леванте и Египте и затем в Междуречье, или в </a:t>
            </a:r>
            <a:r>
              <a:rPr lang="en-US" dirty="0" smtClean="0"/>
              <a:t>IX</a:t>
            </a:r>
            <a:r>
              <a:rPr lang="ru-RU" dirty="0" smtClean="0"/>
              <a:t> в. в Междуречье *. Это было «окно» технологических и стилистико-эстетических возможностей. Их использование распространилось на весь исламский мир, в т.ч. Среднюю Азию, Мавританию и … Испанию</a:t>
            </a:r>
            <a:endParaRPr lang="ru-RU" dirty="0"/>
          </a:p>
        </p:txBody>
      </p:sp>
      <p:pic>
        <p:nvPicPr>
          <p:cNvPr id="7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1543">
            <a:off x="1995361" y="4354253"/>
            <a:ext cx="697373" cy="933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С компа пока Пауэр не работает\Картинки Глазури\4 Пафос первая половина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4" y="0"/>
            <a:ext cx="8982076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Xenia\Downloads\7 средневековые красавишны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6858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С компа пока Пауэр не работает\Картинки Глазури\4 Византия 12-13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499992" cy="4464496"/>
          </a:xfrm>
          <a:prstGeom prst="rect">
            <a:avLst/>
          </a:prstGeom>
          <a:noFill/>
        </p:spPr>
      </p:pic>
      <p:pic>
        <p:nvPicPr>
          <p:cNvPr id="28676" name="Picture 4" descr="F:\С компа пока Пауэр не работает\Картинки Глазури\1 Минай начало 13 в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531" y="620688"/>
            <a:ext cx="4585469" cy="44586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661248"/>
            <a:ext cx="633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Свинцовые и оловянные глазури: Византия,/Персия, </a:t>
            </a:r>
            <a:r>
              <a:rPr lang="en-US" dirty="0" smtClean="0"/>
              <a:t>XII-XIII</a:t>
            </a:r>
            <a:r>
              <a:rPr lang="ru-RU" dirty="0" smtClean="0"/>
              <a:t> вв.</a:t>
            </a:r>
          </a:p>
          <a:p>
            <a:r>
              <a:rPr lang="ru-RU" dirty="0" smtClean="0"/>
              <a:t>Важно: </a:t>
            </a:r>
            <a:r>
              <a:rPr lang="ru-RU" dirty="0" err="1" smtClean="0"/>
              <a:t>раннеисламская</a:t>
            </a:r>
            <a:r>
              <a:rPr lang="ru-RU" dirty="0" smtClean="0"/>
              <a:t> бело-синяя гамма. (кобальт, медь)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С компа пока Пауэр не работает\Картинки Глазури\5 Иран 12 олово надглазу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0788" y="-11007725"/>
            <a:ext cx="19232563" cy="23615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Раннеисламские</a:t>
            </a:r>
            <a:r>
              <a:rPr lang="ru-RU" sz="2800" dirty="0" smtClean="0"/>
              <a:t> люстры (</a:t>
            </a:r>
            <a:r>
              <a:rPr lang="en-US" sz="2800" dirty="0" smtClean="0"/>
              <a:t>IX</a:t>
            </a:r>
            <a:r>
              <a:rPr lang="ru-RU" sz="2800" dirty="0" smtClean="0"/>
              <a:t> в. - Иран, Сирия, Египет)</a:t>
            </a:r>
            <a:endParaRPr lang="ru-RU" sz="2800" dirty="0"/>
          </a:p>
        </p:txBody>
      </p:sp>
      <p:pic>
        <p:nvPicPr>
          <p:cNvPr id="33794" name="Picture 2" descr="F:\С компа пока Пауэр не работает\Картинки Глазури\5 люстр 10 ве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373216" cy="53732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96136" y="1844824"/>
            <a:ext cx="30963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Раннеисламские</a:t>
            </a:r>
            <a:r>
              <a:rPr lang="ru-RU" dirty="0" smtClean="0"/>
              <a:t> люстровые изделия находят по всему исламскому миру и у  его соседей. В Среднюю Азию, например, большинство импорта шло через Хорезм.</a:t>
            </a:r>
          </a:p>
          <a:p>
            <a:endParaRPr lang="ru-RU" dirty="0" smtClean="0"/>
          </a:p>
          <a:p>
            <a:r>
              <a:rPr lang="ru-RU" dirty="0" smtClean="0"/>
              <a:t>Люстр – </a:t>
            </a:r>
            <a:r>
              <a:rPr lang="ru-RU" dirty="0" err="1" smtClean="0"/>
              <a:t>надглазурная</a:t>
            </a:r>
            <a:r>
              <a:rPr lang="ru-RU" dirty="0" smtClean="0"/>
              <a:t> роспись солями серебра (нитратом) и др. металлов, металлическая пленка восстанавливается в специальном 3-м обжиге.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i="1" dirty="0" smtClean="0"/>
              <a:t>Персия, Х 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С компа пока Пауэр не работает\Картинки Глазури\5 Малага 1425-50 как изник Виктории и Альбер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6552728" cy="65527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80312" y="0"/>
            <a:ext cx="1763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Великие культуры встретились на Пиренеях</a:t>
            </a:r>
          </a:p>
          <a:p>
            <a:endParaRPr lang="ru-RU" dirty="0" smtClean="0"/>
          </a:p>
          <a:p>
            <a:r>
              <a:rPr lang="ru-RU" dirty="0" smtClean="0"/>
              <a:t>Блюдо: Малага, 1425 -1450 гг. </a:t>
            </a:r>
            <a:endParaRPr lang="ru-RU" dirty="0"/>
          </a:p>
        </p:txBody>
      </p:sp>
      <p:pic>
        <p:nvPicPr>
          <p:cNvPr id="6147" name="Picture 3" descr="F:\С компа пока Пауэр не работает\Картинки Глазури\9 изник кораблик совсем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4714875"/>
            <a:ext cx="2143125" cy="2143125"/>
          </a:xfrm>
          <a:prstGeom prst="rect">
            <a:avLst/>
          </a:prstGeom>
          <a:noFill/>
        </p:spPr>
      </p:pic>
      <p:pic>
        <p:nvPicPr>
          <p:cNvPr id="6148" name="Picture 4" descr="F:\С компа пока Пауэр не работает\Картинки Глазури\9 дргр кораблик.jf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4047" y="2636912"/>
            <a:ext cx="2199953" cy="2079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 компа пока Пауэр не работает\Картинки Глазури\7 испмавр Испания конец 15 М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8217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С компа пока Пауэр не работает\Картинки Глазури\10 зал Аберсеррахов в Алькасабе Альгамб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4079875"/>
            <a:ext cx="2330450" cy="1747838"/>
          </a:xfrm>
          <a:prstGeom prst="rect">
            <a:avLst/>
          </a:prstGeom>
          <a:noFill/>
        </p:spPr>
      </p:pic>
      <p:pic>
        <p:nvPicPr>
          <p:cNvPr id="19459" name="Picture 3" descr="F:\С компа пока Пауэр не работает\Картинки Глазури\10 Альгамбра аберсеррах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0076" y="361950"/>
            <a:ext cx="9744076" cy="649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С компа пока Пауэр не работает\Картинки Глазури\5 Валенсия с гербом Медичи на зак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925" y="0"/>
            <a:ext cx="3902075" cy="6351588"/>
          </a:xfrm>
          <a:prstGeom prst="rect">
            <a:avLst/>
          </a:prstGeom>
          <a:noFill/>
        </p:spPr>
      </p:pic>
      <p:pic>
        <p:nvPicPr>
          <p:cNvPr id="7172" name="Picture 4" descr="F:\С компа пока Пауэр не работает\Картинки Глазури\5 134 см Альгамбра 14 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07904" cy="69639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6525344"/>
            <a:ext cx="206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«Вазы </a:t>
            </a:r>
            <a:r>
              <a:rPr lang="ru-RU" dirty="0" err="1" smtClean="0"/>
              <a:t>Альгамбры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8864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2200" b="1" dirty="0" smtClean="0">
                <a:solidFill>
                  <a:schemeClr val="tx2"/>
                </a:solidFill>
              </a:rPr>
              <a:t>2. КАК:             </a:t>
            </a:r>
            <a:r>
              <a:rPr lang="ru-RU" sz="2400" b="1" dirty="0" smtClean="0">
                <a:solidFill>
                  <a:schemeClr val="tx2"/>
                </a:solidFill>
              </a:rPr>
              <a:t>свойства и  базовый состав глазурей</a:t>
            </a:r>
          </a:p>
        </p:txBody>
      </p:sp>
      <p:pic>
        <p:nvPicPr>
          <p:cNvPr id="13" name="Picture 5" descr="C:\Users\Xenia\Desktop\00ВШЭ учеба 2023\Месопотамия всякая\Доклад глазури всякие\Картинки\макро - глазурь на горшк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688010"/>
            <a:ext cx="2736304" cy="216999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9552" y="90872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ru-RU" dirty="0" err="1" smtClean="0"/>
              <a:t>остав</a:t>
            </a:r>
            <a:r>
              <a:rPr lang="ru-RU" dirty="0" smtClean="0"/>
              <a:t> должен:  - наноситься на поверхность и держаться на ней до обжига</a:t>
            </a:r>
          </a:p>
          <a:p>
            <a:pPr algn="just"/>
            <a:r>
              <a:rPr lang="ru-RU" dirty="0" smtClean="0"/>
              <a:t>                               -  в процессе обжига – плавиться, растекаться по поверхности  </a:t>
            </a:r>
          </a:p>
          <a:p>
            <a:r>
              <a:rPr lang="ru-RU" dirty="0" smtClean="0"/>
              <a:t>                                   ровным слоем, не «сползая» (иметь нужную вязкость)</a:t>
            </a:r>
          </a:p>
          <a:p>
            <a:r>
              <a:rPr lang="ru-RU" dirty="0" smtClean="0"/>
              <a:t>                               - образовывать стекловидную поверхность, </a:t>
            </a:r>
          </a:p>
          <a:p>
            <a:r>
              <a:rPr lang="ru-RU" dirty="0" smtClean="0"/>
              <a:t>	             -  хорошо прилегать к черепку, иметь нужный цвет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83768" y="292494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Стеклообразователь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: кварц, он же диоксид кремния (SiO2), кремнезем или кварцевый песок</a:t>
            </a:r>
          </a:p>
          <a:p>
            <a:r>
              <a:rPr lang="ru-RU" dirty="0" smtClean="0"/>
              <a:t>(</a:t>
            </a:r>
            <a:r>
              <a:rPr lang="ru-RU" dirty="0" err="1" smtClean="0">
                <a:solidFill>
                  <a:srgbClr val="C00000"/>
                </a:solidFill>
              </a:rPr>
              <a:t>темп.плавления</a:t>
            </a:r>
            <a:r>
              <a:rPr lang="ru-RU" dirty="0" smtClean="0">
                <a:solidFill>
                  <a:srgbClr val="C00000"/>
                </a:solidFill>
              </a:rPr>
              <a:t> 1728*)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064" y="5445224"/>
            <a:ext cx="273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Пигмент</a:t>
            </a:r>
            <a:r>
              <a:rPr lang="ru-RU" dirty="0" smtClean="0">
                <a:solidFill>
                  <a:schemeClr val="tx2"/>
                </a:solidFill>
              </a:rPr>
              <a:t>: </a:t>
            </a:r>
            <a:r>
              <a:rPr lang="ru-RU" dirty="0" err="1" smtClean="0">
                <a:solidFill>
                  <a:schemeClr val="tx2"/>
                </a:solidFill>
              </a:rPr>
              <a:t>невыгорающий</a:t>
            </a:r>
            <a:r>
              <a:rPr lang="ru-RU" dirty="0" smtClean="0">
                <a:solidFill>
                  <a:schemeClr val="tx2"/>
                </a:solidFill>
              </a:rPr>
              <a:t>!</a:t>
            </a:r>
            <a:endParaRPr lang="ru-RU" dirty="0"/>
          </a:p>
        </p:txBody>
      </p:sp>
      <p:pic>
        <p:nvPicPr>
          <p:cNvPr id="2051" name="Picture 3" descr="C:\Users\Xenia\Desktop\00ВШЭ учеба 2023\Месопотамия всякая\Доклад глазури всякие\Картинки\Кварц В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2313505" cy="1970094"/>
          </a:xfrm>
          <a:prstGeom prst="rect">
            <a:avLst/>
          </a:prstGeom>
          <a:noFill/>
        </p:spPr>
      </p:pic>
      <p:sp>
        <p:nvSpPr>
          <p:cNvPr id="24" name="Дуга 23"/>
          <p:cNvSpPr/>
          <p:nvPr/>
        </p:nvSpPr>
        <p:spPr>
          <a:xfrm rot="5400000">
            <a:off x="3348641" y="-2428786"/>
            <a:ext cx="2386572" cy="8043744"/>
          </a:xfrm>
          <a:prstGeom prst="arc">
            <a:avLst>
              <a:gd name="adj1" fmla="val 16310797"/>
              <a:gd name="adj2" fmla="val 53643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2339752" y="2564904"/>
            <a:ext cx="72008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012160" y="2780928"/>
            <a:ext cx="21602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508104" y="3244334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Плавни (флюсы)</a:t>
            </a:r>
            <a:r>
              <a:rPr lang="ru-RU" dirty="0" smtClean="0">
                <a:solidFill>
                  <a:schemeClr val="tx2"/>
                </a:solidFill>
              </a:rPr>
              <a:t> (понижение температуры плавления кремнезема)</a:t>
            </a:r>
            <a:r>
              <a:rPr lang="ru-RU" b="1" dirty="0" smtClean="0">
                <a:solidFill>
                  <a:schemeClr val="tx2"/>
                </a:solidFill>
              </a:rPr>
              <a:t>  - полевой шпат и др.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 Агенты стеклообразования</a:t>
            </a:r>
            <a:r>
              <a:rPr lang="ru-RU" dirty="0" smtClean="0">
                <a:solidFill>
                  <a:schemeClr val="tx2"/>
                </a:solidFill>
              </a:rPr>
              <a:t>: глазури «щелочные»/ «свинцовые»/…..</a:t>
            </a:r>
            <a:endParaRPr lang="ru-RU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5220072" y="2852936"/>
            <a:ext cx="72008" cy="18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Xenia\Desktop\00ВШЭ учеба 2023\Месопотамия всякая\Доклад глазури всякие\Картинки\Alkali sa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506" y="2132856"/>
            <a:ext cx="2159494" cy="1289899"/>
          </a:xfrm>
          <a:prstGeom prst="rect">
            <a:avLst/>
          </a:prstGeom>
          <a:noFill/>
        </p:spPr>
      </p:pic>
      <p:cxnSp>
        <p:nvCxnSpPr>
          <p:cNvPr id="45" name="Прямая со стрелкой 44"/>
          <p:cNvCxnSpPr/>
          <p:nvPr/>
        </p:nvCxnSpPr>
        <p:spPr>
          <a:xfrm>
            <a:off x="5364088" y="2852936"/>
            <a:ext cx="368424" cy="25286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C:\Users\Xenia\Desktop\00ВШЭ учеба 2023\Месопотамия всякая\Доклад глазури всякие\Картинки\411px-Malachite-1309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306541"/>
            <a:ext cx="1827076" cy="1551459"/>
          </a:xfrm>
          <a:prstGeom prst="rect">
            <a:avLst/>
          </a:prstGeom>
          <a:noFill/>
        </p:spPr>
      </p:pic>
      <p:pic>
        <p:nvPicPr>
          <p:cNvPr id="2055" name="Picture 7" descr="C:\Users\Xenia\Desktop\00ВШЭ учеба 2023\Месопотамия всякая\Доклад глазури всякие\Картинки\Триоксид желез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90451">
            <a:off x="5943798" y="5664893"/>
            <a:ext cx="1435572" cy="1435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Куда расходятся следы?</a:t>
            </a:r>
            <a:endParaRPr lang="ru-RU" dirty="0"/>
          </a:p>
        </p:txBody>
      </p:sp>
      <p:pic>
        <p:nvPicPr>
          <p:cNvPr id="2051" name="Picture 3" descr="F:\С компа пока Пауэр не работает\Картинки Глазури\5 олово голландский 1600е годы найден в Дево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88840"/>
            <a:ext cx="2880320" cy="2868548"/>
          </a:xfrm>
          <a:prstGeom prst="rect">
            <a:avLst/>
          </a:prstGeom>
          <a:noFill/>
        </p:spPr>
      </p:pic>
      <p:pic>
        <p:nvPicPr>
          <p:cNvPr id="2052" name="Picture 4" descr="F:\С компа пока Пауэр не работает\Картинки Глазури\1024px-Enderun_library_Topkapi_42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97152"/>
            <a:ext cx="2483768" cy="18628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0152" y="5013176"/>
            <a:ext cx="3203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Синяя по белому роспись: Португалия (азулежу), Италия (</a:t>
            </a:r>
            <a:r>
              <a:rPr lang="ru-RU" dirty="0" err="1" smtClean="0"/>
              <a:t>Фаенца</a:t>
            </a:r>
            <a:r>
              <a:rPr lang="ru-RU" dirty="0" smtClean="0"/>
              <a:t>, </a:t>
            </a:r>
            <a:r>
              <a:rPr lang="ru-RU" dirty="0" err="1" smtClean="0"/>
              <a:t>Дерута</a:t>
            </a:r>
            <a:r>
              <a:rPr lang="ru-RU" dirty="0" smtClean="0"/>
              <a:t>), Голландия ( и потом Англия, Россия и т.д.). Турция и прочие предсказуемые локации</a:t>
            </a:r>
            <a:endParaRPr lang="ru-RU" dirty="0"/>
          </a:p>
        </p:txBody>
      </p:sp>
      <p:pic>
        <p:nvPicPr>
          <p:cNvPr id="25601" name="Picture 1" descr="C:\Users\Xenia\Downloads\98 альборелло медичи 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196752"/>
            <a:ext cx="3241300" cy="3965163"/>
          </a:xfrm>
          <a:prstGeom prst="rect">
            <a:avLst/>
          </a:prstGeom>
          <a:noFill/>
        </p:spPr>
      </p:pic>
      <p:pic>
        <p:nvPicPr>
          <p:cNvPr id="25602" name="Picture 2" descr="C:\Users\Xenia\Downloads\98 то ли мейссен то ли Дельф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994483"/>
            <a:ext cx="3491880" cy="2756152"/>
          </a:xfrm>
          <a:prstGeom prst="rect">
            <a:avLst/>
          </a:prstGeom>
          <a:noFill/>
        </p:spPr>
      </p:pic>
      <p:pic>
        <p:nvPicPr>
          <p:cNvPr id="25603" name="Picture 3" descr="C:\Users\Xenia\Desktop\00ВШЭ учеба 2023\Месопотамия всякая\Доклад глазури всякие\Картинки\98 рафаэллеск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085184"/>
            <a:ext cx="302433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04664"/>
            <a:ext cx="6565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Зуллядж</a:t>
            </a:r>
            <a:r>
              <a:rPr lang="ru-RU" dirty="0" smtClean="0"/>
              <a:t> (Марокко, </a:t>
            </a:r>
            <a:r>
              <a:rPr lang="en-US" dirty="0" smtClean="0"/>
              <a:t>XII</a:t>
            </a:r>
            <a:r>
              <a:rPr lang="ru-RU" dirty="0" smtClean="0"/>
              <a:t> в.), </a:t>
            </a:r>
          </a:p>
          <a:p>
            <a:r>
              <a:rPr lang="ru-RU" dirty="0" err="1" smtClean="0"/>
              <a:t>азулежу</a:t>
            </a:r>
            <a:r>
              <a:rPr lang="ru-RU" dirty="0" smtClean="0"/>
              <a:t> ( Португалия), </a:t>
            </a:r>
          </a:p>
          <a:p>
            <a:r>
              <a:rPr lang="ru-RU" dirty="0" err="1" smtClean="0"/>
              <a:t>Изник</a:t>
            </a:r>
            <a:r>
              <a:rPr lang="ru-RU" dirty="0" smtClean="0"/>
              <a:t>, Турция</a:t>
            </a:r>
            <a:endParaRPr lang="ru-RU" dirty="0"/>
          </a:p>
        </p:txBody>
      </p:sp>
      <p:pic>
        <p:nvPicPr>
          <p:cNvPr id="10242" name="Picture 2" descr="F:\С компа пока Пауэр не работает\Картинки Глазури\1024px-Enderun_library_Topkapi_42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753036"/>
            <a:ext cx="4139952" cy="3104964"/>
          </a:xfrm>
          <a:prstGeom prst="rect">
            <a:avLst/>
          </a:prstGeom>
          <a:noFill/>
        </p:spPr>
      </p:pic>
      <p:pic>
        <p:nvPicPr>
          <p:cNvPr id="10243" name="Picture 3" descr="F:\С компа пока Пауэр не работает\Картинки Глазури\8 зяллидж марок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275856" cy="4369173"/>
          </a:xfrm>
          <a:prstGeom prst="rect">
            <a:avLst/>
          </a:prstGeom>
          <a:noFill/>
        </p:spPr>
      </p:pic>
      <p:pic>
        <p:nvPicPr>
          <p:cNvPr id="7" name="Picture 2" descr="F:\С компа пока Пауэр не работает\Картинки Глазури\8 азулежу в Обидуш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4664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Малага           Флоренция, </a:t>
            </a:r>
            <a:r>
              <a:rPr lang="ru-RU" sz="2800" dirty="0" err="1" smtClean="0"/>
              <a:t>Фаенца</a:t>
            </a:r>
            <a:r>
              <a:rPr lang="ru-RU" sz="2800" dirty="0" smtClean="0"/>
              <a:t>, </a:t>
            </a:r>
            <a:r>
              <a:rPr lang="ru-RU" sz="2800" dirty="0" err="1" smtClean="0"/>
              <a:t>Дерута</a:t>
            </a:r>
            <a:r>
              <a:rPr lang="ru-RU" sz="2800" dirty="0" smtClean="0"/>
              <a:t>..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628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1514 г. в Малагу, Валенсию, Севилью приезжают итальянские путешественники и предприниматели. Керамика  их очаровывает – на нее начинается мода на </a:t>
            </a:r>
            <a:r>
              <a:rPr lang="ru-RU" dirty="0" err="1" smtClean="0"/>
              <a:t>Аппеннинском</a:t>
            </a:r>
            <a:r>
              <a:rPr lang="ru-RU" dirty="0" smtClean="0"/>
              <a:t> полуострове: первые испано-мавританские изделия – заказные, с гербами знатных родов.</a:t>
            </a:r>
          </a:p>
          <a:p>
            <a:r>
              <a:rPr lang="ru-RU" dirty="0" smtClean="0"/>
              <a:t>«Майолика» –от «</a:t>
            </a:r>
            <a:r>
              <a:rPr lang="ru-RU" dirty="0" err="1" smtClean="0"/>
              <a:t>Майорка</a:t>
            </a:r>
            <a:r>
              <a:rPr lang="ru-RU" dirty="0" smtClean="0"/>
              <a:t>», промежуточный этап в путешествиях в Италию. </a:t>
            </a:r>
            <a:endParaRPr lang="ru-RU" dirty="0"/>
          </a:p>
        </p:txBody>
      </p:sp>
      <p:pic>
        <p:nvPicPr>
          <p:cNvPr id="12290" name="Picture 2" descr="F:\С компа пока Пауэр не работает\Картинки Глазури\10 испМавр - блюдо с Сицилией 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571"/>
            <a:ext cx="3707904" cy="38414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95936" y="285293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Затем, возможно, переезжают мастера – и появляются мастерские во Флоренции и Средней Италии: в </a:t>
            </a:r>
            <a:r>
              <a:rPr lang="ru-RU" dirty="0" err="1" smtClean="0"/>
              <a:t>Губбио</a:t>
            </a:r>
            <a:r>
              <a:rPr lang="ru-RU" dirty="0" smtClean="0"/>
              <a:t>, </a:t>
            </a:r>
            <a:r>
              <a:rPr lang="ru-RU" dirty="0" err="1" smtClean="0"/>
              <a:t>Деруге</a:t>
            </a:r>
            <a:r>
              <a:rPr lang="ru-RU" dirty="0" smtClean="0"/>
              <a:t> (городе керамистов), </a:t>
            </a:r>
            <a:r>
              <a:rPr lang="ru-RU" dirty="0" err="1" smtClean="0"/>
              <a:t>Фаенце</a:t>
            </a:r>
            <a:r>
              <a:rPr lang="ru-RU" dirty="0" smtClean="0"/>
              <a:t>, </a:t>
            </a:r>
            <a:r>
              <a:rPr lang="ru-RU" dirty="0" err="1" smtClean="0"/>
              <a:t>Урбино</a:t>
            </a:r>
            <a:r>
              <a:rPr lang="ru-RU" dirty="0" smtClean="0"/>
              <a:t> …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2627784" y="764704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5" name="Picture 1" descr="C:\Users\Xenia\Downloads\98 альборелло 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863" y="404665"/>
            <a:ext cx="1236137" cy="1512168"/>
          </a:xfrm>
          <a:prstGeom prst="rect">
            <a:avLst/>
          </a:prstGeom>
          <a:noFill/>
        </p:spPr>
      </p:pic>
      <p:pic>
        <p:nvPicPr>
          <p:cNvPr id="21506" name="Picture 2" descr="C:\Users\Xenia\Downloads\98 плакетка раффаэлеск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05064"/>
            <a:ext cx="3960440" cy="2989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 компа пока Пауэр не работает\Картинки Глазури\11 A-della-Robbia-La-Ver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219932" cy="6884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Дельфт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sz="2700" dirty="0"/>
          </a:p>
        </p:txBody>
      </p:sp>
      <p:pic>
        <p:nvPicPr>
          <p:cNvPr id="16387" name="Picture 3" descr="F:\С компа пока Пауэр не работает\Картинки Глазури\12 Delat in Push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644008" cy="5468320"/>
          </a:xfrm>
          <a:prstGeom prst="rect">
            <a:avLst/>
          </a:prstGeom>
          <a:noFill/>
        </p:spPr>
      </p:pic>
      <p:pic>
        <p:nvPicPr>
          <p:cNvPr id="16388" name="Picture 4" descr="F:\С компа пока Пауэр не работает\Картинки Глазури\1024px-Enderun_library_Topkapi_42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76872"/>
            <a:ext cx="3200400" cy="2400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4048" y="5589240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Дельфтская майолика /плитка из дворца </a:t>
            </a:r>
            <a:r>
              <a:rPr lang="ru-RU" i="1" dirty="0" err="1" smtClean="0"/>
              <a:t>Топкапы</a:t>
            </a:r>
            <a:r>
              <a:rPr lang="ru-RU" i="1" dirty="0" smtClean="0"/>
              <a:t> (Стамбул), конец </a:t>
            </a:r>
            <a:r>
              <a:rPr lang="en-US" i="1" dirty="0" smtClean="0"/>
              <a:t>XVI</a:t>
            </a:r>
            <a:r>
              <a:rPr lang="ru-RU" i="1" dirty="0" smtClean="0"/>
              <a:t> в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237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 Мейсен и Веджвуд..</a:t>
            </a:r>
            <a:endParaRPr lang="ru-RU" dirty="0"/>
          </a:p>
        </p:txBody>
      </p:sp>
      <p:pic>
        <p:nvPicPr>
          <p:cNvPr id="21506" name="Picture 2" descr="F:\С компа пока Пауэр не работает\Картинки Глазури\мейссен 18 ве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7093399" cy="5590208"/>
          </a:xfrm>
          <a:prstGeom prst="rect">
            <a:avLst/>
          </a:prstGeom>
          <a:noFill/>
        </p:spPr>
      </p:pic>
      <p:pic>
        <p:nvPicPr>
          <p:cNvPr id="21507" name="Picture 3" descr="F:\С компа пока Пауэр не работает\Картинки Глазури\13 Веджву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196" y="404664"/>
            <a:ext cx="3533804" cy="3518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66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Гжель после «реформы» производства</a:t>
            </a:r>
            <a:endParaRPr lang="ru-RU" sz="4000" dirty="0"/>
          </a:p>
        </p:txBody>
      </p:sp>
      <p:pic>
        <p:nvPicPr>
          <p:cNvPr id="15361" name="Picture 1" descr="C:\Users\Xenia\Downloads\98 гжел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24034"/>
            <a:ext cx="9053513" cy="3608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СПИСОК ЛИТЕРАТУРЫ</a:t>
            </a:r>
            <a:r>
              <a:rPr lang="en-US" b="1" dirty="0" smtClean="0"/>
              <a:t> </a:t>
            </a:r>
            <a:r>
              <a:rPr lang="ru-RU" b="1" dirty="0" smtClean="0"/>
              <a:t>(условно-археологической):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4868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1. </a:t>
            </a:r>
            <a:r>
              <a:rPr lang="ru-RU" sz="1600" dirty="0" smtClean="0"/>
              <a:t> </a:t>
            </a:r>
            <a:r>
              <a:rPr lang="en-US" sz="1600" b="1" dirty="0" smtClean="0"/>
              <a:t>Hill D.V., </a:t>
            </a:r>
            <a:r>
              <a:rPr lang="en-US" sz="1600" b="1" dirty="0" err="1" smtClean="0"/>
              <a:t>Speakman</a:t>
            </a:r>
            <a:r>
              <a:rPr lang="en-US" sz="1600" b="1" dirty="0" smtClean="0"/>
              <a:t> R.J., Glascock M.D., Neff H. (2007) </a:t>
            </a:r>
            <a:r>
              <a:rPr lang="en-US" sz="1600" dirty="0" smtClean="0"/>
              <a:t>The Technology of Mesopotamian Ceramic Glazes. In: </a:t>
            </a:r>
            <a:r>
              <a:rPr lang="en-US" sz="1600" i="1" dirty="0" smtClean="0"/>
              <a:t>Archaeological Chemistry.</a:t>
            </a:r>
            <a:r>
              <a:rPr lang="en-US" sz="1600" dirty="0" smtClean="0"/>
              <a:t> </a:t>
            </a:r>
            <a:r>
              <a:rPr lang="en-US" sz="1600" i="1" dirty="0" smtClean="0"/>
              <a:t>ACS Symposium Series.</a:t>
            </a:r>
            <a:r>
              <a:rPr lang="en-US" sz="1600" dirty="0" smtClean="0"/>
              <a:t> Washington: American Chemical Society Publications, pp. 422-446.  DOI: </a:t>
            </a:r>
            <a:r>
              <a:rPr lang="en-US" sz="1600" dirty="0" smtClean="0">
                <a:hlinkClick r:id="rId2"/>
              </a:rPr>
              <a:t>10.1021/bk-2007-0968.ch023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3" y="1412776"/>
            <a:ext cx="85689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2</a:t>
            </a:r>
            <a:r>
              <a:rPr lang="en-US" sz="1600" b="1" dirty="0" smtClean="0"/>
              <a:t>. Molina G., Odin G.P., </a:t>
            </a:r>
            <a:r>
              <a:rPr lang="en-US" sz="1600" b="1" dirty="0" err="1" smtClean="0"/>
              <a:t>Pradell</a:t>
            </a:r>
            <a:r>
              <a:rPr lang="en-US" sz="1600" b="1" dirty="0" smtClean="0"/>
              <a:t> T., </a:t>
            </a:r>
            <a:r>
              <a:rPr lang="en-US" sz="1600" b="1" dirty="0" err="1" smtClean="0"/>
              <a:t>Shortland</a:t>
            </a:r>
            <a:r>
              <a:rPr lang="en-US" sz="1600" b="1" dirty="0" smtClean="0"/>
              <a:t> A.J., </a:t>
            </a:r>
            <a:r>
              <a:rPr lang="en-US" sz="1600" b="1" dirty="0" err="1" smtClean="0"/>
              <a:t>Tite</a:t>
            </a:r>
            <a:r>
              <a:rPr lang="en-US" sz="1600" b="1" dirty="0" smtClean="0"/>
              <a:t> M.S. (2014). </a:t>
            </a:r>
            <a:r>
              <a:rPr lang="en-US" sz="1600" dirty="0" smtClean="0"/>
              <a:t>Production technology and replication of lead </a:t>
            </a:r>
            <a:r>
              <a:rPr lang="en-US" sz="1600" dirty="0" err="1" smtClean="0"/>
              <a:t>antimonate</a:t>
            </a:r>
            <a:r>
              <a:rPr lang="en-US" sz="1600" dirty="0" smtClean="0"/>
              <a:t> yellow glass from New Kingdom Egypt and the Roman Empire. In: </a:t>
            </a:r>
            <a:r>
              <a:rPr lang="en-US" sz="1600" i="1" dirty="0" smtClean="0"/>
              <a:t>Journal of Archaeological Science</a:t>
            </a:r>
            <a:r>
              <a:rPr lang="en-US" sz="1600" dirty="0" smtClean="0"/>
              <a:t>. Vol. 41, January. pp. 171-184. Amsterdam: Elsevier. DOI: </a:t>
            </a:r>
            <a:r>
              <a:rPr lang="en-US" sz="1600" u="sng" dirty="0" smtClean="0">
                <a:solidFill>
                  <a:srgbClr val="0070C0"/>
                </a:solidFill>
              </a:rPr>
              <a:t>10.1016/j.jas.2013.07.030</a:t>
            </a:r>
            <a:endParaRPr lang="ru-RU" sz="1600" u="sng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50100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4</a:t>
            </a:r>
            <a:r>
              <a:rPr lang="en-US" sz="1600" dirty="0" smtClean="0"/>
              <a:t>. </a:t>
            </a:r>
            <a:r>
              <a:rPr lang="en-US" sz="1600" b="1" dirty="0" err="1" smtClean="0"/>
              <a:t>Festa</a:t>
            </a:r>
            <a:r>
              <a:rPr lang="en-US" sz="1600" b="1" dirty="0" smtClean="0"/>
              <a:t> G., </a:t>
            </a:r>
            <a:r>
              <a:rPr lang="en-US" sz="1600" b="1" dirty="0" err="1" smtClean="0"/>
              <a:t>Andreani</a:t>
            </a:r>
            <a:r>
              <a:rPr lang="en-US" sz="1600" b="1" dirty="0" smtClean="0"/>
              <a:t> C., </a:t>
            </a:r>
            <a:r>
              <a:rPr lang="en-US" sz="1600" b="1" dirty="0" err="1" smtClean="0"/>
              <a:t>D’Agostino</a:t>
            </a:r>
            <a:r>
              <a:rPr lang="en-US" sz="1600" b="1" dirty="0" smtClean="0"/>
              <a:t> F., Forte V., </a:t>
            </a:r>
            <a:r>
              <a:rPr lang="en-US" sz="1600" b="1" dirty="0" err="1" smtClean="0"/>
              <a:t>Nardini</a:t>
            </a:r>
            <a:r>
              <a:rPr lang="en-US" sz="1600" b="1" dirty="0" smtClean="0"/>
              <a:t> M., </a:t>
            </a:r>
            <a:r>
              <a:rPr lang="en-US" sz="1600" b="1" dirty="0" err="1" smtClean="0"/>
              <a:t>Scherillo</a:t>
            </a:r>
            <a:r>
              <a:rPr lang="en-US" sz="1600" b="1" dirty="0" smtClean="0"/>
              <a:t> A., </a:t>
            </a:r>
            <a:r>
              <a:rPr lang="en-US" sz="1600" b="1" dirty="0" err="1" smtClean="0"/>
              <a:t>Scatigho</a:t>
            </a:r>
            <a:r>
              <a:rPr lang="en-US" sz="1600" b="1" dirty="0" smtClean="0"/>
              <a:t> C., </a:t>
            </a:r>
            <a:r>
              <a:rPr lang="en-US" sz="1600" b="1" dirty="0" err="1" smtClean="0"/>
              <a:t>Senesi</a:t>
            </a:r>
            <a:r>
              <a:rPr lang="en-US" sz="1600" b="1" dirty="0" smtClean="0"/>
              <a:t> R., Romano L. (2019). </a:t>
            </a:r>
            <a:r>
              <a:rPr lang="en-US" sz="1600" dirty="0" smtClean="0"/>
              <a:t>Sumerian Pottery Technology Studied Through Neutron Diffraction and </a:t>
            </a:r>
            <a:r>
              <a:rPr lang="en-US" sz="1600" dirty="0" err="1" smtClean="0"/>
              <a:t>Chemometrics</a:t>
            </a:r>
            <a:r>
              <a:rPr lang="en-US" sz="1600" dirty="0" smtClean="0"/>
              <a:t> at Abu </a:t>
            </a:r>
            <a:r>
              <a:rPr lang="en-US" sz="1600" dirty="0" err="1" smtClean="0"/>
              <a:t>Tbeirah</a:t>
            </a:r>
            <a:r>
              <a:rPr lang="en-US" sz="1600" dirty="0" smtClean="0"/>
              <a:t> (Iraq) </a:t>
            </a:r>
            <a:r>
              <a:rPr lang="en-US" sz="1600" i="1" dirty="0" smtClean="0"/>
              <a:t>Geosciences</a:t>
            </a:r>
            <a:r>
              <a:rPr lang="en-US" sz="1600" dirty="0" smtClean="0"/>
              <a:t> 2019, </a:t>
            </a:r>
            <a:r>
              <a:rPr lang="en-US" sz="1600" i="1" dirty="0" smtClean="0"/>
              <a:t>9</a:t>
            </a:r>
            <a:r>
              <a:rPr lang="en-US" sz="1600" dirty="0" smtClean="0"/>
              <a:t>(2), 74; </a:t>
            </a:r>
            <a:r>
              <a:rPr lang="en-US" sz="1600" u="sng" dirty="0" smtClean="0">
                <a:hlinkClick r:id="rId3"/>
              </a:rPr>
              <a:t>https://doi.org/10.3390/geosciences9020074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458112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5</a:t>
            </a:r>
            <a:r>
              <a:rPr lang="en-US" sz="1600" dirty="0" smtClean="0"/>
              <a:t>. </a:t>
            </a:r>
            <a:r>
              <a:rPr lang="en-US" sz="1600" b="1" dirty="0" err="1" smtClean="0"/>
              <a:t>Fügert</a:t>
            </a:r>
            <a:r>
              <a:rPr lang="en-US" sz="1600" b="1" dirty="0" smtClean="0"/>
              <a:t> A. and </a:t>
            </a:r>
            <a:r>
              <a:rPr lang="en-US" sz="1600" b="1" dirty="0" err="1" smtClean="0"/>
              <a:t>Gries</a:t>
            </a:r>
            <a:r>
              <a:rPr lang="en-US" sz="1600" b="1" dirty="0" smtClean="0"/>
              <a:t> H. (ed.)</a:t>
            </a:r>
            <a:r>
              <a:rPr lang="ru-RU" sz="1600" b="1" dirty="0" smtClean="0"/>
              <a:t> </a:t>
            </a:r>
            <a:r>
              <a:rPr lang="en-US" sz="1600" b="1" dirty="0" smtClean="0"/>
              <a:t>(2020). </a:t>
            </a:r>
            <a:r>
              <a:rPr lang="en-US" sz="1600" dirty="0" smtClean="0"/>
              <a:t>Glazed Brick Decoration in the Ancient Near East. Proceedings of a Workshop at the 11th International Congress of the Archaeology of the Ancient Near East (Munich) in April 2018. Oxford: </a:t>
            </a:r>
            <a:r>
              <a:rPr lang="en-US" sz="1600" dirty="0" err="1" smtClean="0"/>
              <a:t>Archeopress.</a:t>
            </a:r>
            <a:r>
              <a:rPr lang="en-US" sz="1600" u="sng" dirty="0" err="1" smtClean="0">
                <a:hlinkClick r:id="rId4"/>
              </a:rPr>
              <a:t>https</a:t>
            </a:r>
            <a:r>
              <a:rPr lang="en-US" sz="1600" u="sng" dirty="0" smtClean="0">
                <a:hlinkClick r:id="rId4"/>
              </a:rPr>
              <a:t>://</a:t>
            </a:r>
            <a:r>
              <a:rPr lang="en-US" sz="1600" u="sng" dirty="0" err="1" smtClean="0">
                <a:hlinkClick r:id="rId4"/>
              </a:rPr>
              <a:t>www.archaeopress.com</a:t>
            </a:r>
            <a:r>
              <a:rPr lang="en-US" sz="1600" u="sng" dirty="0" smtClean="0">
                <a:hlinkClick r:id="rId4"/>
              </a:rPr>
              <a:t>/</a:t>
            </a:r>
            <a:r>
              <a:rPr lang="en-US" sz="1600" u="sng" dirty="0" err="1" smtClean="0">
                <a:hlinkClick r:id="rId4"/>
              </a:rPr>
              <a:t>Archaeopress</a:t>
            </a:r>
            <a:r>
              <a:rPr lang="en-US" sz="1600" u="sng" dirty="0" smtClean="0">
                <a:hlinkClick r:id="rId4"/>
              </a:rPr>
              <a:t>/Products/9781789696059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3" y="56612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6. </a:t>
            </a:r>
            <a:r>
              <a:rPr lang="en-US" sz="1600" b="1" dirty="0" err="1" smtClean="0"/>
              <a:t>Alloteau</a:t>
            </a:r>
            <a:r>
              <a:rPr lang="en-US" sz="1600" b="1" dirty="0" smtClean="0"/>
              <a:t> F., </a:t>
            </a:r>
            <a:r>
              <a:rPr lang="en-US" sz="1600" b="1" dirty="0" err="1" smtClean="0"/>
              <a:t>Majérus</a:t>
            </a:r>
            <a:r>
              <a:rPr lang="en-US" sz="1600" b="1" dirty="0" smtClean="0"/>
              <a:t> O., </a:t>
            </a:r>
            <a:r>
              <a:rPr lang="en-US" sz="1600" b="1" dirty="0" err="1" smtClean="0"/>
              <a:t>Gerony</a:t>
            </a:r>
            <a:r>
              <a:rPr lang="en-US" sz="1600" b="1" dirty="0" smtClean="0"/>
              <a:t> F., </a:t>
            </a:r>
            <a:r>
              <a:rPr lang="en-US" sz="1600" b="1" dirty="0" err="1" smtClean="0"/>
              <a:t>Bouquillon</a:t>
            </a:r>
            <a:r>
              <a:rPr lang="en-US" sz="1600" b="1" dirty="0" smtClean="0"/>
              <a:t> A., Doublet Ch., </a:t>
            </a:r>
            <a:r>
              <a:rPr lang="en-US" sz="1600" b="1" dirty="0" err="1" smtClean="0"/>
              <a:t>Gries</a:t>
            </a:r>
            <a:r>
              <a:rPr lang="en-US" sz="1600" b="1" dirty="0" smtClean="0"/>
              <a:t> H., </a:t>
            </a:r>
            <a:r>
              <a:rPr lang="en-US" sz="1600" b="1" dirty="0" err="1" smtClean="0"/>
              <a:t>Fügert</a:t>
            </a:r>
            <a:r>
              <a:rPr lang="en-US" sz="1600" b="1" dirty="0" smtClean="0"/>
              <a:t> A., Thomas A., </a:t>
            </a:r>
            <a:r>
              <a:rPr lang="en-US" sz="1600" b="1" dirty="0" err="1" smtClean="0"/>
              <a:t>Wallez</a:t>
            </a:r>
            <a:r>
              <a:rPr lang="en-US" sz="1600" b="1" dirty="0" smtClean="0"/>
              <a:t> G. (2022</a:t>
            </a:r>
            <a:r>
              <a:rPr lang="en-US" sz="1600" dirty="0" smtClean="0"/>
              <a:t>). Microscopic-Scale Examination of the Black and Orange–Yellow </a:t>
            </a:r>
            <a:r>
              <a:rPr lang="en-US" sz="1600" dirty="0" err="1" smtClean="0"/>
              <a:t>Colours</a:t>
            </a:r>
            <a:r>
              <a:rPr lang="en-US" sz="1600" dirty="0" smtClean="0"/>
              <a:t> of Architectural Glazes from </a:t>
            </a:r>
            <a:r>
              <a:rPr lang="en-US" sz="1600" dirty="0" err="1" smtClean="0"/>
              <a:t>Aššur</a:t>
            </a:r>
            <a:r>
              <a:rPr lang="en-US" sz="1600" dirty="0" smtClean="0"/>
              <a:t>, </a:t>
            </a:r>
            <a:r>
              <a:rPr lang="en-US" sz="1600" dirty="0" err="1" smtClean="0"/>
              <a:t>Khorsabad</a:t>
            </a:r>
            <a:r>
              <a:rPr lang="en-US" sz="1600" dirty="0" smtClean="0"/>
              <a:t> and Babylon in Ancient Mesopotamia. </a:t>
            </a:r>
            <a:r>
              <a:rPr lang="en-US" sz="1600" dirty="0" err="1" smtClean="0"/>
              <a:t>In:</a:t>
            </a:r>
            <a:r>
              <a:rPr lang="en-US" sz="1600" i="1" dirty="0" err="1" smtClean="0"/>
              <a:t>Minerals</a:t>
            </a:r>
            <a:r>
              <a:rPr lang="en-US" sz="1600" dirty="0" smtClean="0"/>
              <a:t> 2022, </a:t>
            </a:r>
            <a:r>
              <a:rPr lang="en-US" sz="1600" i="1" dirty="0" smtClean="0"/>
              <a:t>12(3)/ </a:t>
            </a:r>
            <a:r>
              <a:rPr lang="en-US" sz="1600" dirty="0" smtClean="0">
                <a:hlinkClick r:id="rId5"/>
              </a:rPr>
              <a:t>https://doi.org/10.3390/min12030311</a:t>
            </a:r>
            <a:r>
              <a:rPr lang="en-US" sz="1600" dirty="0" smtClean="0"/>
              <a:t>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420888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ru-RU" dirty="0" smtClean="0"/>
              <a:t>. </a:t>
            </a:r>
            <a:r>
              <a:rPr lang="en-US" dirty="0" err="1" smtClean="0"/>
              <a:t>Tite</a:t>
            </a:r>
            <a:r>
              <a:rPr lang="en-US" dirty="0" smtClean="0"/>
              <a:t> M., Watson O., </a:t>
            </a:r>
            <a:r>
              <a:rPr lang="en-US" dirty="0" err="1" smtClean="0"/>
              <a:t>Pradell</a:t>
            </a:r>
            <a:r>
              <a:rPr lang="en-US" dirty="0" smtClean="0"/>
              <a:t> T., </a:t>
            </a:r>
            <a:r>
              <a:rPr lang="en-US" dirty="0" err="1" smtClean="0"/>
              <a:t>Matin</a:t>
            </a:r>
            <a:r>
              <a:rPr lang="en-US" dirty="0" smtClean="0"/>
              <a:t> M., Molina G., </a:t>
            </a:r>
            <a:r>
              <a:rPr lang="en-US" dirty="0" err="1" smtClean="0"/>
              <a:t>Domoney</a:t>
            </a:r>
            <a:r>
              <a:rPr lang="en-US" dirty="0" smtClean="0"/>
              <a:t> </a:t>
            </a:r>
            <a:r>
              <a:rPr lang="en-US" dirty="0" err="1" smtClean="0"/>
              <a:t>K.,Bouquillon</a:t>
            </a:r>
            <a:r>
              <a:rPr lang="en-US" dirty="0" smtClean="0"/>
              <a:t> A. (2015) Revisiting the beginnings of tin-</a:t>
            </a:r>
            <a:r>
              <a:rPr lang="en-US" dirty="0" err="1" smtClean="0"/>
              <a:t>opacified</a:t>
            </a:r>
            <a:r>
              <a:rPr lang="en-US" dirty="0" smtClean="0"/>
              <a:t> Islamic glazes. In: </a:t>
            </a:r>
            <a:r>
              <a:rPr lang="en-US" i="1" dirty="0" smtClean="0"/>
              <a:t>Journal of Archaeological Science. Vol. 57, May</a:t>
            </a:r>
            <a:r>
              <a:rPr lang="en-US" dirty="0" smtClean="0"/>
              <a:t>. Amsterdam: Elsevier. pp. 80-91. DOI: </a:t>
            </a:r>
            <a:r>
              <a:rPr lang="en-US" u="sng" dirty="0" smtClean="0">
                <a:hlinkClick r:id="rId6"/>
              </a:rPr>
              <a:t>https://doi.org/10.1016/j.jas.2015.02.005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056784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" name="Picture 1" descr="C:\Users\Xenia\Desktop\00ВШЭ учеба 2023\Месопотамия всякая\Доклад глазури всякие\Картинки\использованные\1 сирру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124744"/>
            <a:ext cx="2787190" cy="1833017"/>
          </a:xfrm>
          <a:prstGeom prst="rect">
            <a:avLst/>
          </a:prstGeom>
          <a:noFill/>
        </p:spPr>
      </p:pic>
      <p:pic>
        <p:nvPicPr>
          <p:cNvPr id="4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6719">
            <a:off x="7425320" y="129213"/>
            <a:ext cx="1054238" cy="1387297"/>
          </a:xfrm>
          <a:prstGeom prst="rect">
            <a:avLst/>
          </a:prstGeom>
          <a:noFill/>
        </p:spPr>
      </p:pic>
      <p:pic>
        <p:nvPicPr>
          <p:cNvPr id="5" name="Picture 5" descr="C:\Users\Xenia\Desktop\00ВШЭ учеба 2023\Месопотамия всякая\Доклад глазури всякие\Картинки\использованные\жженый сахар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96752"/>
            <a:ext cx="2359341" cy="1897584"/>
          </a:xfrm>
          <a:prstGeom prst="rect">
            <a:avLst/>
          </a:prstGeom>
          <a:noFill/>
        </p:spPr>
      </p:pic>
      <p:pic>
        <p:nvPicPr>
          <p:cNvPr id="6" name="Picture 6" descr="C:\Users\Xenia\Desktop\00ВШЭ учеба 2023\Месопотамия всякая\Доклад глазури всякие\Картинки\использованные\Триоксид желез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780928"/>
            <a:ext cx="1342504" cy="1342504"/>
          </a:xfrm>
          <a:prstGeom prst="rect">
            <a:avLst/>
          </a:prstGeom>
          <a:noFill/>
        </p:spPr>
      </p:pic>
      <p:pic>
        <p:nvPicPr>
          <p:cNvPr id="9" name="Picture 5" descr="C:\Users\Xenia\Desktop\00ВШЭ учеба 2023\Месопотамия всякая\Доклад глазури всякие\Картинки\макро - глазурь на горшк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3298" y="1916832"/>
            <a:ext cx="2100702" cy="1665934"/>
          </a:xfrm>
          <a:prstGeom prst="rect">
            <a:avLst/>
          </a:prstGeom>
          <a:noFill/>
        </p:spPr>
      </p:pic>
      <p:pic>
        <p:nvPicPr>
          <p:cNvPr id="10" name="Picture 8" descr="C:\Users\Xenia\Desktop\00ВШЭ учеба 2023\Месопотамия всякая\Доклад глазури всякие\Картинки\глазури пробник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340768"/>
            <a:ext cx="1516186" cy="1536583"/>
          </a:xfrm>
          <a:prstGeom prst="rect">
            <a:avLst/>
          </a:prstGeom>
          <a:noFill/>
        </p:spPr>
      </p:pic>
      <p:pic>
        <p:nvPicPr>
          <p:cNvPr id="11" name="Picture 11" descr="C:\Users\Xenia\Desktop\00ВШЭ учеба 2023\Месопотамия всякая\Доклад глазури всякие\Картинки\Кирпич Вавилон копирайт David Dashie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53386">
            <a:off x="6130943" y="1441142"/>
            <a:ext cx="2446356" cy="1437234"/>
          </a:xfrm>
          <a:prstGeom prst="rect">
            <a:avLst/>
          </a:prstGeom>
          <a:noFill/>
        </p:spPr>
      </p:pic>
      <p:pic>
        <p:nvPicPr>
          <p:cNvPr id="12" name="Picture 2" descr="C:\Users\Xenia\Desktop\00ВШЭ учеба 2023\Месопотамия всякая\Доклад глазури всякие\Картинки\Мет пальметта Ахимениды 6-4 Сузы polychrome wall decoration of the palace complex at Susa built ca 521-ca 360 до the ancient city revived in the Achaemenid perio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40568" y="3301871"/>
            <a:ext cx="3888432" cy="3556129"/>
          </a:xfrm>
          <a:prstGeom prst="rect">
            <a:avLst/>
          </a:prstGeom>
          <a:noFill/>
        </p:spPr>
      </p:pic>
      <p:pic>
        <p:nvPicPr>
          <p:cNvPr id="13" name="Picture 3" descr="C:\Users\Xenia\Downloads\0 свинцовые и алкалиновые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0"/>
            <a:ext cx="1656183" cy="1647489"/>
          </a:xfrm>
          <a:prstGeom prst="rect">
            <a:avLst/>
          </a:prstGeom>
          <a:noFill/>
        </p:spPr>
      </p:pic>
      <p:pic>
        <p:nvPicPr>
          <p:cNvPr id="142338" name="Picture 2" descr="C:\Users\Xenia\Downloads\98 Пафос 13 красот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653136"/>
            <a:ext cx="2004591" cy="1633370"/>
          </a:xfrm>
          <a:prstGeom prst="rect">
            <a:avLst/>
          </a:prstGeom>
          <a:noFill/>
        </p:spPr>
      </p:pic>
      <p:pic>
        <p:nvPicPr>
          <p:cNvPr id="16" name="Picture 2" descr="F:\С компа пока Пауэр не работает\Картинки Глазури\1 Ассирия glazed-wall-panel-from-fort-shalmaneser-1028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4691774" y="3356992"/>
            <a:ext cx="4200706" cy="3501008"/>
          </a:xfrm>
          <a:prstGeom prst="rect">
            <a:avLst/>
          </a:prstGeom>
          <a:noFill/>
        </p:spPr>
      </p:pic>
      <p:pic>
        <p:nvPicPr>
          <p:cNvPr id="142339" name="Picture 3" descr="C:\Users\Xenia\Desktop\00ВШЭ учеба 2023\Месопотамия всякая\Доклад глазури всякие\Картинки\использованные\Alkali sal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1988840"/>
            <a:ext cx="1809585" cy="1080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 компа пока Пауэр не работает\Картинки Глазури\1 Ассирия Ворота Ишт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004048" cy="57614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7" y="908720"/>
            <a:ext cx="3707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ГЛАЗУРЬ = ПЛАВКАЯ СРЕДА (ВАРИАЦИЯ МЯГКОГО СТЕКЛА)+ МИНЕРАЛЬНЫЙ ПИГМЕНТ + ОЧИЩЕННАЯ ГЛИНА (ДЛЯ СЦЕПЛЕНИЯ С ПОВЕРХНОСТЬЮ)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Xenia\Desktop\00ВШЭ учеба 2023\Месопотамия всякая\Доклад глазури всякие\Картинки\жженый сах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2133600" cy="1600200"/>
          </a:xfrm>
          <a:prstGeom prst="rect">
            <a:avLst/>
          </a:prstGeom>
          <a:noFill/>
        </p:spPr>
      </p:pic>
      <p:pic>
        <p:nvPicPr>
          <p:cNvPr id="1027" name="Picture 3" descr="C:\Users\Xenia\Desktop\00ВШЭ учеба 2023\Месопотамия всякая\Доклад глазури всякие\Картинки\жженый сахар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3168352" cy="2592288"/>
          </a:xfrm>
          <a:prstGeom prst="rect">
            <a:avLst/>
          </a:prstGeom>
          <a:noFill/>
        </p:spPr>
      </p:pic>
      <p:pic>
        <p:nvPicPr>
          <p:cNvPr id="1028" name="Picture 4" descr="C:\Users\Xenia\Desktop\00ВШЭ учеба 2023\Месопотамия всякая\Доклад глазури всякие\Картинки\жженый сахар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24744"/>
            <a:ext cx="2400300" cy="23495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2271" y="332656"/>
            <a:ext cx="5890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chemeClr val="tx2"/>
                </a:solidFill>
              </a:rPr>
              <a:t>3. КАК:      простая аналогия – сахар) </a:t>
            </a:r>
          </a:p>
        </p:txBody>
      </p:sp>
      <p:pic>
        <p:nvPicPr>
          <p:cNvPr id="15" name="Picture 5" descr="C:\Users\Xenia\Desktop\00ВШЭ учеба 2023\Месопотамия всякая\Доклад глазури всякие\Картинки\макро - глазурь на горшк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831242"/>
            <a:ext cx="3816667" cy="3026758"/>
          </a:xfrm>
          <a:prstGeom prst="rect">
            <a:avLst/>
          </a:prstGeom>
          <a:noFill/>
        </p:spPr>
      </p:pic>
      <p:pic>
        <p:nvPicPr>
          <p:cNvPr id="16" name="Picture 9" descr="C:\Users\Xenia\Desktop\00ВШЭ учеба 2023\Месопотамия всякая\Доклад глазури всякие\Картинки\кружка наполовину с глазурью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2376264" cy="25590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012160" y="6488668"/>
            <a:ext cx="189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40" dirty="0" smtClean="0"/>
              <a:t>Керамическая</a:t>
            </a:r>
            <a:r>
              <a:rPr lang="ru-RU" dirty="0" smtClean="0"/>
              <a:t> </a:t>
            </a:r>
            <a:r>
              <a:rPr lang="ru-RU" sz="1540" dirty="0" smtClean="0"/>
              <a:t>стенка</a:t>
            </a:r>
            <a:endParaRPr lang="ru-RU" sz="1540" dirty="0"/>
          </a:p>
        </p:txBody>
      </p:sp>
      <p:sp>
        <p:nvSpPr>
          <p:cNvPr id="18" name="TextBox 17"/>
          <p:cNvSpPr txBox="1"/>
          <p:nvPr/>
        </p:nvSpPr>
        <p:spPr>
          <a:xfrm>
            <a:off x="395536" y="6525344"/>
            <a:ext cx="241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Двойной обжиг на 900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 компа пока Пауэр не работает\Картинки Глазури\5 Альгамбра 1400 год деталь росписи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47775"/>
            <a:ext cx="7620000" cy="561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:\С компа пока Пауэр не работает\Картинки Глазури\1 Месопот бусинка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5242570" cy="50288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4048" y="1484784"/>
            <a:ext cx="413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СТЕКЛО: Месопотамия, 3500 лет до н.э.</a:t>
            </a:r>
          </a:p>
          <a:p>
            <a:r>
              <a:rPr lang="ru-RU" dirty="0" smtClean="0"/>
              <a:t>Первыми (найденными) изделиями из кварцевого стекла стали бусы.</a:t>
            </a:r>
            <a:endParaRPr lang="ru-RU" dirty="0"/>
          </a:p>
        </p:txBody>
      </p:sp>
      <p:pic>
        <p:nvPicPr>
          <p:cNvPr id="12293" name="Picture 5" descr="F:\С компа пока Пауэр не работает\Картинки Глазури\1 а Египет 2700 до glassbeadsoldkingom-3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36912"/>
            <a:ext cx="3672408" cy="36114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949280"/>
            <a:ext cx="676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Изобретение глазурей –  стык керамики и стеклоделия.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ГЛАЗУРЬ = адаптированное С Т Е К Л О, или </a:t>
            </a:r>
          </a:p>
          <a:p>
            <a:pPr algn="ctr"/>
            <a:r>
              <a:rPr lang="ru-RU" sz="2400" b="1" dirty="0" smtClean="0"/>
              <a:t>СТЕКЛО </a:t>
            </a:r>
            <a:r>
              <a:rPr lang="ru-RU" sz="2400" b="1" dirty="0" err="1" smtClean="0"/>
              <a:t>=адаптированная</a:t>
            </a:r>
            <a:r>
              <a:rPr lang="ru-RU" sz="2400" b="1" dirty="0" smtClean="0"/>
              <a:t> ГЛАЗУРЬ?</a:t>
            </a:r>
            <a:endParaRPr lang="ru-RU" sz="2400" b="1" dirty="0"/>
          </a:p>
        </p:txBody>
      </p:sp>
      <p:pic>
        <p:nvPicPr>
          <p:cNvPr id="9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4059">
            <a:off x="7983345" y="2058722"/>
            <a:ext cx="795644" cy="1055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С компа пока Пауэр не работает\Картинки Глазури\0 разгружаем натрон - смесь калцинированной и пищевой соды нужна чистить зубы делать мыло мумификацию экспорт целые су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75547" cy="3717032"/>
          </a:xfrm>
          <a:prstGeom prst="rect">
            <a:avLst/>
          </a:prstGeom>
          <a:noFill/>
        </p:spPr>
      </p:pic>
      <p:pic>
        <p:nvPicPr>
          <p:cNvPr id="21507" name="Picture 3" descr="F:\С компа пока Пауэр не работает\Картинки Глазури\0 Египет квар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93465"/>
            <a:ext cx="4139952" cy="30645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0152" y="0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Флюс: </a:t>
            </a:r>
            <a:r>
              <a:rPr lang="ru-RU" dirty="0" err="1" smtClean="0"/>
              <a:t>натрон</a:t>
            </a:r>
            <a:r>
              <a:rPr lang="ru-RU" dirty="0" smtClean="0"/>
              <a:t> – самое «щелочное» месторождение мира. Окрестности соленого озера покрыты адской смесью кальцинированной и пищевой соды , «</a:t>
            </a:r>
            <a:r>
              <a:rPr lang="ru-RU" dirty="0" err="1" smtClean="0"/>
              <a:t>натроном</a:t>
            </a:r>
            <a:r>
              <a:rPr lang="ru-RU" dirty="0" smtClean="0"/>
              <a:t>», который разрабатывается и экспортируется как минимум с 4 тыс. л. до н.э.</a:t>
            </a:r>
          </a:p>
          <a:p>
            <a:r>
              <a:rPr lang="ru-RU" dirty="0" err="1" smtClean="0"/>
              <a:t>Натрон</a:t>
            </a:r>
            <a:r>
              <a:rPr lang="ru-RU" dirty="0" smtClean="0"/>
              <a:t> – идеальный флюс для «пасты», стекла и глазурей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4077072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Стеклообразователь</a:t>
            </a:r>
            <a:r>
              <a:rPr lang="ru-RU" b="1" dirty="0" smtClean="0"/>
              <a:t>: </a:t>
            </a:r>
            <a:r>
              <a:rPr lang="ru-RU" dirty="0" smtClean="0"/>
              <a:t>главный компонент для «египетской пасты», стекла, глазурей - кварц- скорее всего, добывали перемалыванием кварцевой гальки.</a:t>
            </a:r>
          </a:p>
          <a:p>
            <a:r>
              <a:rPr lang="ru-RU" dirty="0" smtClean="0"/>
              <a:t> Добавляли немного извести и немного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499992" y="5877272"/>
            <a:ext cx="1728192" cy="98072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Свинцовые глазури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7984" y="2636912"/>
            <a:ext cx="3672408" cy="122413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Глазурованная керамика: Месопотамия,  2/2 </a:t>
            </a:r>
            <a:r>
              <a:rPr lang="en-US" dirty="0" smtClean="0">
                <a:solidFill>
                  <a:schemeClr val="tx1"/>
                </a:solidFill>
              </a:rPr>
              <a:t>III</a:t>
            </a:r>
            <a:r>
              <a:rPr lang="ru-RU" dirty="0" smtClean="0">
                <a:solidFill>
                  <a:schemeClr val="tx1"/>
                </a:solidFill>
              </a:rPr>
              <a:t> т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ru-RU" dirty="0" smtClean="0">
                <a:solidFill>
                  <a:schemeClr val="tx1"/>
                </a:solidFill>
              </a:rPr>
              <a:t> до н.э.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алкалиновые</a:t>
            </a:r>
            <a:r>
              <a:rPr lang="ru-RU" dirty="0" smtClean="0">
                <a:solidFill>
                  <a:schemeClr val="tx1"/>
                </a:solidFill>
              </a:rPr>
              <a:t> глазури) ? Уверенно – 14 в. до н.э.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31640" y="5661248"/>
            <a:ext cx="2880320" cy="9144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Малосвинцовые</a:t>
            </a:r>
            <a:r>
              <a:rPr lang="ru-RU" dirty="0" smtClean="0">
                <a:solidFill>
                  <a:schemeClr val="tx1"/>
                </a:solidFill>
              </a:rPr>
              <a:t> глазури *, матирующие добавки (сурьма, свинец)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11760" y="4437113"/>
            <a:ext cx="3384376" cy="100811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Глазурованный кирпич </a:t>
            </a:r>
            <a:r>
              <a:rPr lang="en-US" dirty="0" smtClean="0">
                <a:solidFill>
                  <a:schemeClr val="tx1"/>
                </a:solidFill>
              </a:rPr>
              <a:t>XV-XIV</a:t>
            </a:r>
            <a:r>
              <a:rPr lang="ru-RU" dirty="0" smtClean="0">
                <a:solidFill>
                  <a:schemeClr val="tx1"/>
                </a:solidFill>
              </a:rPr>
              <a:t> вв.до  н.э. (</a:t>
            </a:r>
            <a:r>
              <a:rPr lang="en-US" dirty="0" err="1" smtClean="0">
                <a:solidFill>
                  <a:schemeClr val="tx1"/>
                </a:solidFill>
              </a:rPr>
              <a:t>Fugert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Gr</a:t>
            </a:r>
            <a:r>
              <a:rPr lang="ru-RU" dirty="0" smtClean="0">
                <a:solidFill>
                  <a:schemeClr val="tx1"/>
                </a:solidFill>
              </a:rPr>
              <a:t>е</a:t>
            </a:r>
            <a:r>
              <a:rPr lang="en-US" dirty="0" smtClean="0">
                <a:solidFill>
                  <a:schemeClr val="tx1"/>
                </a:solidFill>
              </a:rPr>
              <a:t>is</a:t>
            </a:r>
            <a:r>
              <a:rPr lang="ru-RU" dirty="0" smtClean="0">
                <a:solidFill>
                  <a:schemeClr val="tx1"/>
                </a:solidFill>
              </a:rPr>
              <a:t> 2020)  </a:t>
            </a:r>
            <a:endParaRPr lang="ru-RU" dirty="0"/>
          </a:p>
        </p:txBody>
      </p:sp>
      <p:pic>
        <p:nvPicPr>
          <p:cNvPr id="7174" name="Picture 6" descr="C:\Users\Xenia\Downloads\200px-Poterie_décor_incisé_Hassuna_Louvre_28122017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-171400"/>
            <a:ext cx="1544960" cy="1475437"/>
          </a:xfrm>
          <a:prstGeom prst="rect">
            <a:avLst/>
          </a:prstGeom>
          <a:noFill/>
        </p:spPr>
      </p:pic>
      <p:pic>
        <p:nvPicPr>
          <p:cNvPr id="7175" name="Picture 7" descr="C:\Users\Xenia\Desktop\00ВШЭ учеба 2023\Месопотамия всякая\Доклад глазури всякие\Картинки\Бусина из дани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1229891" cy="1048916"/>
          </a:xfrm>
          <a:prstGeom prst="rect">
            <a:avLst/>
          </a:prstGeom>
          <a:noFill/>
        </p:spPr>
      </p:pic>
      <p:sp>
        <p:nvSpPr>
          <p:cNvPr id="30" name="Овал 29"/>
          <p:cNvSpPr/>
          <p:nvPr/>
        </p:nvSpPr>
        <p:spPr>
          <a:xfrm>
            <a:off x="971600" y="116632"/>
            <a:ext cx="3456384" cy="2592288"/>
          </a:xfrm>
          <a:prstGeom prst="ellipse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«Египетский фаянс» (глазурь на некерамических материалах): </a:t>
            </a:r>
            <a:r>
              <a:rPr lang="ru-RU" dirty="0" err="1" smtClean="0">
                <a:solidFill>
                  <a:schemeClr val="tx1"/>
                </a:solidFill>
              </a:rPr>
              <a:t>Убейд</a:t>
            </a:r>
            <a:r>
              <a:rPr lang="ru-RU" dirty="0" smtClean="0">
                <a:solidFill>
                  <a:schemeClr val="tx1"/>
                </a:solidFill>
              </a:rPr>
              <a:t>, 5400-4300 до н.э.; </a:t>
            </a:r>
            <a:r>
              <a:rPr lang="ru-RU" dirty="0" err="1" smtClean="0">
                <a:solidFill>
                  <a:schemeClr val="tx1"/>
                </a:solidFill>
              </a:rPr>
              <a:t>Додинастический</a:t>
            </a:r>
            <a:r>
              <a:rPr lang="ru-RU" dirty="0" smtClean="0">
                <a:solidFill>
                  <a:schemeClr val="tx1"/>
                </a:solidFill>
              </a:rPr>
              <a:t> период – </a:t>
            </a:r>
            <a:r>
              <a:rPr lang="en-US" dirty="0" smtClean="0">
                <a:solidFill>
                  <a:schemeClr val="tx1"/>
                </a:solidFill>
              </a:rPr>
              <a:t>III</a:t>
            </a:r>
            <a:r>
              <a:rPr lang="ru-RU" dirty="0" smtClean="0">
                <a:solidFill>
                  <a:schemeClr val="tx1"/>
                </a:solidFill>
              </a:rPr>
              <a:t> тыс. до н.э.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23528" y="2708920"/>
            <a:ext cx="3168352" cy="1584176"/>
          </a:xfrm>
          <a:prstGeom prst="ellipse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Самое раннее стекло: Месопотамия-Египет, около 3500? до н.э., 2100 уверенно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Moorey</a:t>
            </a:r>
            <a:r>
              <a:rPr lang="en-US" sz="1600" dirty="0" smtClean="0">
                <a:solidFill>
                  <a:schemeClr val="tx1"/>
                </a:solidFill>
              </a:rPr>
              <a:t> 1994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2" name="Picture 9" descr="C:\Users\Xenia\Desktop\00ВШЭ учеба 2023\Месопотамия всякая\Доклад глазури всякие\Картинки\Standing_Hippopotamus_MET 1961 BC –  1878 B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0"/>
            <a:ext cx="2304256" cy="1745261"/>
          </a:xfrm>
          <a:prstGeom prst="rect">
            <a:avLst/>
          </a:prstGeom>
          <a:noFill/>
        </p:spPr>
      </p:pic>
      <p:pic>
        <p:nvPicPr>
          <p:cNvPr id="33" name="Picture 8" descr="C:\Users\Xenia\Desktop\00ВШЭ учеба 2023\Месопотамия всякая\Доклад глазури всякие\Картинки\egyptian faience. 1500 ВСЕ 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76672"/>
            <a:ext cx="1009651" cy="10033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" y="1628800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Уильям: 1961-1853</a:t>
            </a:r>
            <a:r>
              <a:rPr lang="en-US" sz="1200" dirty="0" smtClean="0"/>
              <a:t> </a:t>
            </a:r>
            <a:r>
              <a:rPr lang="ru-RU" sz="1200" dirty="0" smtClean="0"/>
              <a:t>гг. до н.э.</a:t>
            </a:r>
            <a:endParaRPr lang="ru-RU" sz="1200" dirty="0"/>
          </a:p>
        </p:txBody>
      </p:sp>
      <p:pic>
        <p:nvPicPr>
          <p:cNvPr id="7178" name="Picture 10" descr="C:\Users\Xenia\Desktop\00ВШЭ учеба 2023\Месопотамия всякая\Доклад глазури всякие\Картинки\Египет бусики 1500 до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93085">
            <a:off x="0" y="3914856"/>
            <a:ext cx="2051720" cy="919170"/>
          </a:xfrm>
          <a:prstGeom prst="rect">
            <a:avLst/>
          </a:prstGeom>
          <a:noFill/>
        </p:spPr>
      </p:pic>
      <p:pic>
        <p:nvPicPr>
          <p:cNvPr id="7179" name="Picture 11" descr="C:\Users\Xenia\Desktop\00ВШЭ учеба 2023\Месопотамия всякая\Доклад глазури всякие\Картинки\Кирпич Вавилон копирайт David Dashie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282260">
            <a:off x="5672257" y="3994535"/>
            <a:ext cx="2446356" cy="1437234"/>
          </a:xfrm>
          <a:prstGeom prst="rect">
            <a:avLst/>
          </a:prstGeom>
          <a:noFill/>
        </p:spPr>
      </p:pic>
      <p:pic>
        <p:nvPicPr>
          <p:cNvPr id="7180" name="Picture 12" descr="C:\Users\Xenia\Desktop\00ВШЭ учеба 2023\Месопотамия всякая\Доклад глазури всякие\Картинки\12 8-7 Зивийе Западный Иран 12-8-7 в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74801">
            <a:off x="7693600" y="2411179"/>
            <a:ext cx="1220034" cy="1820947"/>
          </a:xfrm>
          <a:prstGeom prst="rect">
            <a:avLst/>
          </a:prstGeom>
          <a:noFill/>
        </p:spPr>
      </p:pic>
      <p:pic>
        <p:nvPicPr>
          <p:cNvPr id="38" name="Picture 4" descr="C:\Users\Xenia\Desktop\00ВШЭ учеба 2023\Месопотамия всякая\Доклад глазури всякие\Картинки\использованные\0 глаза женские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04059" flipH="1">
            <a:off x="130663" y="5383926"/>
            <a:ext cx="995926" cy="1387297"/>
          </a:xfrm>
          <a:prstGeom prst="rect">
            <a:avLst/>
          </a:prstGeom>
          <a:noFill/>
        </p:spPr>
      </p:pic>
      <p:pic>
        <p:nvPicPr>
          <p:cNvPr id="39" name="Picture 5" descr="C:\Users\Xenia\Desktop\00ВШЭ учеба 2023\Месопотамия всякая\Доклад глазури всякие\Картинки\Прото-хассуна 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7310188">
            <a:off x="7548100" y="1342071"/>
            <a:ext cx="849606" cy="965461"/>
          </a:xfrm>
          <a:prstGeom prst="rect">
            <a:avLst/>
          </a:prstGeom>
          <a:noFill/>
        </p:spPr>
      </p:pic>
      <p:pic>
        <p:nvPicPr>
          <p:cNvPr id="40" name="Picture 3" descr="C:\Users\Xenia\Downloads\a-jar-from-hassuna-culture-2769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4368" y="0"/>
            <a:ext cx="1512168" cy="1851528"/>
          </a:xfrm>
          <a:prstGeom prst="rect">
            <a:avLst/>
          </a:prstGeom>
          <a:noFill/>
        </p:spPr>
      </p:pic>
      <p:sp>
        <p:nvSpPr>
          <p:cNvPr id="41" name="Скругленный прямоугольник 40"/>
          <p:cNvSpPr/>
          <p:nvPr/>
        </p:nvSpPr>
        <p:spPr>
          <a:xfrm>
            <a:off x="4572000" y="980728"/>
            <a:ext cx="2880320" cy="10801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Самая ранняя керамика: 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Хассуна</a:t>
            </a:r>
            <a:r>
              <a:rPr lang="ru-RU" dirty="0" smtClean="0">
                <a:solidFill>
                  <a:schemeClr val="tx1"/>
                </a:solidFill>
              </a:rPr>
              <a:t>, 7000 – 5900 гг. до н.э. (</a:t>
            </a:r>
            <a:r>
              <a:rPr lang="en-US" dirty="0" err="1" smtClean="0">
                <a:solidFill>
                  <a:schemeClr val="tx1"/>
                </a:solidFill>
              </a:rPr>
              <a:t>Sulaimaniya</a:t>
            </a:r>
            <a:r>
              <a:rPr lang="en-US" dirty="0" smtClean="0">
                <a:solidFill>
                  <a:schemeClr val="tx1"/>
                </a:solidFill>
              </a:rPr>
              <a:t> Museum, Iraq)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5229200"/>
            <a:ext cx="2267744" cy="144016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Белая матовая глазурь с оксидом олова – </a:t>
            </a:r>
            <a:r>
              <a:rPr lang="en-US" dirty="0" smtClean="0">
                <a:solidFill>
                  <a:schemeClr val="tx1"/>
                </a:solidFill>
              </a:rPr>
              <a:t>VIII</a:t>
            </a:r>
            <a:r>
              <a:rPr lang="ru-RU" dirty="0" smtClean="0">
                <a:solidFill>
                  <a:schemeClr val="tx1"/>
                </a:solidFill>
              </a:rPr>
              <a:t> в. до н.э.: Египет, Левант -Месопотамия</a:t>
            </a:r>
            <a:endParaRPr lang="ru-RU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2267744" y="2708920"/>
            <a:ext cx="72008" cy="720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580112" y="2132856"/>
            <a:ext cx="0" cy="36004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843808" y="4221088"/>
            <a:ext cx="288032" cy="14401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5076056" y="3933056"/>
            <a:ext cx="432048" cy="43204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419872" y="5445224"/>
            <a:ext cx="0" cy="14401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16" idx="3"/>
          </p:cNvCxnSpPr>
          <p:nvPr/>
        </p:nvCxnSpPr>
        <p:spPr>
          <a:xfrm>
            <a:off x="4211960" y="6118448"/>
            <a:ext cx="288032" cy="4685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6300192" y="6165304"/>
            <a:ext cx="432048" cy="14401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427984" y="332656"/>
            <a:ext cx="149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4. КОГДА?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17645</TotalTime>
  <Words>2433</Words>
  <Application>Microsoft Office PowerPoint</Application>
  <PresentationFormat>Экран (4:3)</PresentationFormat>
  <Paragraphs>271</Paragraphs>
  <Slides>60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 ВЕЛИКОЕ ОТКРЫТИЕ ЦВЕТА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«Мегарская» чаша… со свинцовой глазурью I в. н.э., Тарс (Анатолия)</vt:lpstr>
      <vt:lpstr>Белые матовые покрытия: диоксид олова и идеальная поверхность для росписи</vt:lpstr>
      <vt:lpstr>Слайд 41</vt:lpstr>
      <vt:lpstr>Слайд 42</vt:lpstr>
      <vt:lpstr>Слайд 43</vt:lpstr>
      <vt:lpstr>Слайд 44</vt:lpstr>
      <vt:lpstr>Раннеисламские люстры (IX в. - Иран, Сирия, Египет)</vt:lpstr>
      <vt:lpstr>Слайд 46</vt:lpstr>
      <vt:lpstr>Слайд 47</vt:lpstr>
      <vt:lpstr>Слайд 48</vt:lpstr>
      <vt:lpstr>Слайд 49</vt:lpstr>
      <vt:lpstr>Куда расходятся следы?</vt:lpstr>
      <vt:lpstr>Слайд 51</vt:lpstr>
      <vt:lpstr>Малага           Флоренция, Фаенца, Дерута..</vt:lpstr>
      <vt:lpstr>Слайд 53</vt:lpstr>
      <vt:lpstr>Дельфт  </vt:lpstr>
      <vt:lpstr>Слайд 55</vt:lpstr>
      <vt:lpstr>Слайд 56</vt:lpstr>
      <vt:lpstr>Слайд 57</vt:lpstr>
      <vt:lpstr>Спасибо за внимание!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Ксения</dc:creator>
  <cp:lastModifiedBy>Xenia</cp:lastModifiedBy>
  <cp:revision>315</cp:revision>
  <dcterms:created xsi:type="dcterms:W3CDTF">2022-12-10T09:04:29Z</dcterms:created>
  <dcterms:modified xsi:type="dcterms:W3CDTF">2024-05-02T11:56:27Z</dcterms:modified>
</cp:coreProperties>
</file>