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Ubuntu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buntu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Ubuntu-italic.fntdata"/><Relationship Id="rId6" Type="http://schemas.openxmlformats.org/officeDocument/2006/relationships/slide" Target="slides/slide1.xml"/><Relationship Id="rId18" Type="http://schemas.openxmlformats.org/officeDocument/2006/relationships/font" Target="fonts/Ubuntu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29fee7cc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29fee7cc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29fee7cc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29fee7cc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2b7965b8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2b7965b8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2b7965b8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2b7965b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2b7965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2b7965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29fee7cc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29fee7cc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29fee7cc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29fee7cc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29fee7cc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29fee7c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29fee7cc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29fee7cc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29fee7cc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29fee7cc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модели muCCōC(č)a в СЗА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508000" y="3617475"/>
            <a:ext cx="3636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Гришин Николай. 14.03.2024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250" y="0"/>
            <a:ext cx="6439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Некоторые выводы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1) muCCōCa – арабская модель инструмента </a:t>
            </a: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miCCāC</a:t>
            </a: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 (могла повлиять на формы с арамейскими корнями).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2) maCCōCa – арамейская модель инструмента (есть образования от арабских корней).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3) muCCōCča – по крайней мере в диалекте Маалулы сложно выделить в отдельную группу, слова этой модели имеют лексикализованные значения.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4) относительно вокализма и использования показателя женского рода в других диалектах ситуация, вероятно, отличается.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7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Почему я решил в этом разобраться?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78825" y="4384775"/>
            <a:ext cx="87534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>
                <a:latin typeface="Calibri"/>
                <a:ea typeface="Calibri"/>
                <a:cs typeface="Calibri"/>
                <a:sym typeface="Calibri"/>
              </a:rPr>
              <a:t>Mūše Sanžar, Маалула, лето 2023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0" y="1017725"/>
            <a:ext cx="7344176" cy="3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91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Почему я решил в этом разобраться?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889075"/>
            <a:ext cx="8520600" cy="41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arenR"/>
            </a:pPr>
            <a:r>
              <a:rPr i="1"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mullōxčil amrō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muhlōxča &gt; mu-llōx-č-a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allex ḥōla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arenR"/>
            </a:pPr>
            <a:r>
              <a:rPr i="1"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mu-šṭōḥ-a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375" y="1962250"/>
            <a:ext cx="4241625" cy="3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34875"/>
            <a:ext cx="8520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Анализ. Модель muCCōCa.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Арабское заимствование?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0744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Вхождения модели </a:t>
            </a:r>
            <a:r>
              <a:rPr lang="ru" sz="2800">
                <a:solidFill>
                  <a:schemeClr val="dk1"/>
                </a:solidFill>
              </a:rPr>
              <a:t>muCCōCa от целого глагола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mušṭōḥa настил &lt; aram. šṭḥ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muḥḥōča </a:t>
            </a: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спуск &lt;nḥč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muḳtōra </a:t>
            </a: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вязанка дров &lt; aram. qṭr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munšōra пила &lt;arab. minšār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mukrōʕča &lt; arab. miqraʕa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mučrōsa &lt; arab. mitrās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66075"/>
            <a:ext cx="85206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Анализ. Модель muCCōCa.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Арабское заимствование.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aram. </a:t>
            </a: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muCCōCa &lt; arab. miCCāC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9" y="1727100"/>
            <a:ext cx="877084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Арамейская модель </a:t>
            </a:r>
            <a:r>
              <a:rPr lang="ru">
                <a:latin typeface="Ubuntu"/>
                <a:ea typeface="Ubuntu"/>
                <a:cs typeface="Ubuntu"/>
                <a:sym typeface="Ubuntu"/>
              </a:rPr>
              <a:t>maCCōCa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maxnōša веник &lt; aram. xnš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maqqōba кирка &lt; aram. nqb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mahbōža ступка &lt; arab. hbž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mušṭōḥa ≈ mǝsṭāḥ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0" y="3452213"/>
            <a:ext cx="79724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Модель muCCōCča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muxrōmča cf. </a:t>
            </a:r>
            <a:r>
              <a:rPr lang="ru" sz="3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إك</a:t>
            </a:r>
            <a:r>
              <a:rPr lang="ru" sz="3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ْ</a:t>
            </a:r>
            <a:r>
              <a:rPr lang="ru" sz="3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راماً</a:t>
            </a:r>
            <a:r>
              <a:rPr lang="ru" sz="30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لك ikrāman </a:t>
            </a:r>
            <a:r>
              <a:rPr lang="ru" sz="300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laka &lt; arab. krm</a:t>
            </a:r>
            <a:endParaRPr sz="300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ради тебя</a:t>
            </a:r>
            <a:endParaRPr sz="300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03975"/>
            <a:ext cx="6454700" cy="11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71738"/>
            <a:ext cx="6114300" cy="11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Ubuntu"/>
                <a:ea typeface="Ubuntu"/>
                <a:cs typeface="Ubuntu"/>
                <a:sym typeface="Ubuntu"/>
              </a:rPr>
              <a:t>Модель muCCōCča</a:t>
            </a:r>
            <a:r>
              <a:rPr lang="ru"/>
              <a:t>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muxrōmča</a:t>
            </a:r>
            <a:r>
              <a:rPr lang="ru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lə-klīla (3:49:24)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muxrōmča</a:t>
            </a:r>
            <a:r>
              <a:rPr lang="ru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yʕann (3:49:10)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muxrōmča</a:t>
            </a:r>
            <a:r>
              <a:rPr lang="ru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yizlullun (3:49:30)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muxrōmča</a:t>
            </a:r>
            <a:r>
              <a:rPr lang="ru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l-alō (4:34:89)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3415"/>
              <a:buFont typeface="Arial"/>
              <a:buNone/>
            </a:pPr>
            <a:r>
              <a:rPr lang="ru" sz="3291">
                <a:latin typeface="Ubuntu"/>
                <a:ea typeface="Ubuntu"/>
                <a:cs typeface="Ubuntu"/>
                <a:sym typeface="Ubuntu"/>
              </a:rPr>
              <a:t>mullōxčil amrō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017725"/>
            <a:ext cx="8520600" cy="40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1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9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تيسير الأمور</a:t>
            </a:r>
            <a:r>
              <a:rPr lang="ru" sz="32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taysīru lʔumūr </a:t>
            </a:r>
            <a:endParaRPr sz="32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9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يسّر</a:t>
            </a:r>
            <a:r>
              <a:rPr lang="ru" sz="32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делать легким, доступным</a:t>
            </a:r>
            <a:endParaRPr sz="32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налаживание (букв. облегчение) дел</a:t>
            </a:r>
            <a:endParaRPr sz="32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allex ḥōla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mullōxča &lt; muhlōxča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